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8" r:id="rId10"/>
    <p:sldId id="269" r:id="rId11"/>
    <p:sldId id="271" r:id="rId1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0271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800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6120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9815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0834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9308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7831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3710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3821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9934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4589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5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F87D1-069E-4C59-BD83-3123D4EA42CE}" type="datetimeFigureOut">
              <a:rPr lang="sk-SK" smtClean="0"/>
              <a:pPr/>
              <a:t>20. 3. 2026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98C6E-8A21-4C85-8814-82A2097F973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5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9180DE06-7362-4888-AADA-7AADD57AC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331384" y="679730"/>
            <a:ext cx="4171994" cy="3932729"/>
          </a:xfrm>
        </p:spPr>
        <p:txBody>
          <a:bodyPr>
            <a:normAutofit/>
          </a:bodyPr>
          <a:lstStyle/>
          <a:p>
            <a:pPr algn="l"/>
            <a:r>
              <a:rPr lang="sk-SK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Aktív</a:t>
            </a:r>
            <a:br>
              <a:rPr lang="sk-SK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sk-SK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pre končiace ročníky </a:t>
            </a:r>
            <a:br>
              <a:rPr lang="sk-SK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endParaRPr lang="sk-SK" sz="5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2218698" y="2733627"/>
            <a:ext cx="1340409" cy="5777807"/>
            <a:chOff x="329184" y="2"/>
            <a:chExt cx="524256" cy="5777807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2"/>
              <a:ext cx="524256" cy="566677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299233" y="5583800"/>
            <a:ext cx="3876085" cy="857461"/>
          </a:xfrm>
        </p:spPr>
        <p:txBody>
          <a:bodyPr>
            <a:normAutofit/>
          </a:bodyPr>
          <a:lstStyle/>
          <a:p>
            <a:pPr algn="l"/>
            <a:r>
              <a:rPr lang="sk-SK" b="1" dirty="0">
                <a:latin typeface="Garamond" panose="02020404030301010803" pitchFamily="18" charset="0"/>
              </a:rPr>
              <a:t>13. apríl 2026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23" y="372533"/>
            <a:ext cx="6116779" cy="60687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B86DA2CC-AF6C-3CE3-DCEF-5EB68B6784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>
            <a:fillRect/>
          </a:stretch>
        </p:blipFill>
        <p:spPr>
          <a:xfrm>
            <a:off x="942597" y="624585"/>
            <a:ext cx="5608830" cy="5608830"/>
          </a:xfrm>
          <a:prstGeom prst="rect">
            <a:avLst/>
          </a:prstGeom>
        </p:spPr>
      </p:pic>
      <p:pic>
        <p:nvPicPr>
          <p:cNvPr id="5" name="Obrázok 4">
            <a:extLst>
              <a:ext uri="{FF2B5EF4-FFF2-40B4-BE49-F238E27FC236}">
                <a16:creationId xmlns:a16="http://schemas.microsoft.com/office/drawing/2014/main" id="{8FCFF909-309A-D4D5-783E-BD41DCD26D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125" y="3893156"/>
            <a:ext cx="3199563" cy="1599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11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" name="Rectangle 104">
            <a:extLst>
              <a:ext uri="{FF2B5EF4-FFF2-40B4-BE49-F238E27FC236}">
                <a16:creationId xmlns:a16="http://schemas.microsoft.com/office/drawing/2014/main" id="{9C7E0A2C-7C0A-4AAC-B3B0-6C12B2EBA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51871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1"/>
            <a:ext cx="10999072" cy="5399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93372" y="1188731"/>
            <a:ext cx="9144000" cy="1563686"/>
          </a:xfrm>
        </p:spPr>
        <p:txBody>
          <a:bodyPr>
            <a:noAutofit/>
          </a:bodyPr>
          <a:lstStyle/>
          <a:p>
            <a:endParaRPr lang="sk-SK" sz="2000" b="1" dirty="0">
              <a:latin typeface="Garamond" panose="02020404030301010803" pitchFamily="18" charset="0"/>
            </a:endParaRPr>
          </a:p>
          <a:p>
            <a:r>
              <a:rPr lang="sk-SK" sz="2000" b="1" dirty="0">
                <a:latin typeface="Garamond" panose="02020404030301010803" pitchFamily="18" charset="0"/>
              </a:rPr>
              <a:t>Termíny štátnych skúšok (m. č. 159)</a:t>
            </a:r>
          </a:p>
          <a:p>
            <a:r>
              <a:rPr lang="sk-SK" sz="2000" dirty="0">
                <a:latin typeface="Garamond" panose="02020404030301010803" pitchFamily="18" charset="0"/>
              </a:rPr>
              <a:t>Bakalársky stupeň štúdia: 2. – 3. 6. 2026</a:t>
            </a:r>
          </a:p>
          <a:p>
            <a:r>
              <a:rPr lang="sk-SK" sz="2000" dirty="0">
                <a:latin typeface="Garamond" panose="02020404030301010803" pitchFamily="18" charset="0"/>
              </a:rPr>
              <a:t>Magisterský stupeň štúdia: 5. 6. 2026</a:t>
            </a:r>
          </a:p>
          <a:p>
            <a:endParaRPr lang="sk-SK" sz="2000" b="1" dirty="0">
              <a:latin typeface="Garamond" panose="02020404030301010803" pitchFamily="18" charset="0"/>
            </a:endParaRPr>
          </a:p>
          <a:p>
            <a:r>
              <a:rPr lang="sk-SK" sz="2000" b="1" dirty="0">
                <a:latin typeface="Garamond" panose="02020404030301010803" pitchFamily="18" charset="0"/>
              </a:rPr>
              <a:t>Termíny odovzdania záverečných prác</a:t>
            </a:r>
            <a:endParaRPr lang="sk-SK" sz="2000" dirty="0">
              <a:latin typeface="Garamond" panose="02020404030301010803" pitchFamily="18" charset="0"/>
            </a:endParaRPr>
          </a:p>
          <a:p>
            <a:r>
              <a:rPr lang="sk-SK" sz="2000" dirty="0">
                <a:latin typeface="Garamond" panose="02020404030301010803" pitchFamily="18" charset="0"/>
              </a:rPr>
              <a:t>Diplomové práce: 30. 4. 2026 (12:00)</a:t>
            </a:r>
          </a:p>
          <a:p>
            <a:r>
              <a:rPr lang="sk-SK" sz="2000" dirty="0">
                <a:latin typeface="Garamond" panose="02020404030301010803" pitchFamily="18" charset="0"/>
              </a:rPr>
              <a:t>Bakalárske práce: 7. 5. 2026 (12:00)</a:t>
            </a: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r>
              <a:rPr lang="sk-SK" sz="1800" i="1" dirty="0">
                <a:latin typeface="Garamond" panose="02020404030301010803" pitchFamily="18" charset="0"/>
              </a:rPr>
              <a:t>Náhradný termín odovzdania bakalárskych a diplomových prác s obhajobou v auguste - do 12. 6. 2026, 12:00</a:t>
            </a: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29769"/>
            <a:ext cx="11000232" cy="0"/>
          </a:xfrm>
          <a:prstGeom prst="line">
            <a:avLst/>
          </a:prstGeom>
          <a:ln w="152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ok 3">
            <a:extLst>
              <a:ext uri="{FF2B5EF4-FFF2-40B4-BE49-F238E27FC236}">
                <a16:creationId xmlns:a16="http://schemas.microsoft.com/office/drawing/2014/main" id="{3A0CEC6D-0A65-A65F-C294-7ED7441937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180" y="632110"/>
            <a:ext cx="3078982" cy="153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0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C7E0A2C-7C0A-4AAC-B3B0-6C12B2EBA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51871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1"/>
            <a:ext cx="10999072" cy="5399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53661" y="906089"/>
            <a:ext cx="9144000" cy="3746298"/>
          </a:xfrm>
        </p:spPr>
        <p:txBody>
          <a:bodyPr>
            <a:noAutofit/>
          </a:bodyPr>
          <a:lstStyle/>
          <a:p>
            <a:endParaRPr lang="sk-SK" sz="2000" b="1" dirty="0">
              <a:latin typeface="Garamond" panose="02020404030301010803" pitchFamily="18" charset="0"/>
            </a:endParaRPr>
          </a:p>
          <a:p>
            <a:pPr algn="l"/>
            <a:r>
              <a:rPr lang="sk-SK" sz="2000" b="1" dirty="0">
                <a:latin typeface="Garamond" panose="02020404030301010803" pitchFamily="18" charset="0"/>
              </a:rPr>
              <a:t>Organizácia štátnych skúšok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k-SK" sz="2000" dirty="0">
                <a:latin typeface="Garamond" panose="02020404030301010803" pitchFamily="18" charset="0"/>
              </a:rPr>
              <a:t>Prezenčná forma za prítomnosti študenta a komisie.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k-SK" sz="2000" dirty="0">
                <a:latin typeface="Garamond" panose="02020404030301010803" pitchFamily="18" charset="0"/>
              </a:rPr>
              <a:t>Každý študent bude mať: vlastné pero.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k-SK" sz="2000" dirty="0">
                <a:latin typeface="Garamond" panose="02020404030301010803" pitchFamily="18" charset="0"/>
              </a:rPr>
              <a:t>Vyhlásenie výsledku štátnej skúšky bude spoločné.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k-SK" sz="2000" dirty="0">
                <a:latin typeface="Garamond" panose="02020404030301010803" pitchFamily="18" charset="0"/>
              </a:rPr>
              <a:t>Potrebné je dodržiavanie časového harmonogramu priebehu štátnych skúšok – harmonogram sa môže deň vopred a v priebehu dňa skúšok meniť, preto je potrebné kontaktovať tútorku, ktorá bude koordinovať možné posuny v poradí.</a:t>
            </a:r>
          </a:p>
          <a:p>
            <a:pPr algn="l"/>
            <a:endParaRPr lang="sk-SK" sz="2000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29769"/>
            <a:ext cx="11000232" cy="0"/>
          </a:xfrm>
          <a:prstGeom prst="line">
            <a:avLst/>
          </a:prstGeom>
          <a:ln w="152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ázok 1">
            <a:extLst>
              <a:ext uri="{FF2B5EF4-FFF2-40B4-BE49-F238E27FC236}">
                <a16:creationId xmlns:a16="http://schemas.microsoft.com/office/drawing/2014/main" id="{38EDFB73-06C6-3CDA-A097-7DBE5764D8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180" y="632110"/>
            <a:ext cx="3078982" cy="153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122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9C7E0A2C-7C0A-4AAC-B3B0-6C12B2EBA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51871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1"/>
            <a:ext cx="10999072" cy="5399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94338" y="1688250"/>
            <a:ext cx="9144000" cy="1563686"/>
          </a:xfrm>
        </p:spPr>
        <p:txBody>
          <a:bodyPr>
            <a:noAutofit/>
          </a:bodyPr>
          <a:lstStyle/>
          <a:p>
            <a:endParaRPr lang="sk-SK" sz="2000" b="1" dirty="0">
              <a:latin typeface="Garamond" panose="02020404030301010803" pitchFamily="18" charset="0"/>
            </a:endParaRPr>
          </a:p>
          <a:p>
            <a:pPr algn="l"/>
            <a:r>
              <a:rPr lang="sk-SK" sz="2000" b="1" dirty="0">
                <a:latin typeface="Garamond" panose="02020404030301010803" pitchFamily="18" charset="0"/>
              </a:rPr>
              <a:t>Organizácia štátnych skúšok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k-SK" sz="2000" dirty="0">
                <a:latin typeface="Garamond" panose="02020404030301010803" pitchFamily="18" charset="0"/>
              </a:rPr>
              <a:t>Štátnej skúšky sa môže zúčastniť len študent, ktorý odovzdal záverečnú prácu v stanovenom termíne.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k-SK" sz="2000" dirty="0">
                <a:latin typeface="Garamond" panose="02020404030301010803" pitchFamily="18" charset="0"/>
              </a:rPr>
              <a:t>Prácu v tlačenej podobe (2x) študent odovzdá spolu s protokolom o odovzdaných súboroch, 2 licenčnými zmluvami, protokolom originality – dokumenty sú v systéme MAIS – všetky je potrebné podpísané odovzdať na sekretariáte inštitútu.</a:t>
            </a:r>
          </a:p>
          <a:p>
            <a:endParaRPr lang="sk-SK" sz="2000" b="1" dirty="0">
              <a:latin typeface="Garamond" panose="02020404030301010803" pitchFamily="18" charset="0"/>
            </a:endParaRPr>
          </a:p>
          <a:p>
            <a:endParaRPr lang="sk-SK" sz="2000" b="1" dirty="0">
              <a:latin typeface="Garamond" panose="02020404030301010803" pitchFamily="18" charset="0"/>
            </a:endParaRPr>
          </a:p>
          <a:p>
            <a:endParaRPr lang="sk-SK" sz="2000" b="1" dirty="0">
              <a:latin typeface="Garamond" panose="02020404030301010803" pitchFamily="18" charset="0"/>
            </a:endParaRPr>
          </a:p>
          <a:p>
            <a:endParaRPr lang="sk-SK" sz="2000" b="1" i="1" dirty="0">
              <a:latin typeface="Garamond" panose="02020404030301010803" pitchFamily="18" charset="0"/>
            </a:endParaRPr>
          </a:p>
          <a:p>
            <a:endParaRPr lang="sk-SK" sz="2000" b="1" i="1" dirty="0">
              <a:latin typeface="Garamond" panose="02020404030301010803" pitchFamily="18" charset="0"/>
            </a:endParaRPr>
          </a:p>
          <a:p>
            <a:endParaRPr lang="sk-SK" sz="2000" b="1" i="1" dirty="0">
              <a:latin typeface="Garamond" panose="02020404030301010803" pitchFamily="18" charset="0"/>
            </a:endParaRPr>
          </a:p>
          <a:p>
            <a:endParaRPr lang="sk-SK" sz="2000" b="1" i="1" dirty="0">
              <a:latin typeface="Garamond" panose="02020404030301010803" pitchFamily="18" charset="0"/>
            </a:endParaRPr>
          </a:p>
          <a:p>
            <a:endParaRPr lang="sk-SK" sz="2000" b="1" i="1" dirty="0">
              <a:latin typeface="Garamond" panose="02020404030301010803" pitchFamily="18" charset="0"/>
            </a:endParaRPr>
          </a:p>
          <a:p>
            <a:endParaRPr lang="sk-SK" sz="2000" b="1" i="1" dirty="0">
              <a:latin typeface="Garamond" panose="02020404030301010803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29769"/>
            <a:ext cx="11000232" cy="0"/>
          </a:xfrm>
          <a:prstGeom prst="line">
            <a:avLst/>
          </a:prstGeom>
          <a:ln w="152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ázok 1">
            <a:extLst>
              <a:ext uri="{FF2B5EF4-FFF2-40B4-BE49-F238E27FC236}">
                <a16:creationId xmlns:a16="http://schemas.microsoft.com/office/drawing/2014/main" id="{D62CAB8B-71F3-C2E1-334A-CE007ECC80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180" y="632110"/>
            <a:ext cx="3078982" cy="153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9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C7E0A2C-7C0A-4AAC-B3B0-6C12B2EBA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51871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1"/>
            <a:ext cx="10999072" cy="5399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3564" y="685251"/>
            <a:ext cx="9144000" cy="1563686"/>
          </a:xfrm>
        </p:spPr>
        <p:txBody>
          <a:bodyPr>
            <a:noAutofit/>
          </a:bodyPr>
          <a:lstStyle/>
          <a:p>
            <a:endParaRPr lang="sk-SK" sz="2000" b="1" dirty="0">
              <a:latin typeface="Garamond" panose="02020404030301010803" pitchFamily="18" charset="0"/>
            </a:endParaRPr>
          </a:p>
          <a:p>
            <a:r>
              <a:rPr lang="sk-SK" sz="2000" b="1" dirty="0">
                <a:latin typeface="Garamond" panose="02020404030301010803" pitchFamily="18" charset="0"/>
              </a:rPr>
              <a:t>Organizácia štátnych skúšok</a:t>
            </a:r>
          </a:p>
          <a:p>
            <a:r>
              <a:rPr lang="sk-SK" sz="2000" dirty="0">
                <a:latin typeface="Garamond" panose="02020404030301010803" pitchFamily="18" charset="0"/>
              </a:rPr>
              <a:t>Štátna skúška sa skladá z dvoch častí: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000" dirty="0">
                <a:latin typeface="Garamond" panose="02020404030301010803" pitchFamily="18" charset="0"/>
              </a:rPr>
              <a:t>Obhajoba záverečnej práce (15 min.) 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000" dirty="0">
                <a:latin typeface="Garamond" panose="02020404030301010803" pitchFamily="18" charset="0"/>
              </a:rPr>
              <a:t>Analýza </a:t>
            </a:r>
            <a:r>
              <a:rPr lang="sk-SK" sz="2000" dirty="0" err="1">
                <a:latin typeface="Garamond" panose="02020404030301010803" pitchFamily="18" charset="0"/>
              </a:rPr>
              <a:t>kazuistického</a:t>
            </a:r>
            <a:r>
              <a:rPr lang="sk-SK" sz="2000" dirty="0">
                <a:latin typeface="Garamond" panose="02020404030301010803" pitchFamily="18" charset="0"/>
              </a:rPr>
              <a:t> prípadu (30 min.)</a:t>
            </a:r>
          </a:p>
          <a:p>
            <a:endParaRPr lang="sk-SK" sz="2000" dirty="0">
              <a:latin typeface="Garamond" panose="02020404030301010803" pitchFamily="18" charset="0"/>
            </a:endParaRPr>
          </a:p>
          <a:p>
            <a:r>
              <a:rPr lang="sk-SK" sz="2000" dirty="0">
                <a:latin typeface="Garamond" panose="02020404030301010803" pitchFamily="18" charset="0"/>
              </a:rPr>
              <a:t>Študent začína </a:t>
            </a:r>
            <a:r>
              <a:rPr lang="sk-SK" sz="2000" i="1" dirty="0">
                <a:latin typeface="Garamond" panose="02020404030301010803" pitchFamily="18" charset="0"/>
              </a:rPr>
              <a:t>Obhajobou záverečnej práce </a:t>
            </a:r>
            <a:r>
              <a:rPr lang="sk-SK" sz="2000" dirty="0">
                <a:latin typeface="Garamond" panose="02020404030301010803" pitchFamily="18" charset="0"/>
              </a:rPr>
              <a:t>a po ukončení prvej časti študent pokračuje </a:t>
            </a:r>
            <a:r>
              <a:rPr lang="sk-SK" sz="2000" i="1" dirty="0">
                <a:latin typeface="Garamond" panose="02020404030301010803" pitchFamily="18" charset="0"/>
              </a:rPr>
              <a:t>riešením </a:t>
            </a:r>
            <a:r>
              <a:rPr lang="sk-SK" sz="2000" i="1" dirty="0" err="1">
                <a:latin typeface="Garamond" panose="02020404030301010803" pitchFamily="18" charset="0"/>
              </a:rPr>
              <a:t>Kazuistického</a:t>
            </a:r>
            <a:r>
              <a:rPr lang="sk-SK" sz="2000" i="1" dirty="0">
                <a:latin typeface="Garamond" panose="02020404030301010803" pitchFamily="18" charset="0"/>
              </a:rPr>
              <a:t> prípadu.</a:t>
            </a:r>
            <a:endParaRPr lang="sk-SK" sz="2000" dirty="0">
              <a:latin typeface="Garamond" panose="02020404030301010803" pitchFamily="18" charset="0"/>
            </a:endParaRPr>
          </a:p>
          <a:p>
            <a:r>
              <a:rPr lang="sk-SK" sz="2000" dirty="0">
                <a:latin typeface="Garamond" panose="02020404030301010803" pitchFamily="18" charset="0"/>
              </a:rPr>
              <a:t>Študent si na vyzvanie komisie vytiahne (jedno z) poradových čísel, zodpovedajúce konkrétnej kazuistike, a nahlas oznámi vylosované číslo. Následne realizuje písomnú prípravu v stanovenom čase.</a:t>
            </a:r>
          </a:p>
          <a:p>
            <a:r>
              <a:rPr lang="sk-SK" sz="2000" dirty="0">
                <a:latin typeface="Garamond" panose="02020404030301010803" pitchFamily="18" charset="0"/>
              </a:rPr>
              <a:t>Po vyzvaní predsedu komisie si študent berie znenie kazuistiky, svoju prípravu a predstúpi pred komisiu, ktorej prezentuje návrh riešenia </a:t>
            </a:r>
            <a:r>
              <a:rPr lang="sk-SK" sz="2000" i="1" dirty="0" err="1">
                <a:latin typeface="Garamond" panose="02020404030301010803" pitchFamily="18" charset="0"/>
              </a:rPr>
              <a:t>Kazuistického</a:t>
            </a:r>
            <a:r>
              <a:rPr lang="sk-SK" sz="2000" i="1" dirty="0">
                <a:latin typeface="Garamond" panose="02020404030301010803" pitchFamily="18" charset="0"/>
              </a:rPr>
              <a:t> prípadu </a:t>
            </a:r>
            <a:r>
              <a:rPr lang="sk-SK" sz="2000" dirty="0">
                <a:latin typeface="Garamond" panose="02020404030301010803" pitchFamily="18" charset="0"/>
              </a:rPr>
              <a:t>v zmysle didaktického postupu (návod spracovania – publikácia - </a:t>
            </a:r>
            <a:r>
              <a:rPr lang="sk-SK" sz="2000" i="1" dirty="0">
                <a:latin typeface="Garamond" panose="02020404030301010803" pitchFamily="18" charset="0"/>
              </a:rPr>
              <a:t>Kompendium k štátnym skúškam</a:t>
            </a:r>
            <a:r>
              <a:rPr lang="sk-SK" sz="2000" dirty="0">
                <a:latin typeface="Garamond" panose="02020404030301010803" pitchFamily="18" charset="0"/>
              </a:rPr>
              <a:t>...). </a:t>
            </a:r>
          </a:p>
          <a:p>
            <a:r>
              <a:rPr lang="sk-SK" sz="2000" dirty="0">
                <a:latin typeface="Garamond" panose="02020404030301010803" pitchFamily="18" charset="0"/>
              </a:rPr>
              <a:t>	</a:t>
            </a:r>
          </a:p>
          <a:p>
            <a:endParaRPr lang="sk-SK" sz="2000" dirty="0">
              <a:latin typeface="Garamond" panose="02020404030301010803" pitchFamily="18" charset="0"/>
            </a:endParaRPr>
          </a:p>
          <a:p>
            <a:endParaRPr lang="sk-SK" sz="2000" dirty="0">
              <a:latin typeface="Garamond" panose="02020404030301010803" pitchFamily="18" charset="0"/>
            </a:endParaRPr>
          </a:p>
          <a:p>
            <a:endParaRPr lang="sk-SK" sz="2000" dirty="0">
              <a:latin typeface="Garamond" panose="02020404030301010803" pitchFamily="18" charset="0"/>
            </a:endParaRPr>
          </a:p>
          <a:p>
            <a:endParaRPr lang="sk-SK" sz="2000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  <a:p>
            <a:endParaRPr lang="sk-SK" sz="2000" i="1" dirty="0">
              <a:latin typeface="Garamond" panose="02020404030301010803" pitchFamily="18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29769"/>
            <a:ext cx="11000232" cy="0"/>
          </a:xfrm>
          <a:prstGeom prst="line">
            <a:avLst/>
          </a:prstGeom>
          <a:ln w="152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ázok 1">
            <a:extLst>
              <a:ext uri="{FF2B5EF4-FFF2-40B4-BE49-F238E27FC236}">
                <a16:creationId xmlns:a16="http://schemas.microsoft.com/office/drawing/2014/main" id="{EFC0BF2A-91DE-9964-BCA4-ACDD08D220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180" y="632110"/>
            <a:ext cx="3078982" cy="153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07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7" name="Rectangle 66">
            <a:extLst>
              <a:ext uri="{FF2B5EF4-FFF2-40B4-BE49-F238E27FC236}">
                <a16:creationId xmlns:a16="http://schemas.microsoft.com/office/drawing/2014/main" id="{9C7E0A2C-7C0A-4AAC-B3B0-6C12B2EBA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51871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1"/>
            <a:ext cx="10999072" cy="5399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551960"/>
            <a:ext cx="7187922" cy="1563686"/>
          </a:xfrm>
        </p:spPr>
        <p:txBody>
          <a:bodyPr vert="horz" lIns="91440" tIns="45720" rIns="91440" bIns="45720" rtlCol="0">
            <a:noAutofit/>
          </a:bodyPr>
          <a:lstStyle/>
          <a:p>
            <a:pPr algn="just"/>
            <a:endParaRPr lang="sk-SK" sz="1800" b="1" dirty="0">
              <a:latin typeface="Garamond" panose="02020404030301010803" pitchFamily="18" charset="0"/>
            </a:endParaRPr>
          </a:p>
          <a:p>
            <a:pPr algn="just"/>
            <a:r>
              <a:rPr lang="sk-SK" sz="1800" b="1" dirty="0">
                <a:latin typeface="Garamond" panose="02020404030301010803" pitchFamily="18" charset="0"/>
              </a:rPr>
              <a:t>Obhajoba záverečnej práce</a:t>
            </a:r>
          </a:p>
          <a:p>
            <a:pPr algn="just"/>
            <a:r>
              <a:rPr lang="sk-SK" sz="1800" dirty="0">
                <a:latin typeface="Garamond" panose="02020404030301010803" pitchFamily="18" charset="0"/>
              </a:rPr>
              <a:t>Študent na základe prezentácie (</a:t>
            </a:r>
            <a:r>
              <a:rPr lang="sk-SK" sz="1800" dirty="0" err="1">
                <a:latin typeface="Garamond" panose="02020404030301010803" pitchFamily="18" charset="0"/>
              </a:rPr>
              <a:t>ppt</a:t>
            </a:r>
            <a:r>
              <a:rPr lang="sk-SK" sz="1800" dirty="0">
                <a:latin typeface="Garamond" panose="02020404030301010803" pitchFamily="18" charset="0"/>
              </a:rPr>
              <a:t> alebo </a:t>
            </a:r>
            <a:r>
              <a:rPr lang="sk-SK" sz="1800" dirty="0" err="1">
                <a:latin typeface="Garamond" panose="02020404030301010803" pitchFamily="18" charset="0"/>
              </a:rPr>
              <a:t>prezi</a:t>
            </a:r>
            <a:r>
              <a:rPr lang="sk-SK" sz="1800" dirty="0">
                <a:latin typeface="Garamond" panose="02020404030301010803" pitchFamily="18" charset="0"/>
              </a:rPr>
              <a:t>) prezentuje komisii základné informácie týkajúce sa teoretickej a </a:t>
            </a:r>
            <a:r>
              <a:rPr lang="sk-SK" sz="1800" b="1" dirty="0">
                <a:latin typeface="Garamond" panose="02020404030301010803" pitchFamily="18" charset="0"/>
              </a:rPr>
              <a:t>empirickej časti práce </a:t>
            </a:r>
            <a:r>
              <a:rPr lang="sk-SK" sz="1800" dirty="0">
                <a:latin typeface="Garamond" panose="02020404030301010803" pitchFamily="18" charset="0"/>
              </a:rPr>
              <a:t>(cca 3 min).</a:t>
            </a:r>
          </a:p>
          <a:p>
            <a:pPr algn="just"/>
            <a:r>
              <a:rPr lang="sk-SK" sz="1800" b="1" dirty="0">
                <a:latin typeface="Garamond" panose="02020404030301010803" pitchFamily="18" charset="0"/>
              </a:rPr>
              <a:t>Prezentácia práce obsahuje (rodovo citlivý jazyk/ autorský imperatív)</a:t>
            </a:r>
            <a:r>
              <a:rPr lang="sk-SK" sz="1800" dirty="0">
                <a:latin typeface="Garamond" panose="02020404030301010803" pitchFamily="18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sk-SK" sz="1800" dirty="0">
                <a:latin typeface="Garamond" panose="02020404030301010803" pitchFamily="18" charset="0"/>
              </a:rPr>
              <a:t>titulný slide: názov práce, meno študenta, meno školiteľa, dátum obhajoby, školiace pracovisko</a:t>
            </a:r>
          </a:p>
          <a:p>
            <a:pPr marL="457200" indent="-457200" algn="just">
              <a:buFontTx/>
              <a:buChar char="-"/>
            </a:pPr>
            <a:r>
              <a:rPr lang="sk-SK" sz="1800" dirty="0">
                <a:latin typeface="Garamond" panose="02020404030301010803" pitchFamily="18" charset="0"/>
              </a:rPr>
              <a:t>dôležitosť riešenia témy v kontexte sociálnej práce</a:t>
            </a:r>
          </a:p>
          <a:p>
            <a:pPr marL="457200" indent="-457200" algn="just">
              <a:buFontTx/>
              <a:buChar char="-"/>
            </a:pPr>
            <a:r>
              <a:rPr lang="sk-SK" sz="1800" dirty="0">
                <a:latin typeface="Garamond" panose="02020404030301010803" pitchFamily="18" charset="0"/>
              </a:rPr>
              <a:t>celkový cieľ práce</a:t>
            </a:r>
          </a:p>
          <a:p>
            <a:pPr marL="457200" indent="-457200" algn="just">
              <a:buFontTx/>
              <a:buChar char="-"/>
            </a:pPr>
            <a:r>
              <a:rPr lang="sk-SK" sz="1800" dirty="0">
                <a:latin typeface="Garamond" panose="02020404030301010803" pitchFamily="18" charset="0"/>
              </a:rPr>
              <a:t>v krátkosti súčasný stav poznania/rozpracovanosť problematiky</a:t>
            </a:r>
          </a:p>
          <a:p>
            <a:pPr marL="457200" indent="-457200" algn="just">
              <a:buFontTx/>
              <a:buChar char="-"/>
            </a:pPr>
            <a:r>
              <a:rPr lang="sk-SK" sz="1800" dirty="0">
                <a:latin typeface="Garamond"/>
              </a:rPr>
              <a:t>prioritou prezentácie (aj rozsahovo) je predstavenie empirickej časti (výskumný problém, ciele výskumu, výskumné otázky – hypotézy, výskumná vzorka, výskumný nástroj, spôsob analýzy a vybrané významné výsledky výskumu)</a:t>
            </a:r>
          </a:p>
          <a:p>
            <a:pPr marL="457200" indent="-457200" algn="just">
              <a:buFontTx/>
              <a:buChar char="-"/>
            </a:pPr>
            <a:r>
              <a:rPr lang="sk-SK" sz="1800" dirty="0">
                <a:latin typeface="Garamond" panose="02020404030301010803" pitchFamily="18" charset="0"/>
              </a:rPr>
              <a:t>odporúčania pre teóriu a prax sociálnej práce - aplikačne</a:t>
            </a:r>
          </a:p>
          <a:p>
            <a:pPr marL="457200" indent="-457200" algn="just">
              <a:buFontTx/>
              <a:buChar char="-"/>
            </a:pPr>
            <a:r>
              <a:rPr lang="sk-SK" sz="1800" dirty="0">
                <a:latin typeface="Garamond" panose="02020404030301010803" pitchFamily="18" charset="0"/>
              </a:rPr>
              <a:t>ZBO	</a:t>
            </a:r>
          </a:p>
          <a:p>
            <a:pPr marL="457200" indent="-457200" algn="just">
              <a:buFontTx/>
              <a:buChar char="-"/>
            </a:pPr>
            <a:r>
              <a:rPr lang="sk-SK" sz="1800" dirty="0">
                <a:latin typeface="Garamond" panose="02020404030301010803" pitchFamily="18" charset="0"/>
              </a:rPr>
              <a:t>otázky od školiteľa a oponenta.</a:t>
            </a:r>
          </a:p>
          <a:p>
            <a:pPr algn="just"/>
            <a:endParaRPr lang="sk-SK" sz="1800" dirty="0">
              <a:latin typeface="Garamond" panose="02020404030301010803" pitchFamily="18" charset="0"/>
            </a:endParaRPr>
          </a:p>
          <a:p>
            <a:pPr algn="just"/>
            <a:endParaRPr lang="sk-SK" sz="1800" dirty="0">
              <a:latin typeface="Garamond" panose="02020404030301010803" pitchFamily="18" charset="0"/>
            </a:endParaRPr>
          </a:p>
          <a:p>
            <a:pPr algn="just"/>
            <a:endParaRPr lang="sk-SK" sz="1800" dirty="0">
              <a:latin typeface="Garamond" panose="02020404030301010803" pitchFamily="18" charset="0"/>
            </a:endParaRPr>
          </a:p>
          <a:p>
            <a:pPr algn="just"/>
            <a:endParaRPr lang="sk-SK" sz="1800" dirty="0">
              <a:latin typeface="Garamond" panose="02020404030301010803" pitchFamily="18" charset="0"/>
            </a:endParaRPr>
          </a:p>
          <a:p>
            <a:pPr algn="just"/>
            <a:endParaRPr lang="sk-SK" sz="1800" i="1" dirty="0">
              <a:latin typeface="Garamond" panose="02020404030301010803" pitchFamily="18" charset="0"/>
            </a:endParaRPr>
          </a:p>
          <a:p>
            <a:pPr algn="just"/>
            <a:endParaRPr lang="sk-SK" sz="1800" i="1" dirty="0">
              <a:latin typeface="Garamond" panose="02020404030301010803" pitchFamily="18" charset="0"/>
            </a:endParaRPr>
          </a:p>
          <a:p>
            <a:pPr algn="just"/>
            <a:endParaRPr lang="sk-SK" sz="1800" i="1" dirty="0">
              <a:latin typeface="Garamond" panose="02020404030301010803" pitchFamily="18" charset="0"/>
            </a:endParaRPr>
          </a:p>
          <a:p>
            <a:pPr algn="just"/>
            <a:endParaRPr lang="sk-SK" sz="1800" i="1" dirty="0">
              <a:latin typeface="Garamond" panose="02020404030301010803" pitchFamily="18" charset="0"/>
            </a:endParaRPr>
          </a:p>
          <a:p>
            <a:pPr algn="just"/>
            <a:endParaRPr lang="sk-SK" sz="1800" i="1" dirty="0">
              <a:latin typeface="Garamond" panose="02020404030301010803" pitchFamily="18" charset="0"/>
            </a:endParaRPr>
          </a:p>
          <a:p>
            <a:pPr algn="just"/>
            <a:endParaRPr lang="sk-SK" sz="1800" i="1" dirty="0">
              <a:latin typeface="Garamond" panose="02020404030301010803" pitchFamily="18" charset="0"/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29769"/>
            <a:ext cx="11000232" cy="0"/>
          </a:xfrm>
          <a:prstGeom prst="line">
            <a:avLst/>
          </a:prstGeom>
          <a:ln w="152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ázok 1">
            <a:extLst>
              <a:ext uri="{FF2B5EF4-FFF2-40B4-BE49-F238E27FC236}">
                <a16:creationId xmlns:a16="http://schemas.microsoft.com/office/drawing/2014/main" id="{F499841F-4944-BE30-FF45-ACD698C8C5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180" y="632110"/>
            <a:ext cx="3078982" cy="153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155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4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4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F65BEC1-095A-F094-DB4F-0A24168DA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endParaRPr lang="sk-SK" sz="5400"/>
          </a:p>
        </p:txBody>
      </p:sp>
      <p:grpSp>
        <p:nvGrpSpPr>
          <p:cNvPr id="17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221CE8C-F3F7-3DD4-ED3B-20836ED89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3567325" cy="3435531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r>
              <a:rPr lang="sk-SK" sz="2400" b="1" dirty="0">
                <a:latin typeface="Garamond" panose="02020404030301010803" pitchFamily="18" charset="0"/>
              </a:rPr>
              <a:t>Obhajoba záverečnej práce</a:t>
            </a:r>
          </a:p>
          <a:p>
            <a:r>
              <a:rPr lang="sk-SK" sz="2400" dirty="0">
                <a:latin typeface="Garamond" panose="02020404030301010803" pitchFamily="18" charset="0"/>
              </a:rPr>
              <a:t>Po prezentovaní sú prezentované posudky školiteľa a oponenta.</a:t>
            </a:r>
          </a:p>
          <a:p>
            <a:r>
              <a:rPr lang="sk-SK" sz="2400" dirty="0">
                <a:latin typeface="Garamond" panose="02020404030301010803" pitchFamily="18" charset="0"/>
              </a:rPr>
              <a:t>Študent reaguje na pripravené otázky, ktoré mu boli formulované v posudkoch – s reakciou - v poradí najprv na školiteľa a potom na oponenta.</a:t>
            </a:r>
          </a:p>
          <a:p>
            <a:r>
              <a:rPr lang="sk-SK" sz="2400" dirty="0">
                <a:latin typeface="Garamond" panose="02020404030301010803" pitchFamily="18" charset="0"/>
              </a:rPr>
              <a:t>Reaguje na ďalšie podnety a pripomienky v posudkoch. Potom nasleduje diskusia k práci.</a:t>
            </a:r>
            <a:endParaRPr lang="en-US" sz="2400" dirty="0"/>
          </a:p>
          <a:p>
            <a:endParaRPr lang="sk-SK" sz="2400" dirty="0"/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DA54597C-93AA-9AE8-2E88-6C2D866B3C2C}"/>
              </a:ext>
            </a:extLst>
          </p:cNvPr>
          <p:cNvSpPr txBox="1">
            <a:spLocks/>
          </p:cNvSpPr>
          <p:nvPr/>
        </p:nvSpPr>
        <p:spPr>
          <a:xfrm>
            <a:off x="5269407" y="2599509"/>
            <a:ext cx="3567325" cy="34355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2400" b="1" dirty="0">
                <a:latin typeface="Garamond" panose="02020404030301010803" pitchFamily="18" charset="0"/>
              </a:rPr>
              <a:t>Záverečná časť</a:t>
            </a:r>
          </a:p>
          <a:p>
            <a:r>
              <a:rPr lang="sk-SK" sz="2400" dirty="0">
                <a:latin typeface="Garamond" panose="02020404030301010803" pitchFamily="18" charset="0"/>
              </a:rPr>
              <a:t>Po ukončení prezentácie a po vyriešení </a:t>
            </a:r>
            <a:r>
              <a:rPr lang="sk-SK" sz="2400" dirty="0" err="1">
                <a:latin typeface="Garamond" panose="02020404030301010803" pitchFamily="18" charset="0"/>
              </a:rPr>
              <a:t>kazuistického</a:t>
            </a:r>
            <a:r>
              <a:rPr lang="sk-SK" sz="2400" dirty="0">
                <a:latin typeface="Garamond" panose="02020404030301010803" pitchFamily="18" charset="0"/>
              </a:rPr>
              <a:t> prípadu  predseda komisie vyzve študenta, aby na chvíľu opustil miestnosť </a:t>
            </a:r>
            <a:r>
              <a:rPr lang="sk-SK" sz="2400" i="1" dirty="0">
                <a:latin typeface="Garamond" panose="02020404030301010803" pitchFamily="18" charset="0"/>
              </a:rPr>
              <a:t>(študent sa nevzďaľuje, ostáva na chodbe v blízkosti skúšobnej miestnosti).</a:t>
            </a:r>
          </a:p>
          <a:p>
            <a:r>
              <a:rPr lang="sk-SK" sz="2400" dirty="0">
                <a:latin typeface="Garamond" panose="02020404030301010803" pitchFamily="18" charset="0"/>
              </a:rPr>
              <a:t>Na vyzvanie komisie sa do miestnosti vrátia všetci študenti a bude im oznámené hodnotenie štátnej skúšky.</a:t>
            </a:r>
          </a:p>
          <a:p>
            <a:endParaRPr lang="sk-SK" sz="2400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2536C8DE-4A3E-E076-6FC8-A1A531AED9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380" y="261139"/>
            <a:ext cx="3078982" cy="153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117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1C8A2DA-4AB0-FC35-3A94-F8F53EE4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endParaRPr lang="sk-SK" sz="54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A2C1FC8-B243-30E1-5A07-8617DA3CA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59" y="2599509"/>
            <a:ext cx="3569793" cy="34355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k-SK" sz="1800" b="1" dirty="0">
                <a:latin typeface="Garamond" panose="02020404030301010803" pitchFamily="18" charset="0"/>
              </a:rPr>
              <a:t>Posudky záverečnej práce</a:t>
            </a:r>
          </a:p>
          <a:p>
            <a:r>
              <a:rPr lang="sk-SK" sz="1800" dirty="0">
                <a:latin typeface="Garamond" panose="02020404030301010803" pitchFamily="18" charset="0"/>
              </a:rPr>
              <a:t>Náležitosti posudkov a spôsob hodnotenia sú súčasťou </a:t>
            </a:r>
            <a:r>
              <a:rPr lang="sk-SK" sz="1800" i="1" dirty="0">
                <a:latin typeface="Garamond" panose="02020404030301010803" pitchFamily="18" charset="0"/>
              </a:rPr>
              <a:t>Akademického </a:t>
            </a:r>
            <a:r>
              <a:rPr lang="sk-SK" sz="1800" i="1" dirty="0" err="1">
                <a:latin typeface="Garamond" panose="02020404030301010803" pitchFamily="18" charset="0"/>
              </a:rPr>
              <a:t>vademeca</a:t>
            </a:r>
            <a:r>
              <a:rPr lang="sk-SK" sz="1800" i="1" dirty="0">
                <a:latin typeface="Garamond" panose="02020404030301010803" pitchFamily="18" charset="0"/>
              </a:rPr>
              <a:t>.</a:t>
            </a:r>
          </a:p>
          <a:p>
            <a:r>
              <a:rPr lang="sk-SK" sz="1800" dirty="0">
                <a:latin typeface="Garamond" panose="02020404030301010803" pitchFamily="18" charset="0"/>
              </a:rPr>
              <a:t>Hodnotenie práce pozostáva z posudku školiteľa, oponenta, celkovej prezentácie študentom, reakcií na posudky so zahrnutím výsledku protokolu originality. 	</a:t>
            </a:r>
          </a:p>
          <a:p>
            <a:endParaRPr lang="sk-SK" sz="1800" dirty="0"/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78331E65-88E9-F00D-D399-91E35838C883}"/>
              </a:ext>
            </a:extLst>
          </p:cNvPr>
          <p:cNvSpPr txBox="1">
            <a:spLocks/>
          </p:cNvSpPr>
          <p:nvPr/>
        </p:nvSpPr>
        <p:spPr>
          <a:xfrm>
            <a:off x="5922776" y="2713645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k-SK" sz="1800" b="1" dirty="0">
                <a:latin typeface="Garamond" panose="02020404030301010803" pitchFamily="18" charset="0"/>
              </a:rPr>
              <a:t>Záverečné hodnotenie</a:t>
            </a:r>
          </a:p>
          <a:p>
            <a:r>
              <a:rPr lang="sk-SK" sz="1800" dirty="0">
                <a:latin typeface="Garamond" panose="02020404030301010803" pitchFamily="18" charset="0"/>
              </a:rPr>
              <a:t>Hodnotenie štátnej skúšky pozostáva z troch častí: 1) hodnotenie práce; 2) hodnotenie riešenia </a:t>
            </a:r>
            <a:r>
              <a:rPr lang="sk-SK" sz="1800" dirty="0" err="1">
                <a:latin typeface="Garamond" panose="02020404030301010803" pitchFamily="18" charset="0"/>
              </a:rPr>
              <a:t>kazuistického</a:t>
            </a:r>
            <a:r>
              <a:rPr lang="sk-SK" sz="1800" dirty="0">
                <a:latin typeface="Garamond" panose="02020404030301010803" pitchFamily="18" charset="0"/>
              </a:rPr>
              <a:t> prípadu; 3) celkové hodnotenie štátnej skúšky. </a:t>
            </a:r>
          </a:p>
          <a:p>
            <a:r>
              <a:rPr lang="sk-SK" sz="1800" dirty="0">
                <a:latin typeface="Garamond" panose="02020404030301010803" pitchFamily="18" charset="0"/>
              </a:rPr>
              <a:t>Zároveň sa hodnotí výsledok celkového štúdia študenta.</a:t>
            </a:r>
          </a:p>
          <a:p>
            <a:endParaRPr lang="en-US" sz="1700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FAFAE021-B0F0-23AF-6916-BFDE9B1038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611" y="247871"/>
            <a:ext cx="3078982" cy="153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605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4037C1C0-FADA-40C7-B923-037899A24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c 57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2E4ACF1-C603-F5CA-7068-6B45D1EDF7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2818" y="1370171"/>
            <a:ext cx="5085580" cy="2387600"/>
          </a:xfrm>
        </p:spPr>
        <p:txBody>
          <a:bodyPr>
            <a:normAutofit/>
          </a:bodyPr>
          <a:lstStyle/>
          <a:p>
            <a:pPr algn="l"/>
            <a:r>
              <a:rPr lang="sk-SK"/>
              <a:t>Aktív 2026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37DD8F3-F7D4-C96D-6EDE-C2CED2823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2818" y="3849845"/>
            <a:ext cx="5085580" cy="1881751"/>
          </a:xfrm>
        </p:spPr>
        <p:txBody>
          <a:bodyPr>
            <a:normAutofit/>
          </a:bodyPr>
          <a:lstStyle/>
          <a:p>
            <a:pPr algn="l"/>
            <a:r>
              <a:rPr lang="sk-SK"/>
              <a:t>Ďakujeme za pozornosť!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24703" y="541034"/>
            <a:ext cx="931930" cy="9066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Obrázok 10">
            <a:extLst>
              <a:ext uri="{FF2B5EF4-FFF2-40B4-BE49-F238E27FC236}">
                <a16:creationId xmlns:a16="http://schemas.microsoft.com/office/drawing/2014/main" id="{43208363-A00B-8F99-5130-ADC0BB2533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"/>
          <a:stretch>
            <a:fillRect/>
          </a:stretch>
        </p:blipFill>
        <p:spPr>
          <a:xfrm>
            <a:off x="6041841" y="413674"/>
            <a:ext cx="4123157" cy="4123157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0DA5DB8B-7E5C-4ABC-8069-A9A8806F3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1501" y="3865664"/>
            <a:ext cx="739429" cy="739429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Obrázok 12">
            <a:extLst>
              <a:ext uri="{FF2B5EF4-FFF2-40B4-BE49-F238E27FC236}">
                <a16:creationId xmlns:a16="http://schemas.microsoft.com/office/drawing/2014/main" id="{BA27678B-FD48-65A3-17F8-34FEEDC724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788" y="4777475"/>
            <a:ext cx="3078982" cy="153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71819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597F4B26AD51479873BF903204C033" ma:contentTypeVersion="2" ma:contentTypeDescription="Umožňuje vytvoriť nový dokument." ma:contentTypeScope="" ma:versionID="69f360f7fd590d6968015ecd9495ffa9">
  <xsd:schema xmlns:xsd="http://www.w3.org/2001/XMLSchema" xmlns:xs="http://www.w3.org/2001/XMLSchema" xmlns:p="http://schemas.microsoft.com/office/2006/metadata/properties" xmlns:ns2="05b001bc-382b-43e8-89ba-db674c92fd3f" targetNamespace="http://schemas.microsoft.com/office/2006/metadata/properties" ma:root="true" ma:fieldsID="c7d2996ca1696e21b952aa7161b57ce5" ns2:_="">
    <xsd:import namespace="05b001bc-382b-43e8-89ba-db674c92fd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b001bc-382b-43e8-89ba-db674c92fd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E165C5-FC6D-4C8B-832E-EB4AA29E09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F9B5C5-C7F2-444B-9CE4-2F5695A5CD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b001bc-382b-43e8-89ba-db674c92fd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625</Words>
  <Application>Microsoft Office PowerPoint</Application>
  <PresentationFormat>Širokouhlá</PresentationFormat>
  <Paragraphs>91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Garamond</vt:lpstr>
      <vt:lpstr>Motív balíka Office</vt:lpstr>
      <vt:lpstr>Aktív pre končiace ročníky  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Aktív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Aktív</dc:title>
  <dc:creator>User</dc:creator>
  <cp:lastModifiedBy>Skyba Michaela</cp:lastModifiedBy>
  <cp:revision>43</cp:revision>
  <dcterms:created xsi:type="dcterms:W3CDTF">2021-05-05T10:02:13Z</dcterms:created>
  <dcterms:modified xsi:type="dcterms:W3CDTF">2026-03-20T21:57:13Z</dcterms:modified>
</cp:coreProperties>
</file>