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9" r:id="rId4"/>
    <p:sldId id="261" r:id="rId5"/>
    <p:sldId id="260" r:id="rId6"/>
    <p:sldId id="258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63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9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1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4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5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1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2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8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0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1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9/18/2023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81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24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2E329B-225B-283D-6B6C-6A8C78304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16" y="390336"/>
            <a:ext cx="6110675" cy="3570162"/>
          </a:xfrm>
        </p:spPr>
        <p:txBody>
          <a:bodyPr anchor="b">
            <a:normAutofit/>
          </a:bodyPr>
          <a:lstStyle/>
          <a:p>
            <a:r>
              <a:rPr lang="sk-SK" sz="4000" dirty="0"/>
              <a:t>ERASMUS + ABSOLVENTSKÁ STÁŽ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2053B7-7DE7-980A-0991-16A3E7E1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119" y="4547167"/>
            <a:ext cx="4894428" cy="1288482"/>
          </a:xfrm>
        </p:spPr>
        <p:txBody>
          <a:bodyPr>
            <a:normAutofit fontScale="77500" lnSpcReduction="20000"/>
          </a:bodyPr>
          <a:lstStyle/>
          <a:p>
            <a:r>
              <a:rPr lang="sk-SK" sz="2200" b="1" dirty="0"/>
              <a:t>HRADEC KRÁLOVÉ</a:t>
            </a:r>
          </a:p>
          <a:p>
            <a:endParaRPr lang="sk-SK" sz="2200" b="1" dirty="0"/>
          </a:p>
          <a:p>
            <a:r>
              <a:rPr lang="sk-SK" sz="2200" dirty="0"/>
              <a:t>Bc. </a:t>
            </a:r>
            <a:r>
              <a:rPr lang="sk-SK" sz="2200" dirty="0" err="1"/>
              <a:t>i.Ditrichová</a:t>
            </a:r>
            <a:r>
              <a:rPr lang="sk-SK" sz="2200" dirty="0"/>
              <a:t> a </a:t>
            </a:r>
          </a:p>
          <a:p>
            <a:r>
              <a:rPr lang="sk-SK" sz="2200" dirty="0"/>
              <a:t>Bc. </a:t>
            </a:r>
            <a:r>
              <a:rPr lang="sk-SK" sz="2200" dirty="0" err="1"/>
              <a:t>N.Jašková</a:t>
            </a:r>
            <a:endParaRPr lang="sk-SK" sz="2200" dirty="0"/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B2EBBF56-923D-48A7-9F8F-86E33CFA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A6D5794E-BC9E-4A8A-BB29-9A32C8F2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216175AF-13E0-4D14-8638-11BBE8359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256" y="596822"/>
            <a:ext cx="4833901" cy="565387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9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3427" y="115962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Logo FN HK | Fakultní nemocnice Hradec Králové">
            <a:extLst>
              <a:ext uri="{FF2B5EF4-FFF2-40B4-BE49-F238E27FC236}">
                <a16:creationId xmlns:a16="http://schemas.microsoft.com/office/drawing/2014/main" id="{9A0E4518-5FF2-CAC7-A99A-64F4C4005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400" y="1683017"/>
            <a:ext cx="3672384" cy="372178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48" name="Graphic 212">
            <a:extLst>
              <a:ext uri="{FF2B5EF4-FFF2-40B4-BE49-F238E27FC236}">
                <a16:creationId xmlns:a16="http://schemas.microsoft.com/office/drawing/2014/main" id="{EB8560A9-B281-46EB-A304-1E4A5A00D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667882DD-56E8-460E-99D5-86E71982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49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699724E-4BAC-4FB8-ECB8-6EE0EAE13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ODDELENIA NA KTORÝCH SME PRACOVALI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89D0011-58A8-5121-3E51-638CBCD733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sz="2400" dirty="0"/>
              <a:t>KLINIKA INFEKČNÝCH NEMOCÍ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sz="2000" dirty="0"/>
              <a:t>JIP</a:t>
            </a:r>
            <a:endParaRPr lang="sk-SK" sz="2400" dirty="0"/>
          </a:p>
          <a:p>
            <a:r>
              <a:rPr lang="sk-SK" sz="2400" dirty="0"/>
              <a:t>NEUROCHIRURGICKÁ KLINIKA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JIP</a:t>
            </a:r>
          </a:p>
          <a:p>
            <a:r>
              <a:rPr lang="sk-SK" sz="2400" dirty="0"/>
              <a:t>NEUROLOGICKÁ KLINIKA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sz="2000" dirty="0"/>
              <a:t>JIP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sz="2000" dirty="0"/>
              <a:t>IKTOVÉ ODDELENIE</a:t>
            </a:r>
            <a:endParaRPr lang="sk-SK" sz="2400" dirty="0"/>
          </a:p>
          <a:p>
            <a:r>
              <a:rPr lang="sk-SK" sz="2400" dirty="0"/>
              <a:t>ORTOPEDICKÁ KLINIKA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sz="2000" dirty="0"/>
              <a:t>JIP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sz="2000" dirty="0"/>
              <a:t>Všeobecné oddelenie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sz="2000" dirty="0"/>
              <a:t>Oddelenie </a:t>
            </a:r>
            <a:r>
              <a:rPr lang="sk-SK" sz="2000" dirty="0" err="1"/>
              <a:t>aloplastiky</a:t>
            </a:r>
            <a:endParaRPr lang="sk-SK" sz="2400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DE3C0F2D-E7A0-ED31-49AE-5676FFAC2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42284" cy="4351338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PĽÚCNA KLINIKA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JIP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Pľúcne oddelenie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Gerontologické oddelenie</a:t>
            </a:r>
          </a:p>
          <a:p>
            <a:r>
              <a:rPr lang="sk-SK" sz="2400" dirty="0"/>
              <a:t>ONKOLOGICKÉ ODDELENIE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JIP</a:t>
            </a:r>
          </a:p>
          <a:p>
            <a:r>
              <a:rPr lang="sk-SK" sz="2400" dirty="0"/>
              <a:t>PSYCHIATRICKÁ KLINIKA</a:t>
            </a:r>
          </a:p>
          <a:p>
            <a:r>
              <a:rPr lang="sk-SK" sz="2400" dirty="0"/>
              <a:t>REHABILITAČNÁ KLINIKA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Pľúcne ambulancia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Oddelenie proteticko-ortopedické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Oddelenie neurologicko-traumatologické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2546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18B4E-90DB-1542-9D3F-7BDE7D8CA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vnútri, stena, text, zrkadlo&#10;&#10;Automaticky generovaný popis">
            <a:extLst>
              <a:ext uri="{FF2B5EF4-FFF2-40B4-BE49-F238E27FC236}">
                <a16:creationId xmlns:a16="http://schemas.microsoft.com/office/drawing/2014/main" id="{863D0859-C4FB-583F-7F0B-CFBFEC11E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128" y="2542164"/>
            <a:ext cx="4932399" cy="2774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ázok 6" descr="Obrázok, na ktorom je stena, vnútri, značka/gesto&#10;&#10;Automaticky generovaný popis">
            <a:extLst>
              <a:ext uri="{FF2B5EF4-FFF2-40B4-BE49-F238E27FC236}">
                <a16:creationId xmlns:a16="http://schemas.microsoft.com/office/drawing/2014/main" id="{9100CB1E-1D77-9620-78C6-7598F1B41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5698">
            <a:off x="8303564" y="811046"/>
            <a:ext cx="3920246" cy="294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Obrázok 8" descr="Obrázok, na ktorom je vnútri, stena, dlaždica/kachlička, kúpeľňa&#10;&#10;Automaticky generovaný popis">
            <a:extLst>
              <a:ext uri="{FF2B5EF4-FFF2-40B4-BE49-F238E27FC236}">
                <a16:creationId xmlns:a16="http://schemas.microsoft.com/office/drawing/2014/main" id="{DA2A7D83-B899-2C26-1F15-EFD7764F7A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r="5325"/>
          <a:stretch/>
        </p:blipFill>
        <p:spPr>
          <a:xfrm rot="5400000">
            <a:off x="3296354" y="896090"/>
            <a:ext cx="3945250" cy="2757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ázok 10" descr="Obrázok, na ktorom je exteriér, nebo, budova, ošatenie&#10;&#10;Automaticky generovaný popis">
            <a:extLst>
              <a:ext uri="{FF2B5EF4-FFF2-40B4-BE49-F238E27FC236}">
                <a16:creationId xmlns:a16="http://schemas.microsoft.com/office/drawing/2014/main" id="{9F6B5E05-C7F9-8340-2F4C-4800F50BD8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9"/>
          <a:stretch/>
        </p:blipFill>
        <p:spPr>
          <a:xfrm rot="515008">
            <a:off x="6101574" y="3290959"/>
            <a:ext cx="3482216" cy="3325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9231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6409A8F-26B4-B005-B9DD-B34CB7A6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01" y="1069548"/>
            <a:ext cx="4984872" cy="3966918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ZÚČASTNILI SME SA...</a:t>
            </a:r>
          </a:p>
        </p:txBody>
      </p:sp>
      <p:sp>
        <p:nvSpPr>
          <p:cNvPr id="35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966E8B3-056E-52F1-2530-053D9661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003" y="2298798"/>
            <a:ext cx="6233577" cy="1822055"/>
          </a:xfrm>
        </p:spPr>
        <p:txBody>
          <a:bodyPr>
            <a:normAutofit/>
          </a:bodyPr>
          <a:lstStyle/>
          <a:p>
            <a:r>
              <a:rPr lang="sk-SK" dirty="0"/>
              <a:t>Školenia </a:t>
            </a:r>
            <a:r>
              <a:rPr lang="sk-SK" dirty="0" err="1"/>
              <a:t>Barthel</a:t>
            </a:r>
            <a:r>
              <a:rPr lang="sk-SK" dirty="0"/>
              <a:t> index (BI)</a:t>
            </a:r>
          </a:p>
          <a:p>
            <a:r>
              <a:rPr lang="sk-SK" dirty="0"/>
              <a:t>Prednášky o dychových pomôckach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182C2B06-9863-EEF0-8574-44BD39E9C926}"/>
              </a:ext>
            </a:extLst>
          </p:cNvPr>
          <p:cNvSpPr txBox="1">
            <a:spLocks/>
          </p:cNvSpPr>
          <p:nvPr/>
        </p:nvSpPr>
        <p:spPr>
          <a:xfrm>
            <a:off x="694695" y="6395855"/>
            <a:ext cx="10631355" cy="40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  <p:pic>
        <p:nvPicPr>
          <p:cNvPr id="6" name="Grafický objekt 5" descr="Trieda obrys">
            <a:extLst>
              <a:ext uri="{FF2B5EF4-FFF2-40B4-BE49-F238E27FC236}">
                <a16:creationId xmlns:a16="http://schemas.microsoft.com/office/drawing/2014/main" id="{D409012C-E807-4CC5-DB2D-43956758A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0282" y="3720358"/>
            <a:ext cx="1682884" cy="16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03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6409A8F-26B4-B005-B9DD-B34CB7A6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84872" cy="3966918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NAUČILI SME SA...</a:t>
            </a:r>
          </a:p>
        </p:txBody>
      </p:sp>
      <p:sp>
        <p:nvSpPr>
          <p:cNvPr id="35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9" name="Zástupný objekt pre obsah 8" descr="Knihy obrys">
            <a:extLst>
              <a:ext uri="{FF2B5EF4-FFF2-40B4-BE49-F238E27FC236}">
                <a16:creationId xmlns:a16="http://schemas.microsoft.com/office/drawing/2014/main" id="{D893FDEB-A189-FCCA-354C-13C619EEB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5452" y="4025699"/>
            <a:ext cx="1256143" cy="1256143"/>
          </a:xfrm>
        </p:spPr>
      </p:pic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182C2B06-9863-EEF0-8574-44BD39E9C926}"/>
              </a:ext>
            </a:extLst>
          </p:cNvPr>
          <p:cNvSpPr txBox="1">
            <a:spLocks/>
          </p:cNvSpPr>
          <p:nvPr/>
        </p:nvSpPr>
        <p:spPr>
          <a:xfrm>
            <a:off x="694695" y="6395855"/>
            <a:ext cx="10631355" cy="40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  <p:sp>
        <p:nvSpPr>
          <p:cNvPr id="11" name="Zástupný objekt pre obsah 2">
            <a:extLst>
              <a:ext uri="{FF2B5EF4-FFF2-40B4-BE49-F238E27FC236}">
                <a16:creationId xmlns:a16="http://schemas.microsoft.com/office/drawing/2014/main" id="{D5E7ED8F-D7E6-0F59-6EBA-802B5C646308}"/>
              </a:ext>
            </a:extLst>
          </p:cNvPr>
          <p:cNvSpPr txBox="1">
            <a:spLocks/>
          </p:cNvSpPr>
          <p:nvPr/>
        </p:nvSpPr>
        <p:spPr>
          <a:xfrm>
            <a:off x="6071072" y="1984029"/>
            <a:ext cx="6233577" cy="2682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Starostlivosť o pacientoch s amputáciami</a:t>
            </a:r>
          </a:p>
          <a:p>
            <a:r>
              <a:rPr lang="sk-SK" dirty="0"/>
              <a:t>Ovládať </a:t>
            </a:r>
            <a:r>
              <a:rPr lang="sk-SK" dirty="0" err="1"/>
              <a:t>motomedy</a:t>
            </a:r>
            <a:r>
              <a:rPr lang="sk-SK" dirty="0"/>
              <a:t>/ </a:t>
            </a:r>
            <a:r>
              <a:rPr lang="sk-SK" dirty="0" err="1"/>
              <a:t>motodlahy</a:t>
            </a:r>
            <a:endParaRPr lang="sk-SK" dirty="0"/>
          </a:p>
          <a:p>
            <a:r>
              <a:rPr lang="sk-SK" dirty="0"/>
              <a:t>Ovládať </a:t>
            </a:r>
            <a:r>
              <a:rPr lang="sk-SK" dirty="0" err="1"/>
              <a:t>Balance</a:t>
            </a:r>
            <a:r>
              <a:rPr lang="sk-SK" dirty="0"/>
              <a:t> </a:t>
            </a:r>
            <a:r>
              <a:rPr lang="sk-SK" dirty="0" err="1"/>
              <a:t>Master</a:t>
            </a:r>
            <a:r>
              <a:rPr lang="sk-SK" dirty="0"/>
              <a:t> </a:t>
            </a:r>
          </a:p>
          <a:p>
            <a:r>
              <a:rPr lang="sk-SK" dirty="0"/>
              <a:t>Ovládať </a:t>
            </a:r>
            <a:r>
              <a:rPr lang="sk-SK" dirty="0" err="1"/>
              <a:t>Lokomat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4055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A32B0-AD13-A27C-8066-8B76FEB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 descr="Obrázok, na ktorom je stena, zbraň, vnútri, lukostreľba&#10;&#10;Automaticky generovaný popis">
            <a:extLst>
              <a:ext uri="{FF2B5EF4-FFF2-40B4-BE49-F238E27FC236}">
                <a16:creationId xmlns:a16="http://schemas.microsoft.com/office/drawing/2014/main" id="{E82C72DF-F9DC-32C4-23F3-421E39926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2911">
            <a:off x="4044341" y="1494464"/>
            <a:ext cx="4460211" cy="2508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ázok 6" descr="Obrázok, na ktorom je vnútri, stena, dom, podlahovina&#10;&#10;Automaticky generovaný popis">
            <a:extLst>
              <a:ext uri="{FF2B5EF4-FFF2-40B4-BE49-F238E27FC236}">
                <a16:creationId xmlns:a16="http://schemas.microsoft.com/office/drawing/2014/main" id="{973EF9EB-2704-F893-07A1-AF2698768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r="8161"/>
          <a:stretch/>
        </p:blipFill>
        <p:spPr>
          <a:xfrm rot="5932932">
            <a:off x="6928504" y="1404738"/>
            <a:ext cx="5792483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Obrázok 8" descr="Obrázok, na ktorom je vnútri, stena, osoba, ošatenie&#10;&#10;Automaticky generovaný popis">
            <a:extLst>
              <a:ext uri="{FF2B5EF4-FFF2-40B4-BE49-F238E27FC236}">
                <a16:creationId xmlns:a16="http://schemas.microsoft.com/office/drawing/2014/main" id="{3526DE55-5DD4-0C84-E70D-88A59B7FD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5" y="1098244"/>
            <a:ext cx="3946998" cy="5262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5077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6409A8F-26B4-B005-B9DD-B34CB7A6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84872" cy="3966918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VOĽNÝ ČAS</a:t>
            </a:r>
          </a:p>
        </p:txBody>
      </p:sp>
      <p:sp>
        <p:nvSpPr>
          <p:cNvPr id="35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182C2B06-9863-EEF0-8574-44BD39E9C926}"/>
              </a:ext>
            </a:extLst>
          </p:cNvPr>
          <p:cNvSpPr txBox="1">
            <a:spLocks/>
          </p:cNvSpPr>
          <p:nvPr/>
        </p:nvSpPr>
        <p:spPr>
          <a:xfrm>
            <a:off x="694695" y="6395855"/>
            <a:ext cx="10631355" cy="40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  <p:sp>
        <p:nvSpPr>
          <p:cNvPr id="11" name="Zástupný objekt pre obsah 2">
            <a:extLst>
              <a:ext uri="{FF2B5EF4-FFF2-40B4-BE49-F238E27FC236}">
                <a16:creationId xmlns:a16="http://schemas.microsoft.com/office/drawing/2014/main" id="{D5E7ED8F-D7E6-0F59-6EBA-802B5C646308}"/>
              </a:ext>
            </a:extLst>
          </p:cNvPr>
          <p:cNvSpPr txBox="1">
            <a:spLocks/>
          </p:cNvSpPr>
          <p:nvPr/>
        </p:nvSpPr>
        <p:spPr>
          <a:xfrm>
            <a:off x="6496986" y="311285"/>
            <a:ext cx="5556903" cy="6168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600" dirty="0"/>
              <a:t>Botanická </a:t>
            </a:r>
            <a:r>
              <a:rPr lang="sk-SK" sz="2600" dirty="0" err="1"/>
              <a:t>zahrada</a:t>
            </a:r>
            <a:r>
              <a:rPr lang="sk-SK" sz="2600" dirty="0"/>
              <a:t> </a:t>
            </a:r>
            <a:r>
              <a:rPr lang="sk-SK" sz="2600" dirty="0" err="1"/>
              <a:t>léčivých</a:t>
            </a:r>
            <a:r>
              <a:rPr lang="sk-SK" sz="2600" dirty="0"/>
              <a:t> </a:t>
            </a:r>
            <a:r>
              <a:rPr lang="sk-SK" sz="2600" dirty="0" err="1"/>
              <a:t>rostlin</a:t>
            </a:r>
            <a:r>
              <a:rPr lang="sk-SK" sz="2600" dirty="0"/>
              <a:t> HK</a:t>
            </a:r>
          </a:p>
          <a:p>
            <a:r>
              <a:rPr lang="sk-SK" sz="2600" dirty="0" err="1"/>
              <a:t>Galerie</a:t>
            </a:r>
            <a:r>
              <a:rPr lang="sk-SK" sz="2600" dirty="0"/>
              <a:t> </a:t>
            </a:r>
            <a:r>
              <a:rPr lang="sk-SK" sz="2600" dirty="0" err="1"/>
              <a:t>moderního</a:t>
            </a:r>
            <a:r>
              <a:rPr lang="sk-SK" sz="2600" dirty="0"/>
              <a:t> </a:t>
            </a:r>
            <a:r>
              <a:rPr lang="sk-SK" sz="2600" dirty="0" err="1"/>
              <a:t>umění</a:t>
            </a:r>
            <a:endParaRPr lang="sk-SK" sz="2600" dirty="0"/>
          </a:p>
          <a:p>
            <a:r>
              <a:rPr lang="sk-SK" sz="2600" dirty="0" err="1"/>
              <a:t>Muzeum</a:t>
            </a:r>
            <a:r>
              <a:rPr lang="sk-SK" sz="2600" dirty="0"/>
              <a:t> </a:t>
            </a:r>
            <a:r>
              <a:rPr lang="sk-SK" sz="2600" dirty="0" err="1"/>
              <a:t>východních</a:t>
            </a:r>
            <a:r>
              <a:rPr lang="sk-SK" sz="2600" dirty="0"/>
              <a:t> Čech v Hradci Králové</a:t>
            </a:r>
          </a:p>
          <a:p>
            <a:r>
              <a:rPr lang="sk-SK" sz="2600" dirty="0" err="1"/>
              <a:t>Bílá</a:t>
            </a:r>
            <a:r>
              <a:rPr lang="sk-SK" sz="2600" dirty="0"/>
              <a:t> </a:t>
            </a:r>
            <a:r>
              <a:rPr lang="sk-SK" sz="2600" dirty="0" err="1"/>
              <a:t>věž</a:t>
            </a:r>
            <a:r>
              <a:rPr lang="sk-SK" sz="2600" dirty="0"/>
              <a:t> </a:t>
            </a:r>
          </a:p>
          <a:p>
            <a:r>
              <a:rPr lang="sk-SK" sz="2600" dirty="0" err="1"/>
              <a:t>Kukuřičné</a:t>
            </a:r>
            <a:r>
              <a:rPr lang="sk-SK" sz="2600" dirty="0"/>
              <a:t> </a:t>
            </a:r>
            <a:r>
              <a:rPr lang="sk-SK" sz="2600" dirty="0" err="1"/>
              <a:t>bludiště</a:t>
            </a:r>
            <a:endParaRPr lang="sk-SK" sz="2600" dirty="0"/>
          </a:p>
          <a:p>
            <a:r>
              <a:rPr lang="sk-SK" sz="2600" dirty="0"/>
              <a:t>Letní kino Širák</a:t>
            </a:r>
          </a:p>
          <a:p>
            <a:r>
              <a:rPr lang="sk-SK" sz="2600" dirty="0" err="1"/>
              <a:t>Soutok</a:t>
            </a:r>
            <a:r>
              <a:rPr lang="sk-SK" sz="2600" dirty="0"/>
              <a:t> Labe s </a:t>
            </a:r>
            <a:r>
              <a:rPr lang="sk-SK" sz="2600" dirty="0" err="1"/>
              <a:t>Orlicí</a:t>
            </a:r>
            <a:endParaRPr lang="sk-SK" sz="2600" dirty="0"/>
          </a:p>
          <a:p>
            <a:r>
              <a:rPr lang="sk-SK" sz="2600" dirty="0" err="1"/>
              <a:t>Stříbrný</a:t>
            </a:r>
            <a:r>
              <a:rPr lang="sk-SK" sz="2600" dirty="0"/>
              <a:t> rybník</a:t>
            </a:r>
          </a:p>
          <a:p>
            <a:r>
              <a:rPr lang="sk-SK" sz="2600" dirty="0" err="1"/>
              <a:t>Prachovské</a:t>
            </a:r>
            <a:r>
              <a:rPr lang="sk-SK" sz="2600" dirty="0"/>
              <a:t> </a:t>
            </a:r>
            <a:r>
              <a:rPr lang="sk-SK" sz="2600" dirty="0" err="1"/>
              <a:t>skály</a:t>
            </a:r>
            <a:endParaRPr lang="sk-SK" sz="2600" dirty="0"/>
          </a:p>
          <a:p>
            <a:r>
              <a:rPr lang="sk-SK" sz="2600" dirty="0" err="1"/>
              <a:t>Adršpašké</a:t>
            </a:r>
            <a:r>
              <a:rPr lang="sk-SK" sz="2600" dirty="0"/>
              <a:t> </a:t>
            </a:r>
            <a:r>
              <a:rPr lang="sk-SK" sz="2600" dirty="0" err="1"/>
              <a:t>skály</a:t>
            </a:r>
            <a:endParaRPr lang="sk-SK" sz="2600" dirty="0"/>
          </a:p>
          <a:p>
            <a:r>
              <a:rPr lang="sk-SK" sz="2600" dirty="0" err="1"/>
              <a:t>Kuks</a:t>
            </a:r>
            <a:endParaRPr lang="sk-SK" sz="2600" dirty="0"/>
          </a:p>
          <a:p>
            <a:r>
              <a:rPr lang="sk-SK" sz="2600" dirty="0" err="1"/>
              <a:t>Kutná</a:t>
            </a:r>
            <a:r>
              <a:rPr lang="sk-SK" sz="2600" dirty="0"/>
              <a:t> hora</a:t>
            </a:r>
          </a:p>
          <a:p>
            <a:r>
              <a:rPr lang="sk-SK" sz="2600" dirty="0"/>
              <a:t>Zámok Nové </a:t>
            </a:r>
            <a:r>
              <a:rPr lang="sk-SK" sz="2600" dirty="0" err="1"/>
              <a:t>Město</a:t>
            </a:r>
            <a:r>
              <a:rPr lang="sk-SK" sz="2600" dirty="0"/>
              <a:t> nad </a:t>
            </a:r>
            <a:r>
              <a:rPr lang="sk-SK" sz="2600" dirty="0" err="1"/>
              <a:t>Metují</a:t>
            </a:r>
            <a:endParaRPr lang="sk-SK" sz="2600" dirty="0"/>
          </a:p>
          <a:p>
            <a:r>
              <a:rPr lang="sk-SK" sz="2600" dirty="0" err="1"/>
              <a:t>Propast</a:t>
            </a:r>
            <a:r>
              <a:rPr lang="sk-SK" sz="2600" dirty="0"/>
              <a:t> Macocha</a:t>
            </a:r>
          </a:p>
        </p:txBody>
      </p:sp>
      <p:pic>
        <p:nvPicPr>
          <p:cNvPr id="15" name="Zástupný objekt pre obsah 14" descr="Horská scenéria obrys">
            <a:extLst>
              <a:ext uri="{FF2B5EF4-FFF2-40B4-BE49-F238E27FC236}">
                <a16:creationId xmlns:a16="http://schemas.microsoft.com/office/drawing/2014/main" id="{14C54A5F-09B4-1767-09A1-87EA4BEE4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6868" y="3899702"/>
            <a:ext cx="1337434" cy="1337434"/>
          </a:xfrm>
        </p:spPr>
      </p:pic>
      <p:sp>
        <p:nvSpPr>
          <p:cNvPr id="19" name="Zástupný objekt pre obsah 2">
            <a:extLst>
              <a:ext uri="{FF2B5EF4-FFF2-40B4-BE49-F238E27FC236}">
                <a16:creationId xmlns:a16="http://schemas.microsoft.com/office/drawing/2014/main" id="{42282FA3-5A93-D961-ABB2-0B965660D037}"/>
              </a:ext>
            </a:extLst>
          </p:cNvPr>
          <p:cNvSpPr txBox="1">
            <a:spLocks/>
          </p:cNvSpPr>
          <p:nvPr/>
        </p:nvSpPr>
        <p:spPr>
          <a:xfrm>
            <a:off x="103040" y="6479323"/>
            <a:ext cx="10631355" cy="4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800" i="1" dirty="0"/>
              <a:t>TIP: prvú stredu v mesiaci je vstup ZADARMO v </a:t>
            </a:r>
            <a:r>
              <a:rPr lang="sk-SK" sz="1800" i="1" dirty="0" err="1"/>
              <a:t>Muzeum</a:t>
            </a:r>
            <a:r>
              <a:rPr lang="sk-SK" sz="1800" i="1" dirty="0"/>
              <a:t> </a:t>
            </a:r>
            <a:r>
              <a:rPr lang="sk-SK" sz="1800" i="1" dirty="0" err="1"/>
              <a:t>východních</a:t>
            </a:r>
            <a:r>
              <a:rPr lang="sk-SK" sz="1800" i="1" dirty="0"/>
              <a:t> Čech v HK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5249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A32B0-AD13-A27C-8066-8B76FEB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" name="Obrázok 10" descr="Obrázok, na ktorom je exteriér, nebo, budova, dominanta&#10;&#10;Automaticky generovaný popis">
            <a:extLst>
              <a:ext uri="{FF2B5EF4-FFF2-40B4-BE49-F238E27FC236}">
                <a16:creationId xmlns:a16="http://schemas.microsoft.com/office/drawing/2014/main" id="{78F58478-5E3A-529E-12AF-D614F7B45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8"/>
          <a:stretch/>
        </p:blipFill>
        <p:spPr>
          <a:xfrm rot="244151">
            <a:off x="1607781" y="113218"/>
            <a:ext cx="3714781" cy="3143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Zástupný objekt pre obsah 7" descr="Obrázok, na ktorom je stena, vnútri, strop, interiérový dizajn&#10;&#10;Automaticky generovaný popis">
            <a:extLst>
              <a:ext uri="{FF2B5EF4-FFF2-40B4-BE49-F238E27FC236}">
                <a16:creationId xmlns:a16="http://schemas.microsoft.com/office/drawing/2014/main" id="{E3DC2C9D-1A50-6150-1CC5-D75C38744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1"/>
          <a:stretch/>
        </p:blipFill>
        <p:spPr>
          <a:xfrm rot="5400000">
            <a:off x="-576939" y="3461872"/>
            <a:ext cx="3803517" cy="2448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Obrázok 18" descr="Obrázok, na ktorom je exteriér, budova, nebo, rastlina&#10;&#10;Automaticky generovaný popis">
            <a:extLst>
              <a:ext uri="{FF2B5EF4-FFF2-40B4-BE49-F238E27FC236}">
                <a16:creationId xmlns:a16="http://schemas.microsoft.com/office/drawing/2014/main" id="{C55042A4-3A90-D5A3-465C-42D3A6FC8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501">
            <a:off x="3559642" y="3191651"/>
            <a:ext cx="2625354" cy="350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Obrázok 16" descr="Obrázok, na ktorom je exteriér, strom, nebo, les&#10;&#10;Automaticky generovaný popis">
            <a:extLst>
              <a:ext uri="{FF2B5EF4-FFF2-40B4-BE49-F238E27FC236}">
                <a16:creationId xmlns:a16="http://schemas.microsoft.com/office/drawing/2014/main" id="{1651ECFB-8806-3395-44CC-69EBE66B3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6908">
            <a:off x="5335985" y="841941"/>
            <a:ext cx="3819893" cy="2148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Obrázok 14" descr="Obrázok, na ktorom je jaskyňa, príroda, formácia, kameň&#10;&#10;Automaticky generovaný popis">
            <a:extLst>
              <a:ext uri="{FF2B5EF4-FFF2-40B4-BE49-F238E27FC236}">
                <a16:creationId xmlns:a16="http://schemas.microsoft.com/office/drawing/2014/main" id="{E0F58DB9-2746-4340-E233-88C3F3ADD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91">
            <a:off x="7698472" y="3060270"/>
            <a:ext cx="2594830" cy="3459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Obrázok 12" descr="Obrázok, na ktorom je osoba, vnútri, jedlo, prst&#10;&#10;Automaticky generovaný popis">
            <a:extLst>
              <a:ext uri="{FF2B5EF4-FFF2-40B4-BE49-F238E27FC236}">
                <a16:creationId xmlns:a16="http://schemas.microsoft.com/office/drawing/2014/main" id="{3669CAE7-FD82-DD3F-558B-7D7588B85D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r="26241"/>
          <a:stretch/>
        </p:blipFill>
        <p:spPr>
          <a:xfrm rot="6578190">
            <a:off x="8938101" y="529920"/>
            <a:ext cx="3290822" cy="3027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2704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9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11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7454" y="3965691"/>
            <a:ext cx="3014546" cy="28923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Freeform: Shape 13">
            <a:extLst>
              <a:ext uri="{FF2B5EF4-FFF2-40B4-BE49-F238E27FC236}">
                <a16:creationId xmlns:a16="http://schemas.microsoft.com/office/drawing/2014/main" id="{42B987A8-3C5A-4495-85A2-B7BBC3EAC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7454" y="3965691"/>
            <a:ext cx="3014546" cy="28923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Rectangle 15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6453" y="857546"/>
            <a:ext cx="6964685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7">
            <a:extLst>
              <a:ext uri="{FF2B5EF4-FFF2-40B4-BE49-F238E27FC236}">
                <a16:creationId xmlns:a16="http://schemas.microsoft.com/office/drawing/2014/main" id="{AB32CDD2-9715-425B-9CCC-CF8CE92BE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6453" y="857546"/>
            <a:ext cx="6964685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19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3799266" cy="401991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6" name="Freeform: Shape 21">
            <a:extLst>
              <a:ext uri="{FF2B5EF4-FFF2-40B4-BE49-F238E27FC236}">
                <a16:creationId xmlns:a16="http://schemas.microsoft.com/office/drawing/2014/main" id="{EB013C47-A4B4-4108-87AF-82C5CD7DF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3799266" cy="401991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 useBgFill="1">
        <p:nvSpPr>
          <p:cNvPr id="47" name="Rectangle 23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3658" y="727769"/>
            <a:ext cx="6964685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0971" y="136525"/>
            <a:ext cx="1035526" cy="103552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9" name="Graphic 212">
            <a:extLst>
              <a:ext uri="{FF2B5EF4-FFF2-40B4-BE49-F238E27FC236}">
                <a16:creationId xmlns:a16="http://schemas.microsoft.com/office/drawing/2014/main" id="{BC8E4194-D60D-466F-B2E4-E0A0C145F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0971" y="136525"/>
            <a:ext cx="1035526" cy="103552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0BDA47-4FBB-3A88-21DD-B1117836E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765" y="1017432"/>
            <a:ext cx="6418471" cy="3851308"/>
          </a:xfrm>
        </p:spPr>
        <p:txBody>
          <a:bodyPr>
            <a:normAutofit/>
          </a:bodyPr>
          <a:lstStyle/>
          <a:p>
            <a:r>
              <a:rPr lang="sk-SK" dirty="0"/>
              <a:t>Ďakujeme za pozornosť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D449DD0-38D6-F782-4655-4371F50C6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8983" y="4998517"/>
            <a:ext cx="6418471" cy="1560487"/>
          </a:xfrm>
        </p:spPr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50" name="Freeform: Shape 29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1" name="Freeform: Shape 31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5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41751" y="5783167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3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891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9" name="Rectangle 207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81" name="Oval 2080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Logo FN HK | Fakultní nemocnice Hradec Králové">
            <a:extLst>
              <a:ext uri="{FF2B5EF4-FFF2-40B4-BE49-F238E27FC236}">
                <a16:creationId xmlns:a16="http://schemas.microsoft.com/office/drawing/2014/main" id="{5F0104C0-A352-F17A-9B52-B5C91ABE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6738" y="941355"/>
            <a:ext cx="2567057" cy="260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83" name="Group 2082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2084" name="Oval 2083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5" name="Oval 2084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2087" name="Oval 2086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CF86D9-9C0D-4F82-4D2E-36A857D6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/>
          </a:bodyPr>
          <a:lstStyle/>
          <a:p>
            <a:pPr algn="ctr"/>
            <a:r>
              <a:rPr lang="sk-SK" sz="4000" dirty="0"/>
              <a:t>INFORMÁCIE O PRIJÍMAJÚCEJ INŠTITÚCII</a:t>
            </a:r>
          </a:p>
        </p:txBody>
      </p:sp>
      <p:grpSp>
        <p:nvGrpSpPr>
          <p:cNvPr id="2089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2090" name="Freeform: Shape 2089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1" name="Freeform: Shape 2090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93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094" name="Freeform: Shape 2093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5" name="Freeform: Shape 2094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6" name="Freeform: Shape 2095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7" name="Freeform: Shape 2096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8" name="Freeform: Shape 2097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9" name="Freeform: Shape 2098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0" name="Freeform: Shape 2099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1" name="Freeform: Shape 2100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2" name="Freeform: Shape 2101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3" name="Freeform: Shape 2102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4" name="Freeform: Shape 2103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5" name="Freeform: Shape 2104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6" name="Freeform: Shape 2105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7" name="Freeform: Shape 2106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8" name="Freeform: Shape 2107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9" name="Freeform: Shape 2108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0" name="Freeform: Shape 2109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1" name="Freeform: Shape 2110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2" name="Freeform: Shape 2111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3" name="Freeform: Shape 2112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4" name="Freeform: Shape 2113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5" name="Freeform: Shape 2114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6" name="Freeform: Shape 2115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7" name="Freeform: Shape 2116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8" name="Freeform: Shape 2117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9" name="Freeform: Shape 2118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0" name="Freeform: Shape 2119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1" name="Freeform: Shape 2120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2" name="Freeform: Shape 2121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3" name="Freeform: Shape 2122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4" name="Freeform: Shape 2123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5" name="Freeform: Shape 2124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6" name="Freeform: Shape 2125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7" name="Freeform: Shape 2126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8" name="Freeform: Shape 2127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9" name="Freeform: Shape 2128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0" name="Freeform: Shape 2129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1" name="Freeform: Shape 2130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2" name="Freeform: Shape 2131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3" name="Freeform: Shape 2132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4" name="Freeform: Shape 2133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5" name="Freeform: Shape 2134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6" name="Freeform: Shape 2135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7" name="Freeform: Shape 2136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8" name="Freeform: Shape 2137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9" name="Freeform: Shape 2138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0" name="Freeform: Shape 2139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1" name="Freeform: Shape 2140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2" name="Freeform: Shape 2141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3" name="Freeform: Shape 2142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4" name="Freeform: Shape 2143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5" name="Freeform: Shape 2144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6" name="Freeform: Shape 2145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7" name="Freeform: Shape 2146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8" name="Freeform: Shape 2147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9" name="Freeform: Shape 2148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0" name="Freeform: Shape 2149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1" name="Freeform: Shape 2150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2" name="Freeform: Shape 2151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3" name="Freeform: Shape 2152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4" name="Freeform: Shape 2153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5" name="Freeform: Shape 2154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6" name="Freeform: Shape 2155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7" name="Freeform: Shape 2156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8" name="Freeform: Shape 2157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9" name="Freeform: Shape 2158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0" name="Freeform: Shape 2159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1" name="Freeform: Shape 2160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2" name="Freeform: Shape 2161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3" name="Freeform: Shape 2162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4" name="Freeform: Shape 2163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5" name="Freeform: Shape 2164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6" name="Freeform: Shape 2165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7" name="Freeform: Shape 2166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8" name="Freeform: Shape 2167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9" name="Freeform: Shape 2168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0" name="Freeform: Shape 2169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1" name="Freeform: Shape 2170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2" name="Freeform: Shape 2171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3" name="Freeform: Shape 2172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4" name="Freeform: Shape 2173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5" name="Freeform: Shape 2174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6" name="Freeform: Shape 2175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7" name="Freeform: Shape 2176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8" name="Freeform: Shape 2177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9" name="Freeform: Shape 2178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0" name="Freeform: Shape 2179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1" name="Freeform: Shape 2180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2" name="Freeform: Shape 2181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3" name="Freeform: Shape 2182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4" name="Freeform: Shape 2183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5" name="Freeform: Shape 2184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6" name="Freeform: Shape 2185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7" name="Freeform: Shape 2186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8" name="Freeform: Shape 2187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9" name="Freeform: Shape 2188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0" name="Freeform: Shape 2189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1" name="Freeform: Shape 2190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2" name="Freeform: Shape 2191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3" name="Freeform: Shape 2192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4" name="Freeform: Shape 2193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5" name="Freeform: Shape 2194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6" name="Freeform: Shape 2195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7" name="Freeform: Shape 2196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8" name="Freeform: Shape 2197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9" name="Freeform: Shape 2198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0" name="Freeform: Shape 2199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1" name="Freeform: Shape 2200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2" name="Freeform: Shape 2201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3" name="Freeform: Shape 2202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4" name="Freeform: Shape 2203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5" name="Freeform: Shape 2204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6" name="Freeform: Shape 2205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7" name="Freeform: Shape 2206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8" name="Freeform: Shape 2207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9" name="Freeform: Shape 2208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0" name="Freeform: Shape 2209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1" name="Freeform: Shape 2210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2" name="Freeform: Shape 2211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3" name="Freeform: Shape 2212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4" name="Freeform: Shape 2213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5" name="Freeform: Shape 2214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6" name="Freeform: Shape 2215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7" name="Freeform: Shape 2216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8" name="Freeform: Shape 2217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9" name="Freeform: Shape 2218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0" name="Freeform: Shape 2219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1" name="Freeform: Shape 2220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2" name="Freeform: Shape 2221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3" name="Freeform: Shape 2222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4" name="Freeform: Shape 2223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5" name="Freeform: Shape 2224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6" name="Freeform: Shape 2225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7" name="Freeform: Shape 2226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8" name="Freeform: Shape 2227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9" name="Freeform: Shape 2228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0" name="Freeform: Shape 2229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1" name="Freeform: Shape 2230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2" name="Freeform: Shape 2231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3" name="Freeform: Shape 2232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4" name="Freeform: Shape 2233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5" name="Freeform: Shape 2234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6" name="Freeform: Shape 2235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7" name="Freeform: Shape 2236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8" name="Freeform: Shape 2237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9" name="Freeform: Shape 2238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0" name="Freeform: Shape 2239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1" name="Freeform: Shape 2240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2" name="Freeform: Shape 2241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3" name="Freeform: Shape 2242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4" name="Freeform: Shape 2243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5" name="Freeform: Shape 2244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6" name="Freeform: Shape 2245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7" name="Freeform: Shape 2246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8" name="Freeform: Shape 2247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9" name="Freeform: Shape 2248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0" name="Freeform: Shape 2249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1" name="Freeform: Shape 2250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2" name="Freeform: Shape 2251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3" name="Freeform: Shape 2252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4" name="Freeform: Shape 2253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5" name="Freeform: Shape 2254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6" name="Freeform: Shape 2255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7" name="Freeform: Shape 2256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8" name="Freeform: Shape 2257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9" name="Freeform: Shape 2258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0" name="Freeform: Shape 2259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1" name="Freeform: Shape 2260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2" name="Freeform: Shape 2261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0DC57F0B-AE48-77EB-E2A1-CB0406B61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065" y="439978"/>
            <a:ext cx="5586393" cy="10027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2400" b="1" dirty="0"/>
              <a:t>Názov</a:t>
            </a:r>
          </a:p>
          <a:p>
            <a:pPr marL="0" indent="0" algn="ctr">
              <a:buNone/>
            </a:pPr>
            <a:r>
              <a:rPr lang="sk-SK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Fakultní nemocnice Hradec Králové</a:t>
            </a:r>
            <a:endParaRPr lang="en-US" sz="1600" dirty="0">
              <a:latin typeface="+mj-lt"/>
            </a:endParaRPr>
          </a:p>
        </p:txBody>
      </p:sp>
      <p:sp>
        <p:nvSpPr>
          <p:cNvPr id="9" name="Content Placeholder 2053">
            <a:extLst>
              <a:ext uri="{FF2B5EF4-FFF2-40B4-BE49-F238E27FC236}">
                <a16:creationId xmlns:a16="http://schemas.microsoft.com/office/drawing/2014/main" id="{55861325-BB70-1962-A23B-748B86B4C7A3}"/>
              </a:ext>
            </a:extLst>
          </p:cNvPr>
          <p:cNvSpPr txBox="1">
            <a:spLocks/>
          </p:cNvSpPr>
          <p:nvPr/>
        </p:nvSpPr>
        <p:spPr>
          <a:xfrm>
            <a:off x="6459960" y="1922731"/>
            <a:ext cx="5586393" cy="1059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400" b="1" dirty="0"/>
              <a:t>Hlavný areál FNHK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1600" b="0" i="0" dirty="0">
                <a:solidFill>
                  <a:srgbClr val="202124"/>
                </a:solidFill>
                <a:effectLst/>
                <a:latin typeface="+mj-lt"/>
              </a:rPr>
              <a:t>Sokolská 581, Nový Hradec Králové, 500 05 Hradec Králové</a:t>
            </a:r>
            <a:endParaRPr lang="sk-SK" sz="2400" b="1" dirty="0">
              <a:latin typeface="+mj-lt"/>
            </a:endParaRPr>
          </a:p>
        </p:txBody>
      </p:sp>
      <p:sp>
        <p:nvSpPr>
          <p:cNvPr id="13" name="Content Placeholder 2053">
            <a:extLst>
              <a:ext uri="{FF2B5EF4-FFF2-40B4-BE49-F238E27FC236}">
                <a16:creationId xmlns:a16="http://schemas.microsoft.com/office/drawing/2014/main" id="{02F85482-4CE9-A094-7D77-48701608CE66}"/>
              </a:ext>
            </a:extLst>
          </p:cNvPr>
          <p:cNvSpPr txBox="1">
            <a:spLocks/>
          </p:cNvSpPr>
          <p:nvPr/>
        </p:nvSpPr>
        <p:spPr>
          <a:xfrm>
            <a:off x="6529813" y="3461921"/>
            <a:ext cx="5586393" cy="1395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400" b="1" dirty="0"/>
              <a:t>Stará FNHK– rehabilitačná klinika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1600" b="0" i="0" dirty="0" err="1">
                <a:solidFill>
                  <a:srgbClr val="202124"/>
                </a:solidFill>
                <a:effectLst/>
                <a:latin typeface="+mj-lt"/>
              </a:rPr>
              <a:t>Nezvalova</a:t>
            </a:r>
            <a:r>
              <a:rPr lang="sk-SK" sz="1600" b="0" i="0" dirty="0">
                <a:solidFill>
                  <a:srgbClr val="202124"/>
                </a:solidFill>
                <a:effectLst/>
                <a:latin typeface="+mj-lt"/>
              </a:rPr>
              <a:t> 265, 500 03 Hradec Králové,</a:t>
            </a:r>
            <a:endParaRPr lang="en-US" sz="2400" b="1" dirty="0">
              <a:latin typeface="+mj-lt"/>
            </a:endParaRPr>
          </a:p>
        </p:txBody>
      </p:sp>
      <p:sp>
        <p:nvSpPr>
          <p:cNvPr id="15" name="Content Placeholder 2053">
            <a:extLst>
              <a:ext uri="{FF2B5EF4-FFF2-40B4-BE49-F238E27FC236}">
                <a16:creationId xmlns:a16="http://schemas.microsoft.com/office/drawing/2014/main" id="{4C7F26FA-75A1-1FFD-DC0B-BF6FC538B01D}"/>
              </a:ext>
            </a:extLst>
          </p:cNvPr>
          <p:cNvSpPr txBox="1">
            <a:spLocks/>
          </p:cNvSpPr>
          <p:nvPr/>
        </p:nvSpPr>
        <p:spPr>
          <a:xfrm>
            <a:off x="6379420" y="4840713"/>
            <a:ext cx="5586393" cy="1432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2600" b="1" dirty="0"/>
              <a:t>Mentor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1700" dirty="0"/>
              <a:t>Mgr. Bohuslava </a:t>
            </a:r>
            <a:r>
              <a:rPr lang="sk-SK" sz="1700" dirty="0" err="1"/>
              <a:t>Věchtová</a:t>
            </a:r>
            <a:endParaRPr lang="sk-SK" sz="17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1700" dirty="0"/>
              <a:t>+420 495 837 457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1700" dirty="0"/>
              <a:t>bohuslava.vechtova@fnhk.cz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03996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CBC315-8AD6-4CD2-56E8-7AF90398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Obrázok 8" descr="Obrázok, na ktorom je exteriér, budova, nebo, okno&#10;&#10;Automaticky generovaný popis">
            <a:extLst>
              <a:ext uri="{FF2B5EF4-FFF2-40B4-BE49-F238E27FC236}">
                <a16:creationId xmlns:a16="http://schemas.microsoft.com/office/drawing/2014/main" id="{5C96B031-AE59-4819-7E0A-933629E49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459">
            <a:off x="7368933" y="476591"/>
            <a:ext cx="4124428" cy="3093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Obrázok 12" descr="Obrázok, na ktorom je budova, osvetlenie denným svetlom, okno, upínací prvok&#10;&#10;Automaticky generovaný popis">
            <a:extLst>
              <a:ext uri="{FF2B5EF4-FFF2-40B4-BE49-F238E27FC236}">
                <a16:creationId xmlns:a16="http://schemas.microsoft.com/office/drawing/2014/main" id="{FBB4B6C4-12FE-C107-6DD2-59ABF0A57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9579" y="3039868"/>
            <a:ext cx="4647398" cy="2614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Obrázok 14" descr="Obrázok, na ktorom je budova, okno, exteriér, umenie&#10;&#10;Automaticky generovaný popis">
            <a:extLst>
              <a:ext uri="{FF2B5EF4-FFF2-40B4-BE49-F238E27FC236}">
                <a16:creationId xmlns:a16="http://schemas.microsoft.com/office/drawing/2014/main" id="{4B004077-748B-9C96-F641-AEA817255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r="17949"/>
          <a:stretch/>
        </p:blipFill>
        <p:spPr>
          <a:xfrm rot="6547801">
            <a:off x="8324159" y="3651649"/>
            <a:ext cx="2981926" cy="2521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ázok 10" descr="Obrázok, na ktorom je exteriér, okno, obuv, nebo&#10;&#10;Automaticky generovaný popis">
            <a:extLst>
              <a:ext uri="{FF2B5EF4-FFF2-40B4-BE49-F238E27FC236}">
                <a16:creationId xmlns:a16="http://schemas.microsoft.com/office/drawing/2014/main" id="{44783E7D-C76B-EE92-BD8C-8B25566EF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672">
            <a:off x="4168517" y="3580147"/>
            <a:ext cx="4049797" cy="3037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Zástupný objekt pre obsah 4" descr="Obrázok, na ktorom je exteriér, oblak, nebo, budova&#10;&#10;Automaticky generovaný popis">
            <a:extLst>
              <a:ext uri="{FF2B5EF4-FFF2-40B4-BE49-F238E27FC236}">
                <a16:creationId xmlns:a16="http://schemas.microsoft.com/office/drawing/2014/main" id="{BB01FC4E-2462-17F5-E5E2-BFFCA8475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69" y="365125"/>
            <a:ext cx="4345979" cy="3259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260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6409A8F-26B4-B005-B9DD-B34CB7A6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84872" cy="3966918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JEDÁLEŇ FNHK</a:t>
            </a:r>
          </a:p>
        </p:txBody>
      </p:sp>
      <p:sp>
        <p:nvSpPr>
          <p:cNvPr id="35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966E8B3-056E-52F1-2530-053D9661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609" y="981830"/>
            <a:ext cx="6233577" cy="4770760"/>
          </a:xfrm>
        </p:spPr>
        <p:txBody>
          <a:bodyPr>
            <a:normAutofit/>
          </a:bodyPr>
          <a:lstStyle/>
          <a:p>
            <a:r>
              <a:rPr lang="sk-SK" sz="2200" dirty="0"/>
              <a:t>Obedovali sme v jedálni </a:t>
            </a:r>
            <a:r>
              <a:rPr lang="sk-SK" sz="2200" dirty="0" err="1"/>
              <a:t>FnHK</a:t>
            </a:r>
            <a:endParaRPr lang="sk-SK" sz="2200" dirty="0"/>
          </a:p>
          <a:p>
            <a:r>
              <a:rPr lang="sk-SK" sz="2200" dirty="0"/>
              <a:t>Na začiatku sme si vybavili čipovú kartu pre </a:t>
            </a:r>
            <a:r>
              <a:rPr lang="sk-SK" sz="2200" u="sng" dirty="0"/>
              <a:t>cudzích stravníkov</a:t>
            </a:r>
          </a:p>
          <a:p>
            <a:r>
              <a:rPr lang="sk-SK" sz="2200" dirty="0"/>
              <a:t>Záloha za kartu 200kč + nabíjanie </a:t>
            </a:r>
          </a:p>
          <a:p>
            <a:r>
              <a:rPr lang="sk-SK" sz="2200" dirty="0"/>
              <a:t>Obed si vyberáte zo 6 jedál + v Starej </a:t>
            </a:r>
            <a:r>
              <a:rPr lang="sk-SK" sz="2200" dirty="0" err="1"/>
              <a:t>fakulní</a:t>
            </a:r>
            <a:r>
              <a:rPr lang="sk-SK" sz="2200" dirty="0"/>
              <a:t> nemocnici si môžete objednať aj šalát  k obedu</a:t>
            </a:r>
          </a:p>
          <a:p>
            <a:r>
              <a:rPr lang="sk-SK" sz="2200" dirty="0"/>
              <a:t>V jedálni </a:t>
            </a:r>
            <a:r>
              <a:rPr lang="sk-SK" sz="2200" dirty="0" err="1"/>
              <a:t>FnHK</a:t>
            </a:r>
            <a:r>
              <a:rPr lang="sk-SK" sz="2200" dirty="0"/>
              <a:t> sa nachádza šalátový kútik a obchodík pre zamestnancov (platí sa kartou na obedy)</a:t>
            </a:r>
          </a:p>
          <a:p>
            <a:r>
              <a:rPr lang="sk-SK" sz="2200" dirty="0"/>
              <a:t>Možnosť chodiť na obed aj počas víkendov(túto možnosť sme nevyužívali)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182C2B06-9863-EEF0-8574-44BD39E9C926}"/>
              </a:ext>
            </a:extLst>
          </p:cNvPr>
          <p:cNvSpPr txBox="1">
            <a:spLocks/>
          </p:cNvSpPr>
          <p:nvPr/>
        </p:nvSpPr>
        <p:spPr>
          <a:xfrm>
            <a:off x="694695" y="6395855"/>
            <a:ext cx="10631355" cy="40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  <p:pic>
        <p:nvPicPr>
          <p:cNvPr id="19" name="Grafický objekt 18" descr="Prestieranie obrys">
            <a:extLst>
              <a:ext uri="{FF2B5EF4-FFF2-40B4-BE49-F238E27FC236}">
                <a16:creationId xmlns:a16="http://schemas.microsoft.com/office/drawing/2014/main" id="{CB674A34-C71F-BBE5-C9C8-EAE85EF64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0346" y="3707326"/>
            <a:ext cx="1732798" cy="17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38BC7-B33B-96D7-1F92-C8D28262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26883AAA-DF20-F14A-4DC7-5E69D5FDE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"/>
          <a:stretch/>
        </p:blipFill>
        <p:spPr>
          <a:xfrm>
            <a:off x="612432" y="572756"/>
            <a:ext cx="3516427" cy="5920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ázok 6" descr="Obrázok, na ktorom je text, snímka obrazovky, webová lokalita, webová stránka&#10;&#10;Automaticky generovaný popis">
            <a:extLst>
              <a:ext uri="{FF2B5EF4-FFF2-40B4-BE49-F238E27FC236}">
                <a16:creationId xmlns:a16="http://schemas.microsoft.com/office/drawing/2014/main" id="{00A4825C-7C6B-B30C-AA03-D2A2456D9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9"/>
          <a:stretch/>
        </p:blipFill>
        <p:spPr>
          <a:xfrm rot="769652">
            <a:off x="8297446" y="587429"/>
            <a:ext cx="3986396" cy="5187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Obrázok 8" descr="Obrázok, na ktorom je jedlo, tanier, kuchynský riad, kuchynské náčinie&#10;&#10;Automaticky generovaný popis">
            <a:extLst>
              <a:ext uri="{FF2B5EF4-FFF2-40B4-BE49-F238E27FC236}">
                <a16:creationId xmlns:a16="http://schemas.microsoft.com/office/drawing/2014/main" id="{C2778562-206C-B026-3039-4A04FC82C1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6257" r="14339"/>
          <a:stretch/>
        </p:blipFill>
        <p:spPr>
          <a:xfrm rot="1121659">
            <a:off x="5032411" y="3640722"/>
            <a:ext cx="3235696" cy="2227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ázok 10" descr="Obrázok, na ktorom je jedlo, kuchynský riad, ingrediencia, miešacia misa&#10;&#10;Automaticky generovaný popis">
            <a:extLst>
              <a:ext uri="{FF2B5EF4-FFF2-40B4-BE49-F238E27FC236}">
                <a16:creationId xmlns:a16="http://schemas.microsoft.com/office/drawing/2014/main" id="{8DD354E8-AA74-AED4-B7F3-0DDB7145E8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1" r="3068"/>
          <a:stretch/>
        </p:blipFill>
        <p:spPr>
          <a:xfrm rot="5207580">
            <a:off x="5080850" y="151064"/>
            <a:ext cx="2625397" cy="3966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8660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6409A8F-26B4-B005-B9DD-B34CB7A6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84872" cy="3966918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DOPRAVA</a:t>
            </a:r>
          </a:p>
        </p:txBody>
      </p:sp>
      <p:sp>
        <p:nvSpPr>
          <p:cNvPr id="35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966E8B3-056E-52F1-2530-053D9661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183" y="592440"/>
            <a:ext cx="6375594" cy="4985950"/>
          </a:xfrm>
        </p:spPr>
        <p:txBody>
          <a:bodyPr>
            <a:normAutofit/>
          </a:bodyPr>
          <a:lstStyle/>
          <a:p>
            <a:r>
              <a:rPr lang="sk-SK" sz="2200" dirty="0"/>
              <a:t>Do/z HK sme išli vlakom</a:t>
            </a:r>
          </a:p>
          <a:p>
            <a:endParaRPr lang="sk-SK" sz="2200" dirty="0"/>
          </a:p>
          <a:p>
            <a:r>
              <a:rPr lang="sk-SK" sz="2200" dirty="0"/>
              <a:t>MHD v HK – trolejbusy</a:t>
            </a:r>
          </a:p>
          <a:p>
            <a:pPr marL="0" indent="0">
              <a:buNone/>
            </a:pPr>
            <a:r>
              <a:rPr lang="sk-SK" sz="2200" dirty="0"/>
              <a:t>                         - 1 </a:t>
            </a:r>
            <a:r>
              <a:rPr lang="sk-SK" sz="2200" dirty="0" err="1"/>
              <a:t>jízdenka</a:t>
            </a:r>
            <a:r>
              <a:rPr lang="sk-SK" sz="2200" dirty="0"/>
              <a:t>: papierová forma – 20kč</a:t>
            </a:r>
          </a:p>
          <a:p>
            <a:pPr marL="0" indent="0">
              <a:buNone/>
            </a:pPr>
            <a:r>
              <a:rPr lang="sk-SK" sz="2200" dirty="0"/>
              <a:t>                                                    u vodiča – 25kč</a:t>
            </a:r>
          </a:p>
          <a:p>
            <a:pPr marL="0" indent="0">
              <a:buNone/>
            </a:pPr>
            <a:r>
              <a:rPr lang="sk-SK" sz="2200" dirty="0"/>
              <a:t>                                                   aplikácia (</a:t>
            </a:r>
            <a:r>
              <a:rPr lang="sk-SK" sz="2200" dirty="0" err="1"/>
              <a:t>HopOn</a:t>
            </a:r>
            <a:r>
              <a:rPr lang="sk-SK" sz="2200" dirty="0"/>
              <a:t>) – 25kč </a:t>
            </a:r>
          </a:p>
          <a:p>
            <a:r>
              <a:rPr lang="sk-SK" sz="2200" dirty="0"/>
              <a:t>Zdieľané bicykle (</a:t>
            </a:r>
            <a:r>
              <a:rPr lang="sk-SK" sz="2200" dirty="0" err="1"/>
              <a:t>nextbike</a:t>
            </a:r>
            <a:r>
              <a:rPr lang="sk-SK" sz="2200" dirty="0"/>
              <a:t>) - prvých 15min </a:t>
            </a:r>
          </a:p>
          <a:p>
            <a:pPr marL="0" indent="0">
              <a:buNone/>
            </a:pPr>
            <a:r>
              <a:rPr lang="sk-SK" sz="2200" dirty="0"/>
              <a:t>    zadarmo, na začiatok treba zaplatiť poplatok 50kč) </a:t>
            </a:r>
          </a:p>
          <a:p>
            <a:endParaRPr lang="sk-SK" sz="2200" dirty="0"/>
          </a:p>
          <a:p>
            <a:r>
              <a:rPr lang="sk-SK" sz="2200" dirty="0"/>
              <a:t>My sme chodili hlavne pešo a </a:t>
            </a:r>
            <a:r>
              <a:rPr lang="sk-SK" sz="2200" dirty="0" err="1"/>
              <a:t>nextbikami</a:t>
            </a:r>
            <a:r>
              <a:rPr lang="sk-SK" sz="2200" dirty="0"/>
              <a:t> 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182C2B06-9863-EEF0-8574-44BD39E9C926}"/>
              </a:ext>
            </a:extLst>
          </p:cNvPr>
          <p:cNvSpPr txBox="1">
            <a:spLocks/>
          </p:cNvSpPr>
          <p:nvPr/>
        </p:nvSpPr>
        <p:spPr>
          <a:xfrm>
            <a:off x="694695" y="6395855"/>
            <a:ext cx="10631355" cy="4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800" i="1" dirty="0"/>
              <a:t>TIP: k ti nevychádza jedna jazda na 15 min. nájdi stanicu na bicykle po ceste a vymeň si ho za iný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  <p:pic>
        <p:nvPicPr>
          <p:cNvPr id="6" name="Grafický objekt 5" descr="Trasa (cesta vyznačená dvoma značkami) obrys">
            <a:extLst>
              <a:ext uri="{FF2B5EF4-FFF2-40B4-BE49-F238E27FC236}">
                <a16:creationId xmlns:a16="http://schemas.microsoft.com/office/drawing/2014/main" id="{5EEF01A6-5547-C1C1-B25D-1AA0D5157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5435" y="3829204"/>
            <a:ext cx="1596178" cy="159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93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DB108-D143-6DA4-9C09-4DBEAD978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 descr="Obrázok, na ktorom je text, mobilný telefón, gadget, prenosné komunikačné zariadenie&#10;&#10;Automaticky generovaný popis">
            <a:extLst>
              <a:ext uri="{FF2B5EF4-FFF2-40B4-BE49-F238E27FC236}">
                <a16:creationId xmlns:a16="http://schemas.microsoft.com/office/drawing/2014/main" id="{BDE61289-EA70-6749-21C5-6EBF2C20C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r="3972"/>
          <a:stretch/>
        </p:blipFill>
        <p:spPr>
          <a:xfrm rot="4892286">
            <a:off x="609349" y="1860859"/>
            <a:ext cx="5121687" cy="3659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Zástupný objekt pre obsah 4" descr="Obrázok, na ktorom je exteriér, zem, budova, nebo&#10;&#10;Automaticky generovaný popis">
            <a:extLst>
              <a:ext uri="{FF2B5EF4-FFF2-40B4-BE49-F238E27FC236}">
                <a16:creationId xmlns:a16="http://schemas.microsoft.com/office/drawing/2014/main" id="{2AF53D27-E1F8-D597-68AF-21F24D00E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1"/>
          <a:stretch/>
        </p:blipFill>
        <p:spPr>
          <a:xfrm rot="731557">
            <a:off x="5272661" y="227453"/>
            <a:ext cx="3799372" cy="4585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Obrázok 8" descr="Obrázok, na ktorom je text, papierový výrobok, papier, bankovka&#10;&#10;Automaticky generovaný popis">
            <a:extLst>
              <a:ext uri="{FF2B5EF4-FFF2-40B4-BE49-F238E27FC236}">
                <a16:creationId xmlns:a16="http://schemas.microsoft.com/office/drawing/2014/main" id="{E540CF29-3342-AA9E-3B51-FD7E78F5C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7" t="253" r="12617" b="-253"/>
          <a:stretch/>
        </p:blipFill>
        <p:spPr>
          <a:xfrm rot="6684058">
            <a:off x="8145032" y="3752967"/>
            <a:ext cx="2736771" cy="2527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6845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6409A8F-26B4-B005-B9DD-B34CB7A6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84872" cy="3966918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UBYTOVANIE </a:t>
            </a:r>
          </a:p>
        </p:txBody>
      </p:sp>
      <p:sp>
        <p:nvSpPr>
          <p:cNvPr id="35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966E8B3-056E-52F1-2530-053D9661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988" y="680514"/>
            <a:ext cx="6233577" cy="4985950"/>
          </a:xfrm>
        </p:spPr>
        <p:txBody>
          <a:bodyPr>
            <a:normAutofit/>
          </a:bodyPr>
          <a:lstStyle/>
          <a:p>
            <a:r>
              <a:rPr lang="sk-SK" dirty="0"/>
              <a:t>Zdieľaný byt na ulici Na </a:t>
            </a:r>
            <a:r>
              <a:rPr lang="sk-SK" dirty="0" err="1"/>
              <a:t>Kotli</a:t>
            </a:r>
            <a:r>
              <a:rPr lang="sk-SK" dirty="0"/>
              <a:t> (bytovka vedľa VŠ </a:t>
            </a:r>
            <a:r>
              <a:rPr lang="sk-SK" dirty="0" err="1"/>
              <a:t>koleje</a:t>
            </a:r>
            <a:r>
              <a:rPr lang="sk-SK" dirty="0"/>
              <a:t>)</a:t>
            </a:r>
          </a:p>
          <a:p>
            <a:endParaRPr lang="sk-SK" dirty="0"/>
          </a:p>
          <a:p>
            <a:r>
              <a:rPr lang="sk-SK" dirty="0"/>
              <a:t>330€/2 mesiace na jednu osobu </a:t>
            </a:r>
          </a:p>
          <a:p>
            <a:endParaRPr lang="sk-SK" dirty="0"/>
          </a:p>
          <a:p>
            <a:r>
              <a:rPr lang="sk-SK" dirty="0"/>
              <a:t>15 minút chôdze ku </a:t>
            </a:r>
            <a:r>
              <a:rPr lang="sk-SK" dirty="0" err="1"/>
              <a:t>FnHK</a:t>
            </a:r>
            <a:r>
              <a:rPr lang="sk-SK" dirty="0"/>
              <a:t>  (bicyklom cca 7 min)</a:t>
            </a:r>
          </a:p>
          <a:p>
            <a:endParaRPr lang="sk-SK" dirty="0"/>
          </a:p>
          <a:p>
            <a:r>
              <a:rPr lang="sk-SK" dirty="0"/>
              <a:t>10 minút chôdze ku Rehabilitačnej klinike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182C2B06-9863-EEF0-8574-44BD39E9C926}"/>
              </a:ext>
            </a:extLst>
          </p:cNvPr>
          <p:cNvSpPr txBox="1">
            <a:spLocks/>
          </p:cNvSpPr>
          <p:nvPr/>
        </p:nvSpPr>
        <p:spPr>
          <a:xfrm>
            <a:off x="694695" y="6395855"/>
            <a:ext cx="10631355" cy="40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  <p:pic>
        <p:nvPicPr>
          <p:cNvPr id="6" name="Grafický objekt 5" descr="Dom obrys">
            <a:extLst>
              <a:ext uri="{FF2B5EF4-FFF2-40B4-BE49-F238E27FC236}">
                <a16:creationId xmlns:a16="http://schemas.microsoft.com/office/drawing/2014/main" id="{8C7C9959-8734-92AC-4508-EB5AD6AF9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5109" y="3765901"/>
            <a:ext cx="1596830" cy="15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6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6409A8F-26B4-B005-B9DD-B34CB7A6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74" y="1120026"/>
            <a:ext cx="4984872" cy="3966918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ODDELENIA NA KTORÝCH SME PRACOVALI</a:t>
            </a:r>
          </a:p>
        </p:txBody>
      </p:sp>
      <p:sp>
        <p:nvSpPr>
          <p:cNvPr id="35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966E8B3-056E-52F1-2530-053D9661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988" y="680513"/>
            <a:ext cx="6233577" cy="5491971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INTERNÁ KLINIKA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JIP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 err="1"/>
              <a:t>Kardioangiologické</a:t>
            </a:r>
            <a:r>
              <a:rPr lang="sk-SK" dirty="0"/>
              <a:t> oddelenie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Gastroenterologické oddelenie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 err="1"/>
              <a:t>Gerontometabolické</a:t>
            </a:r>
            <a:r>
              <a:rPr lang="sk-SK" dirty="0"/>
              <a:t> oddelenie</a:t>
            </a:r>
          </a:p>
          <a:p>
            <a:pPr marL="457200" lvl="1" indent="0">
              <a:buNone/>
            </a:pPr>
            <a:r>
              <a:rPr lang="sk-SK" dirty="0"/>
              <a:t>       - </a:t>
            </a:r>
            <a:r>
              <a:rPr lang="sk-SK"/>
              <a:t>diabetologické oddelenie</a:t>
            </a:r>
            <a:endParaRPr lang="sk-SK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Hematologické oddelenie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Reumatologické oddelenie</a:t>
            </a:r>
          </a:p>
          <a:p>
            <a:r>
              <a:rPr lang="sk-SK" sz="2400" dirty="0"/>
              <a:t>KLINIKA CHIRURGIE A TRAUMATOLÓGIE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JIP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ARO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Všeobecná chirurgia a </a:t>
            </a:r>
            <a:r>
              <a:rPr lang="sk-SK" dirty="0" err="1"/>
              <a:t>onkochirurgia</a:t>
            </a:r>
            <a:endParaRPr lang="sk-SK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/>
              <a:t>Oddelenie plastickej chirurgia</a:t>
            </a:r>
          </a:p>
          <a:p>
            <a:r>
              <a:rPr lang="sk-SK" sz="2400" dirty="0"/>
              <a:t>KARDIOCHIRURGICKÁ KLINIKA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sz="2400" dirty="0"/>
              <a:t> </a:t>
            </a:r>
            <a:r>
              <a:rPr lang="sk-SK" sz="2000" dirty="0"/>
              <a:t>JIP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182C2B06-9863-EEF0-8574-44BD39E9C926}"/>
              </a:ext>
            </a:extLst>
          </p:cNvPr>
          <p:cNvSpPr txBox="1">
            <a:spLocks/>
          </p:cNvSpPr>
          <p:nvPr/>
        </p:nvSpPr>
        <p:spPr>
          <a:xfrm>
            <a:off x="694695" y="6395855"/>
            <a:ext cx="10631355" cy="404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  <p:pic>
        <p:nvPicPr>
          <p:cNvPr id="6" name="Grafický objekt 5" descr="Záves na zlomenú ruku obrys">
            <a:extLst>
              <a:ext uri="{FF2B5EF4-FFF2-40B4-BE49-F238E27FC236}">
                <a16:creationId xmlns:a16="http://schemas.microsoft.com/office/drawing/2014/main" id="{0B590A69-7BD9-3233-D015-E98AD687B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0103" y="4058753"/>
            <a:ext cx="1366842" cy="136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79343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8435</TotalTime>
  <Words>438</Words>
  <Application>Microsoft Office PowerPoint</Application>
  <PresentationFormat>Širokouhlá</PresentationFormat>
  <Paragraphs>107</Paragraphs>
  <Slides>17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FunkyShapesVTI</vt:lpstr>
      <vt:lpstr>ERASMUS + ABSOLVENTSKÁ STÁŽ</vt:lpstr>
      <vt:lpstr>INFORMÁCIE O PRIJÍMAJÚCEJ INŠTITÚCII</vt:lpstr>
      <vt:lpstr>Prezentácia programu PowerPoint</vt:lpstr>
      <vt:lpstr>JEDÁLEŇ FNHK</vt:lpstr>
      <vt:lpstr>Prezentácia programu PowerPoint</vt:lpstr>
      <vt:lpstr>DOPRAVA</vt:lpstr>
      <vt:lpstr>Prezentácia programu PowerPoint</vt:lpstr>
      <vt:lpstr>UBYTOVANIE </vt:lpstr>
      <vt:lpstr>ODDELENIA NA KTORÝCH SME PRACOVALI</vt:lpstr>
      <vt:lpstr>ODDELENIA NA KTORÝCH SME PRACOVALI</vt:lpstr>
      <vt:lpstr>Prezentácia programu PowerPoint</vt:lpstr>
      <vt:lpstr>ZÚČASTNILI SME SA...</vt:lpstr>
      <vt:lpstr>NAUČILI SME SA...</vt:lpstr>
      <vt:lpstr>Prezentácia programu PowerPoint</vt:lpstr>
      <vt:lpstr>VOĽNÝ ČAS</vt:lpstr>
      <vt:lpstr>Prezentácia programu PowerPoint</vt:lpstr>
      <vt:lpstr>Ďakujeme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ABSOLVENTSKÁ STÁŽ</dc:title>
  <dc:creator>peter ditrich</dc:creator>
  <cp:lastModifiedBy>peter ditrich</cp:lastModifiedBy>
  <cp:revision>7</cp:revision>
  <dcterms:created xsi:type="dcterms:W3CDTF">2023-09-11T21:30:38Z</dcterms:created>
  <dcterms:modified xsi:type="dcterms:W3CDTF">2023-09-18T07:18:08Z</dcterms:modified>
</cp:coreProperties>
</file>