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7"/>
  </p:notesMasterIdLst>
  <p:sldIdLst>
    <p:sldId id="322" r:id="rId2"/>
    <p:sldId id="306" r:id="rId3"/>
    <p:sldId id="334" r:id="rId4"/>
    <p:sldId id="326" r:id="rId5"/>
    <p:sldId id="335" r:id="rId6"/>
    <p:sldId id="327" r:id="rId7"/>
    <p:sldId id="338" r:id="rId8"/>
    <p:sldId id="337" r:id="rId9"/>
    <p:sldId id="336" r:id="rId10"/>
    <p:sldId id="328" r:id="rId11"/>
    <p:sldId id="339" r:id="rId12"/>
    <p:sldId id="330" r:id="rId13"/>
    <p:sldId id="340" r:id="rId14"/>
    <p:sldId id="331" r:id="rId15"/>
    <p:sldId id="333" r:id="rId1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autoAdjust="0"/>
  </p:normalViewPr>
  <p:slideViewPr>
    <p:cSldViewPr snapToGrid="0">
      <p:cViewPr varScale="1">
        <p:scale>
          <a:sx n="70" d="100"/>
          <a:sy n="70" d="100"/>
        </p:scale>
        <p:origin x="120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CBBEE-AF8D-4418-9BCE-AE500DAA9731}" type="datetimeFigureOut">
              <a:rPr lang="sk-SK" smtClean="0"/>
              <a:pPr/>
              <a:t>5. 7. 2017</a:t>
            </a:fld>
            <a:endParaRPr lang="sk-SK"/>
          </a:p>
        </p:txBody>
      </p:sp>
      <p:sp>
        <p:nvSpPr>
          <p:cNvPr id="4" name="Zástupný symbol obrazu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410C2-1B9A-4BE0-852E-027CDE82EBFC}" type="slidenum">
              <a:rPr lang="sk-SK" smtClean="0"/>
              <a:pPr/>
              <a:t>‹#›</a:t>
            </a:fld>
            <a:endParaRPr lang="sk-SK"/>
          </a:p>
        </p:txBody>
      </p:sp>
    </p:spTree>
    <p:extLst>
      <p:ext uri="{BB962C8B-B14F-4D97-AF65-F5344CB8AC3E}">
        <p14:creationId xmlns:p14="http://schemas.microsoft.com/office/powerpoint/2010/main" val="210954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hpv.unipo.sk/kagerr/STUDIUM.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01410C2-1B9A-4BE0-852E-027CDE82EBFC}" type="slidenum">
              <a:rPr lang="sk-SK" smtClean="0"/>
              <a:t>1</a:t>
            </a:fld>
            <a:endParaRPr lang="sk-SK"/>
          </a:p>
        </p:txBody>
      </p:sp>
    </p:spTree>
    <p:extLst>
      <p:ext uri="{BB962C8B-B14F-4D97-AF65-F5344CB8AC3E}">
        <p14:creationId xmlns:p14="http://schemas.microsoft.com/office/powerpoint/2010/main" val="3121793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Wingdings" panose="05000000000000000000" pitchFamily="2" charset="2"/>
              <a:buChar char="ü"/>
            </a:pPr>
            <a:r>
              <a:rPr lang="sk-SK" sz="1200" b="1" i="0" u="none" strike="noStrike" kern="1200" baseline="0" dirty="0">
                <a:solidFill>
                  <a:schemeClr val="tx1"/>
                </a:solidFill>
                <a:latin typeface="+mn-lt"/>
                <a:ea typeface="+mn-ea"/>
                <a:cs typeface="+mn-cs"/>
              </a:rPr>
              <a:t>Možnosti štúdia</a:t>
            </a:r>
          </a:p>
          <a:p>
            <a:r>
              <a:rPr lang="sk-SK" sz="1200" b="1" dirty="0">
                <a:solidFill>
                  <a:srgbClr val="0070C0"/>
                </a:solidFill>
              </a:rPr>
              <a:t>Bakalársky stupeň</a:t>
            </a:r>
          </a:p>
          <a:p>
            <a:endParaRPr lang="sk-SK" sz="1200" b="1" dirty="0">
              <a:solidFill>
                <a:srgbClr val="0070C0"/>
              </a:solidFill>
            </a:endParaRPr>
          </a:p>
          <a:p>
            <a:r>
              <a:rPr lang="sk-SK" sz="1200" b="1" dirty="0"/>
              <a:t>Učiteľstvo pedagogiky v kombinácii </a:t>
            </a:r>
            <a:r>
              <a:rPr lang="sk-SK" sz="1200" dirty="0"/>
              <a:t>(denná forma)</a:t>
            </a:r>
          </a:p>
          <a:p>
            <a:r>
              <a:rPr lang="sk-SK" sz="1200" b="1" dirty="0"/>
              <a:t>Učiteľstvo praktickej prípravy </a:t>
            </a:r>
            <a:r>
              <a:rPr lang="sk-SK" sz="1200" dirty="0"/>
              <a:t>(externá forma)</a:t>
            </a:r>
          </a:p>
          <a:p>
            <a:r>
              <a:rPr lang="sk-SK" sz="1200" b="1" dirty="0"/>
              <a:t>Vychovávateľstvo</a:t>
            </a:r>
            <a:r>
              <a:rPr lang="sk-SK" sz="1200" dirty="0"/>
              <a:t> (externá forma)</a:t>
            </a:r>
          </a:p>
          <a:p>
            <a:r>
              <a:rPr lang="sk-SK" sz="1200" b="1" dirty="0">
                <a:solidFill>
                  <a:srgbClr val="0070C0"/>
                </a:solidFill>
              </a:rPr>
              <a:t>Magisterský stupeň</a:t>
            </a:r>
          </a:p>
          <a:p>
            <a:endParaRPr lang="sk-SK" sz="1200" b="1" dirty="0">
              <a:solidFill>
                <a:srgbClr val="0070C0"/>
              </a:solidFill>
            </a:endParaRPr>
          </a:p>
          <a:p>
            <a:r>
              <a:rPr lang="sk-SK" sz="1200" b="1" dirty="0"/>
              <a:t>Učiteľstvo pedagogiky v kombinácii </a:t>
            </a:r>
            <a:r>
              <a:rPr lang="sk-SK" sz="1200" dirty="0"/>
              <a:t>(denná forma)</a:t>
            </a:r>
          </a:p>
          <a:p>
            <a:r>
              <a:rPr lang="sk-SK" sz="1200" b="1" dirty="0"/>
              <a:t>Sociálna pedagogika </a:t>
            </a:r>
            <a:r>
              <a:rPr lang="sk-SK" sz="1200" dirty="0"/>
              <a:t>(externá forma)</a:t>
            </a:r>
          </a:p>
          <a:p>
            <a:r>
              <a:rPr lang="sk-SK" sz="1200" b="1" dirty="0">
                <a:solidFill>
                  <a:srgbClr val="0070C0"/>
                </a:solidFill>
              </a:rPr>
              <a:t>Doktorandský stupeň</a:t>
            </a:r>
          </a:p>
          <a:p>
            <a:endParaRPr lang="sk-SK" sz="1200" b="1" dirty="0">
              <a:solidFill>
                <a:srgbClr val="0070C0"/>
              </a:solidFill>
            </a:endParaRPr>
          </a:p>
          <a:p>
            <a:r>
              <a:rPr lang="sk-SK" sz="1200" b="1" dirty="0"/>
              <a:t>Pedagogika </a:t>
            </a:r>
            <a:r>
              <a:rPr lang="sk-SK" sz="1200" dirty="0"/>
              <a:t>(denná a externá forma)</a:t>
            </a:r>
          </a:p>
          <a:p>
            <a:endParaRPr lang="sk-SK" sz="1200" dirty="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k-SK" sz="1200" b="1" dirty="0">
                <a:solidFill>
                  <a:srgbClr val="002060"/>
                </a:solidFill>
              </a:rPr>
              <a:t>Oddelenie pre kontinuálne vzdelávanie a atestácie PU</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k-SK" sz="1200" b="1" dirty="0">
                <a:solidFill>
                  <a:srgbClr val="002060"/>
                </a:solidFill>
              </a:rPr>
              <a:t>Oddelenie pedagogických praxí PU</a:t>
            </a:r>
          </a:p>
          <a:p>
            <a:pPr marL="171450" indent="-171450">
              <a:buFont typeface="Wingdings" panose="05000000000000000000" pitchFamily="2" charset="2"/>
              <a:buChar char="ü"/>
            </a:pPr>
            <a:endParaRPr lang="sk-SK" sz="1200" dirty="0"/>
          </a:p>
          <a:p>
            <a:endParaRPr lang="sk-SK" dirty="0"/>
          </a:p>
          <a:p>
            <a:pPr marL="171450" indent="-171450">
              <a:buFont typeface="Wingdings" panose="05000000000000000000" pitchFamily="2" charset="2"/>
              <a:buChar char="ü"/>
            </a:pPr>
            <a:endParaRPr lang="sk-SK"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401410C2-1B9A-4BE0-852E-027CDE82EBFC}" type="slidenum">
              <a:rPr lang="sk-SK" smtClean="0"/>
              <a:pPr/>
              <a:t>11</a:t>
            </a:fld>
            <a:endParaRPr lang="sk-SK"/>
          </a:p>
        </p:txBody>
      </p:sp>
    </p:spTree>
    <p:extLst>
      <p:ext uri="{BB962C8B-B14F-4D97-AF65-F5344CB8AC3E}">
        <p14:creationId xmlns:p14="http://schemas.microsoft.com/office/powerpoint/2010/main" val="209670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Wingdings" panose="05000000000000000000" pitchFamily="2" charset="2"/>
              <a:buChar char="ü"/>
            </a:pPr>
            <a:endParaRPr lang="sk-SK"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sk-SK" i="1" dirty="0"/>
              <a:t>kde sa uplatním?</a:t>
            </a:r>
            <a:r>
              <a:rPr lang="sk-SK" dirty="0"/>
              <a:t/>
            </a:r>
            <a:br>
              <a:rPr lang="sk-SK" dirty="0"/>
            </a:br>
            <a:r>
              <a:rPr lang="sk-SK" dirty="0"/>
              <a:t>Absolventi našich študijných programov sa uplatnia ako učitelia, vychovávatelia, majstri odborného výcviku, výchovní poradcovia, koordinátori prevencie </a:t>
            </a:r>
            <a:r>
              <a:rPr lang="sk-SK" dirty="0" err="1"/>
              <a:t>sociálno</a:t>
            </a:r>
            <a:r>
              <a:rPr lang="sk-SK" dirty="0"/>
              <a:t> – patologických javov, sociálni pedagógovia. Predpokladané pracovné miesta  môžu absolventi odboru pedagogika tiež nájsť  vo vzdelávacích, kultúrnych, sociálnych zariadeniach, v zariadeniach sociálnej starostlivosti o deti a mládež, v detských domovoch, reedukačných ústavoch,  v orgánoch verejnej správy, v rekvalifikačných aktivitách podnikov, firiem,  kde je vyžadované vysokoškolské, pedagogicky orientované vzdelanie.  Na týchto postoch môžu byť delegovaní na pozície </a:t>
            </a:r>
            <a:r>
              <a:rPr lang="sk-SK" dirty="0" err="1"/>
              <a:t>inovátorov</a:t>
            </a:r>
            <a:r>
              <a:rPr lang="sk-SK" dirty="0"/>
              <a:t>, pedagogických manažérov, konzultantov, výskumníkov, tvorivých zamestnancov s cieľom zabezpečovať osobnostný rozvoj zamestnancov podnikov, firiem. </a:t>
            </a:r>
            <a:endParaRPr lang="sk-SK"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401410C2-1B9A-4BE0-852E-027CDE82EBFC}" type="slidenum">
              <a:rPr lang="sk-SK" smtClean="0"/>
              <a:pPr/>
              <a:t>12</a:t>
            </a:fld>
            <a:endParaRPr lang="sk-SK"/>
          </a:p>
        </p:txBody>
      </p:sp>
    </p:spTree>
    <p:extLst>
      <p:ext uri="{BB962C8B-B14F-4D97-AF65-F5344CB8AC3E}">
        <p14:creationId xmlns:p14="http://schemas.microsoft.com/office/powerpoint/2010/main" val="9806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Aft>
                <a:spcPts val="600"/>
              </a:spcAft>
              <a:buNone/>
            </a:pPr>
            <a:r>
              <a:rPr lang="sk-SK" sz="1400" b="1" dirty="0">
                <a:latin typeface="Times New Roman" pitchFamily="18" charset="0"/>
                <a:cs typeface="Times New Roman" pitchFamily="18" charset="0"/>
              </a:rPr>
              <a:t>Možnosti štúdia:</a:t>
            </a:r>
          </a:p>
          <a:p>
            <a:pPr>
              <a:spcAft>
                <a:spcPts val="600"/>
              </a:spcAft>
            </a:pPr>
            <a:r>
              <a:rPr lang="sk-SK" sz="1200" dirty="0">
                <a:latin typeface="Times New Roman" pitchFamily="18" charset="0"/>
                <a:cs typeface="Times New Roman" pitchFamily="18" charset="0"/>
              </a:rPr>
              <a:t>neučiteľský študijný program </a:t>
            </a:r>
          </a:p>
          <a:p>
            <a:pPr>
              <a:spcAft>
                <a:spcPts val="600"/>
              </a:spcAft>
            </a:pPr>
            <a:r>
              <a:rPr lang="sk-SK" sz="1200" dirty="0">
                <a:latin typeface="Times New Roman" pitchFamily="18" charset="0"/>
                <a:cs typeface="Times New Roman" pitchFamily="18" charset="0"/>
              </a:rPr>
              <a:t>1. stupeň štúdia (Bc.)</a:t>
            </a:r>
          </a:p>
          <a:p>
            <a:pPr>
              <a:spcAft>
                <a:spcPts val="600"/>
              </a:spcAft>
            </a:pPr>
            <a:r>
              <a:rPr lang="sk-SK" sz="1200" dirty="0">
                <a:latin typeface="Times New Roman" pitchFamily="18" charset="0"/>
                <a:cs typeface="Times New Roman" pitchFamily="18" charset="0"/>
              </a:rPr>
              <a:t>denná a externá </a:t>
            </a:r>
            <a:r>
              <a:rPr lang="sk-SK" sz="1200" dirty="0" smtClean="0">
                <a:latin typeface="Times New Roman" pitchFamily="18" charset="0"/>
                <a:cs typeface="Times New Roman" pitchFamily="18" charset="0"/>
              </a:rPr>
              <a:t>forma</a:t>
            </a:r>
          </a:p>
          <a:p>
            <a:pPr>
              <a:spcAft>
                <a:spcPts val="600"/>
              </a:spcAft>
            </a:pPr>
            <a:endParaRPr lang="sk-SK" sz="1200" dirty="0" smtClean="0">
              <a:latin typeface="Times New Roman" pitchFamily="18" charset="0"/>
              <a:cs typeface="Times New Roman" pitchFamily="18" charset="0"/>
            </a:endParaRPr>
          </a:p>
          <a:p>
            <a:r>
              <a:rPr lang="en-GB" sz="1200" b="1" u="sng" kern="1200" dirty="0" err="1" smtClean="0">
                <a:solidFill>
                  <a:schemeClr val="tx1"/>
                </a:solidFill>
                <a:effectLst/>
                <a:latin typeface="+mn-lt"/>
                <a:ea typeface="+mn-ea"/>
                <a:cs typeface="+mn-cs"/>
              </a:rPr>
              <a:t>Nosné</a:t>
            </a:r>
            <a:r>
              <a:rPr lang="en-GB" sz="1200" b="1" u="sng" kern="1200" dirty="0" smtClean="0">
                <a:solidFill>
                  <a:schemeClr val="tx1"/>
                </a:solidFill>
                <a:effectLst/>
                <a:latin typeface="+mn-lt"/>
                <a:ea typeface="+mn-ea"/>
                <a:cs typeface="+mn-cs"/>
              </a:rPr>
              <a:t> </a:t>
            </a:r>
            <a:r>
              <a:rPr lang="en-GB" sz="1200" b="1" u="sng" kern="1200" dirty="0" err="1" smtClean="0">
                <a:solidFill>
                  <a:schemeClr val="tx1"/>
                </a:solidFill>
                <a:effectLst/>
                <a:latin typeface="+mn-lt"/>
                <a:ea typeface="+mn-ea"/>
                <a:cs typeface="+mn-cs"/>
              </a:rPr>
              <a:t>vedné</a:t>
            </a:r>
            <a:r>
              <a:rPr lang="en-GB" sz="1200" b="1" u="sng" kern="1200" dirty="0" smtClean="0">
                <a:solidFill>
                  <a:schemeClr val="tx1"/>
                </a:solidFill>
                <a:effectLst/>
                <a:latin typeface="+mn-lt"/>
                <a:ea typeface="+mn-ea"/>
                <a:cs typeface="+mn-cs"/>
              </a:rPr>
              <a:t> </a:t>
            </a:r>
            <a:r>
              <a:rPr lang="en-GB" sz="1200" b="1" u="sng" kern="1200" dirty="0" err="1" smtClean="0">
                <a:solidFill>
                  <a:schemeClr val="tx1"/>
                </a:solidFill>
                <a:effectLst/>
                <a:latin typeface="+mn-lt"/>
                <a:ea typeface="+mn-ea"/>
                <a:cs typeface="+mn-cs"/>
              </a:rPr>
              <a:t>disciplíny</a:t>
            </a:r>
            <a:r>
              <a:rPr lang="en-GB" sz="1200" b="1" u="sng" kern="1200" dirty="0" smtClean="0">
                <a:solidFill>
                  <a:schemeClr val="tx1"/>
                </a:solidFill>
                <a:effectLst/>
                <a:latin typeface="+mn-lt"/>
                <a:ea typeface="+mn-ea"/>
                <a:cs typeface="+mn-cs"/>
              </a:rPr>
              <a:t>: (</a:t>
            </a:r>
            <a:r>
              <a:rPr lang="en-GB" sz="1200" b="1" u="sng" kern="1200" dirty="0" err="1" smtClean="0">
                <a:solidFill>
                  <a:schemeClr val="tx1"/>
                </a:solidFill>
                <a:effectLst/>
                <a:latin typeface="+mn-lt"/>
                <a:ea typeface="+mn-ea"/>
                <a:cs typeface="+mn-cs"/>
              </a:rPr>
              <a:t>Bc</a:t>
            </a:r>
            <a:r>
              <a:rPr lang="en-GB" sz="1200" b="1" u="sng" kern="1200" dirty="0" smtClean="0">
                <a:solidFill>
                  <a:schemeClr val="tx1"/>
                </a:solidFill>
                <a:effectLst/>
                <a:latin typeface="+mn-lt"/>
                <a:ea typeface="+mn-ea"/>
                <a:cs typeface="+mn-cs"/>
              </a:rPr>
              <a:t>. </a:t>
            </a:r>
            <a:r>
              <a:rPr lang="en-GB" sz="1200" b="1" u="sng" kern="1200" dirty="0" err="1" smtClean="0">
                <a:solidFill>
                  <a:schemeClr val="tx1"/>
                </a:solidFill>
                <a:effectLst/>
                <a:latin typeface="+mn-lt"/>
                <a:ea typeface="+mn-ea"/>
                <a:cs typeface="+mn-cs"/>
              </a:rPr>
              <a:t>stupeň</a:t>
            </a:r>
            <a:r>
              <a:rPr lang="en-GB" sz="1200" b="1" u="sng" kern="1200" dirty="0" smtClean="0">
                <a:solidFill>
                  <a:schemeClr val="tx1"/>
                </a:solidFill>
                <a:effectLst/>
                <a:latin typeface="+mn-lt"/>
                <a:ea typeface="+mn-ea"/>
                <a:cs typeface="+mn-cs"/>
              </a:rPr>
              <a:t> </a:t>
            </a:r>
            <a:r>
              <a:rPr lang="en-GB" sz="1200" b="1" u="sng" kern="1200" dirty="0" err="1" smtClean="0">
                <a:solidFill>
                  <a:schemeClr val="tx1"/>
                </a:solidFill>
                <a:effectLst/>
                <a:latin typeface="+mn-lt"/>
                <a:ea typeface="+mn-ea"/>
                <a:cs typeface="+mn-cs"/>
              </a:rPr>
              <a:t>štúdia</a:t>
            </a:r>
            <a:r>
              <a:rPr lang="en-GB" sz="1200" b="1" u="sng" kern="1200" dirty="0" smtClean="0">
                <a:solidFill>
                  <a:schemeClr val="tx1"/>
                </a:solidFill>
                <a:effectLst/>
                <a:latin typeface="+mn-lt"/>
                <a:ea typeface="+mn-ea"/>
                <a:cs typeface="+mn-cs"/>
              </a:rPr>
              <a:t>)</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Manažment</a:t>
            </a:r>
            <a:r>
              <a:rPr lang="en-GB" sz="1200" kern="1200" dirty="0" smtClean="0">
                <a:solidFill>
                  <a:schemeClr val="tx1"/>
                </a:solidFill>
                <a:effectLst/>
                <a:latin typeface="+mn-lt"/>
                <a:ea typeface="+mn-ea"/>
                <a:cs typeface="+mn-cs"/>
              </a:rPr>
              <a:t> pre </a:t>
            </a:r>
            <a:r>
              <a:rPr lang="en-GB" sz="1200" kern="1200" dirty="0" err="1" smtClean="0">
                <a:solidFill>
                  <a:schemeClr val="tx1"/>
                </a:solidFill>
                <a:effectLst/>
                <a:latin typeface="+mn-lt"/>
                <a:ea typeface="+mn-ea"/>
                <a:cs typeface="+mn-cs"/>
              </a:rPr>
              <a:t>andragógov</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Základy</a:t>
            </a:r>
            <a:r>
              <a:rPr lang="en-GB" sz="1200" kern="1200" dirty="0" smtClean="0">
                <a:solidFill>
                  <a:schemeClr val="tx1"/>
                </a:solidFill>
                <a:effectLst/>
                <a:latin typeface="+mn-lt"/>
                <a:ea typeface="+mn-ea"/>
                <a:cs typeface="+mn-cs"/>
              </a:rPr>
              <a:t> vied o </a:t>
            </a:r>
            <a:r>
              <a:rPr lang="en-GB" sz="1200" kern="1200" dirty="0" err="1" smtClean="0">
                <a:solidFill>
                  <a:schemeClr val="tx1"/>
                </a:solidFill>
                <a:effectLst/>
                <a:latin typeface="+mn-lt"/>
                <a:ea typeface="+mn-ea"/>
                <a:cs typeface="+mn-cs"/>
              </a:rPr>
              <a:t>výchove</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Všeobecná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sociológia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Dejiny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výchovy</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vzdelávania</a:t>
            </a:r>
            <a:r>
              <a:rPr lang="en-GB" sz="1200" kern="1200" dirty="0" smtClean="0">
                <a:solidFill>
                  <a:schemeClr val="tx1"/>
                </a:solidFill>
                <a:effectLst/>
                <a:latin typeface="+mn-lt"/>
                <a:ea typeface="+mn-ea"/>
                <a:cs typeface="+mn-cs"/>
              </a:rPr>
              <a:t> I.</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Právne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aspekty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andragogickej</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praxe</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Systémy</a:t>
            </a:r>
            <a:r>
              <a:rPr lang="en-GB" sz="1200" kern="1200" dirty="0" smtClean="0">
                <a:solidFill>
                  <a:schemeClr val="tx1"/>
                </a:solidFill>
                <a:effectLst/>
                <a:latin typeface="+mn-lt"/>
                <a:ea typeface="+mn-ea"/>
                <a:cs typeface="+mn-cs"/>
              </a:rPr>
              <a:t>, trendy a </a:t>
            </a:r>
            <a:r>
              <a:rPr lang="en-GB" sz="1200" kern="1200" dirty="0" err="1" smtClean="0">
                <a:solidFill>
                  <a:schemeClr val="tx1"/>
                </a:solidFill>
                <a:effectLst/>
                <a:latin typeface="+mn-lt"/>
                <a:ea typeface="+mn-ea"/>
                <a:cs typeface="+mn-cs"/>
              </a:rPr>
              <a:t>inštitúcie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výchovy</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vzdelávania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dospelých</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Všeobecná</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vývinová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psychológia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Etika</a:t>
            </a:r>
            <a:r>
              <a:rPr lang="en-GB" sz="1200" kern="1200" dirty="0" smtClean="0">
                <a:solidFill>
                  <a:schemeClr val="tx1"/>
                </a:solidFill>
                <a:effectLst/>
                <a:latin typeface="+mn-lt"/>
                <a:ea typeface="+mn-ea"/>
                <a:cs typeface="+mn-cs"/>
              </a:rPr>
              <a:t> v </a:t>
            </a:r>
            <a:r>
              <a:rPr lang="en-GB" sz="1200" kern="1200" dirty="0" err="1" smtClean="0">
                <a:solidFill>
                  <a:schemeClr val="tx1"/>
                </a:solidFill>
                <a:effectLst/>
                <a:latin typeface="+mn-lt"/>
                <a:ea typeface="+mn-ea"/>
                <a:cs typeface="+mn-cs"/>
              </a:rPr>
              <a:t>andragogickej</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praxi</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Všeobecná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andragogika</a:t>
            </a:r>
            <a:r>
              <a:rPr lang="en-GB" sz="1200" kern="1200" dirty="0" smtClean="0">
                <a:solidFill>
                  <a:schemeClr val="tx1"/>
                </a:solidFill>
                <a:effectLst/>
                <a:latin typeface="+mn-lt"/>
                <a:ea typeface="+mn-ea"/>
                <a:cs typeface="+mn-cs"/>
              </a:rPr>
              <a:t> I.</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Dejiny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výchovy</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vzdelávania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dospelých</a:t>
            </a:r>
            <a:r>
              <a:rPr lang="en-GB" sz="1200" kern="1200" dirty="0" smtClean="0">
                <a:solidFill>
                  <a:schemeClr val="tx1"/>
                </a:solidFill>
                <a:effectLst/>
                <a:latin typeface="+mn-lt"/>
                <a:ea typeface="+mn-ea"/>
                <a:cs typeface="+mn-cs"/>
              </a:rPr>
              <a:t> II.</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Sociálna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psychológia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Všeobecná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andragogika</a:t>
            </a:r>
            <a:r>
              <a:rPr lang="en-GB" sz="1200" kern="1200" dirty="0" smtClean="0">
                <a:solidFill>
                  <a:schemeClr val="tx1"/>
                </a:solidFill>
                <a:effectLst/>
                <a:latin typeface="+mn-lt"/>
                <a:ea typeface="+mn-ea"/>
                <a:cs typeface="+mn-cs"/>
              </a:rPr>
              <a:t> II.</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Teória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vzdelávania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dospelých</a:t>
            </a:r>
            <a:r>
              <a:rPr lang="en-GB" sz="1200" kern="1200" dirty="0" smtClean="0">
                <a:solidFill>
                  <a:schemeClr val="tx1"/>
                </a:solidFill>
                <a:effectLst/>
                <a:latin typeface="+mn-lt"/>
                <a:ea typeface="+mn-ea"/>
                <a:cs typeface="+mn-cs"/>
              </a:rPr>
              <a:t> I.</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Sociológia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výchovy</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vzdelávania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dospelých</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Teória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výchovy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dospelých</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Psychológia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učenia</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vzdelávania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dospelých</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Základy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empirického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výskumu</a:t>
            </a:r>
            <a:r>
              <a:rPr lang="en-GB" sz="1200" kern="1200" dirty="0" smtClean="0">
                <a:solidFill>
                  <a:schemeClr val="tx1"/>
                </a:solidFill>
                <a:effectLst/>
                <a:latin typeface="+mn-lt"/>
                <a:ea typeface="+mn-ea"/>
                <a:cs typeface="+mn-cs"/>
              </a:rPr>
              <a:t> pre </a:t>
            </a:r>
            <a:r>
              <a:rPr lang="en-GB" sz="1200" kern="1200" dirty="0" err="1" smtClean="0">
                <a:solidFill>
                  <a:schemeClr val="tx1"/>
                </a:solidFill>
                <a:effectLst/>
                <a:latin typeface="+mn-lt"/>
                <a:ea typeface="+mn-ea"/>
                <a:cs typeface="+mn-cs"/>
              </a:rPr>
              <a:t>andragógov</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Semestrálna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práca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Odborná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prax</a:t>
            </a:r>
            <a:r>
              <a:rPr lang="en-GB" sz="1200" kern="1200" dirty="0" smtClean="0">
                <a:solidFill>
                  <a:schemeClr val="tx1"/>
                </a:solidFill>
                <a:effectLst/>
                <a:latin typeface="+mn-lt"/>
                <a:ea typeface="+mn-ea"/>
                <a:cs typeface="+mn-cs"/>
              </a:rPr>
              <a:t> I.</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Teória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vzdelávania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dospelých</a:t>
            </a:r>
            <a:r>
              <a:rPr lang="en-GB" sz="1200" kern="1200" dirty="0" smtClean="0">
                <a:solidFill>
                  <a:schemeClr val="tx1"/>
                </a:solidFill>
                <a:effectLst/>
                <a:latin typeface="+mn-lt"/>
                <a:ea typeface="+mn-ea"/>
                <a:cs typeface="+mn-cs"/>
              </a:rPr>
              <a:t> II.</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Empatická</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asertívna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komunikácia</a:t>
            </a:r>
            <a:r>
              <a:rPr lang="en-GB" sz="1200" kern="1200" dirty="0" smtClean="0">
                <a:solidFill>
                  <a:schemeClr val="tx1"/>
                </a:solidFill>
                <a:effectLst/>
                <a:latin typeface="+mn-lt"/>
                <a:ea typeface="+mn-ea"/>
                <a:cs typeface="+mn-cs"/>
              </a:rPr>
              <a:t> v </a:t>
            </a:r>
            <a:r>
              <a:rPr lang="en-GB" sz="1200" kern="1200" dirty="0" err="1" smtClean="0">
                <a:solidFill>
                  <a:schemeClr val="tx1"/>
                </a:solidFill>
                <a:effectLst/>
                <a:latin typeface="+mn-lt"/>
                <a:ea typeface="+mn-ea"/>
                <a:cs typeface="+mn-cs"/>
              </a:rPr>
              <a:t>andragogickej</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praxi</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Profesijné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vzdelávanie</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Výskum</a:t>
            </a:r>
            <a:r>
              <a:rPr lang="en-GB" sz="1200" kern="1200" dirty="0" smtClean="0">
                <a:solidFill>
                  <a:schemeClr val="tx1"/>
                </a:solidFill>
                <a:effectLst/>
                <a:latin typeface="+mn-lt"/>
                <a:ea typeface="+mn-ea"/>
                <a:cs typeface="+mn-cs"/>
              </a:rPr>
              <a:t> v </a:t>
            </a:r>
            <a:r>
              <a:rPr lang="en-GB" sz="1200" kern="1200" dirty="0" err="1" smtClean="0">
                <a:solidFill>
                  <a:schemeClr val="tx1"/>
                </a:solidFill>
                <a:effectLst/>
                <a:latin typeface="+mn-lt"/>
                <a:ea typeface="+mn-ea"/>
                <a:cs typeface="+mn-cs"/>
              </a:rPr>
              <a:t>sociálnych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vedách</a:t>
            </a:r>
            <a:r>
              <a:rPr lang="en-GB" sz="1200" kern="1200" dirty="0" smtClean="0">
                <a:solidFill>
                  <a:schemeClr val="tx1"/>
                </a:solidFill>
                <a:effectLst/>
                <a:latin typeface="+mn-lt"/>
                <a:ea typeface="+mn-ea"/>
                <a:cs typeface="+mn-cs"/>
              </a:rPr>
              <a:t> II.</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Personalistika</a:t>
            </a:r>
            <a:r>
              <a:rPr lang="en-GB" sz="1200" kern="1200" dirty="0" smtClean="0">
                <a:solidFill>
                  <a:schemeClr val="tx1"/>
                </a:solidFill>
                <a:effectLst/>
                <a:latin typeface="+mn-lt"/>
                <a:ea typeface="+mn-ea"/>
                <a:cs typeface="+mn-cs"/>
              </a:rPr>
              <a:t> I.</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Komparatívna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pedagogika</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andragogika</a:t>
            </a:r>
            <a:r>
              <a:rPr lang="en-GB" sz="1200" kern="1200" dirty="0" smtClean="0">
                <a:solidFill>
                  <a:schemeClr val="tx1"/>
                </a:solidFill>
                <a:effectLst/>
                <a:latin typeface="+mn-lt"/>
                <a:ea typeface="+mn-ea"/>
                <a:cs typeface="+mn-cs"/>
              </a:rPr>
              <a:t> II.</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Personalistika</a:t>
            </a:r>
            <a:r>
              <a:rPr lang="en-GB" sz="1200" kern="1200" dirty="0" smtClean="0">
                <a:solidFill>
                  <a:schemeClr val="tx1"/>
                </a:solidFill>
                <a:effectLst/>
                <a:latin typeface="+mn-lt"/>
                <a:ea typeface="+mn-ea"/>
                <a:cs typeface="+mn-cs"/>
              </a:rPr>
              <a:t> II.</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Andragogické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poradenstvo</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Teória</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metódy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sociálnej</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práce</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pPr>
              <a:spcAft>
                <a:spcPts val="600"/>
              </a:spcAft>
            </a:pPr>
            <a:endParaRPr lang="sk-SK" sz="1200" dirty="0">
              <a:latin typeface="Times New Roman" pitchFamily="18" charset="0"/>
              <a:cs typeface="Times New Roman" pitchFamily="18" charset="0"/>
            </a:endParaRPr>
          </a:p>
          <a:p>
            <a:pPr marL="171450" indent="-171450" algn="l">
              <a:buFont typeface="Wingdings" panose="05000000000000000000" pitchFamily="2" charset="2"/>
              <a:buChar char="ü"/>
            </a:pPr>
            <a:r>
              <a:rPr lang="sk-SK" i="1" dirty="0"/>
              <a:t>kde sa uplatním?</a:t>
            </a:r>
            <a:r>
              <a:rPr lang="sk-SK" dirty="0"/>
              <a:t/>
            </a:r>
            <a:br>
              <a:rPr lang="sk-SK" dirty="0"/>
            </a:br>
            <a:r>
              <a:rPr lang="sk-SK" dirty="0"/>
              <a:t>Môžeš pracovať ako koncepčný, riadiaci, organizačný a výkonný pracovník v: personálnych agentúrach, v podnikoch a firmách (personálne činnosti, podnikové vzdelávanie, organizácia a realizácia podnikového vzdelávania); v organizáciách zameraných na </a:t>
            </a:r>
            <a:r>
              <a:rPr lang="sk-SK" dirty="0" err="1"/>
              <a:t>sociálno</a:t>
            </a:r>
            <a:r>
              <a:rPr lang="sk-SK" dirty="0"/>
              <a:t> - </a:t>
            </a:r>
            <a:r>
              <a:rPr lang="sk-SK" dirty="0" err="1"/>
              <a:t>edukatívnu</a:t>
            </a:r>
            <a:r>
              <a:rPr lang="sk-SK" dirty="0"/>
              <a:t> prácu a starostlivosť napr. o seniorov, nezamestnaných, hendikepovaných dospelých, sociálne vylúčených, odsúdených a pod.; v občianskych združeniach; nadáciách; v inštitúciách kultúry (štátna, verejná správa, VÚC, samospráva), v osvetových zariadeniach, v múzeách, galériách, knižniciach, kinách, divadlách, ďalej v médiách, v komunitných centrách, v alternatívnej kultúre (v kluboch, kultúrnych centrách, festivaloch); vo výskume a výučbe pre prípravu odborníkov v oblasti vzdelávania dospelých, sociálno-</a:t>
            </a:r>
            <a:r>
              <a:rPr lang="sk-SK" dirty="0" err="1"/>
              <a:t>edukatívnej</a:t>
            </a:r>
            <a:r>
              <a:rPr lang="sk-SK" dirty="0"/>
              <a:t> intervencie a poradenstva v ďalšom vzdelávaní. </a:t>
            </a:r>
            <a:br>
              <a:rPr lang="sk-SK" dirty="0"/>
            </a:br>
            <a:r>
              <a:rPr lang="sk-SK" dirty="0"/>
              <a:t>Jednoducho môžeš byť: organizátor aktivít ďalšieho vzdelávania, manažér vzdelávania, personalista, projektant vzdelávacích aktivít, animátor, moderátor, školiteľ, konzultant, </a:t>
            </a:r>
            <a:r>
              <a:rPr lang="sk-SK" dirty="0" err="1"/>
              <a:t>andragogický</a:t>
            </a:r>
            <a:r>
              <a:rPr lang="sk-SK" dirty="0"/>
              <a:t> poradca, špecialista pre rozvoj multimediálnych edukačných programov, redaktor v oblasti vzdelávania dospelých, tútor, mentor, supervízor, špecialista na zisťovanie vzdelávacích potrieb, metodik a i.   </a:t>
            </a:r>
          </a:p>
          <a:p>
            <a:pPr marL="171450" indent="-171450" algn="l">
              <a:buFont typeface="Wingdings" panose="05000000000000000000" pitchFamily="2" charset="2"/>
              <a:buChar char="ü"/>
            </a:pPr>
            <a:r>
              <a:rPr lang="sk-SK" b="1" dirty="0"/>
              <a:t>Prepojenie výučby a praxe – projekt „Stážista</a:t>
            </a:r>
            <a:r>
              <a:rPr lang="sk-SK" dirty="0"/>
              <a:t>“</a:t>
            </a:r>
          </a:p>
          <a:p>
            <a:pPr marL="171450" indent="-171450" algn="l">
              <a:buFont typeface="Wingdings" panose="05000000000000000000" pitchFamily="2" charset="2"/>
              <a:buChar char="ü"/>
            </a:pPr>
            <a:r>
              <a:rPr lang="sk-SK" b="1" dirty="0"/>
              <a:t>Kurz</a:t>
            </a:r>
            <a:r>
              <a:rPr lang="sk-SK" b="1" baseline="0" dirty="0"/>
              <a:t> ďalšieho vzdelávania - Lektor</a:t>
            </a:r>
            <a:endParaRPr lang="sk-SK" b="1" dirty="0"/>
          </a:p>
          <a:p>
            <a:r>
              <a:rPr lang="sk-SK" sz="1200" kern="1200" dirty="0" smtClean="0">
                <a:solidFill>
                  <a:schemeClr val="tx1"/>
                </a:solidFill>
                <a:effectLst/>
                <a:latin typeface="+mn-lt"/>
                <a:ea typeface="+mn-ea"/>
                <a:cs typeface="+mn-cs"/>
              </a:rPr>
              <a:t>Možnosť absolvovať kurz ďalšieho vzdelávania „Lektor“, ktorý má katedra akreditovaný Ministerstvom školstva, vedy, výskumu a športu SR</a:t>
            </a:r>
          </a:p>
          <a:p>
            <a:pPr lvl="0"/>
            <a:r>
              <a:rPr lang="sk-SK" sz="1200" kern="1200" dirty="0" smtClean="0">
                <a:solidFill>
                  <a:schemeClr val="tx1"/>
                </a:solidFill>
                <a:effectLst/>
                <a:latin typeface="+mn-lt"/>
                <a:ea typeface="+mn-ea"/>
                <a:cs typeface="+mn-cs"/>
              </a:rPr>
              <a:t>získanie výhody na trhu práce</a:t>
            </a:r>
          </a:p>
          <a:p>
            <a:pPr lvl="0"/>
            <a:r>
              <a:rPr lang="sk-SK" sz="1200" kern="1200" dirty="0" smtClean="0">
                <a:solidFill>
                  <a:schemeClr val="tx1"/>
                </a:solidFill>
                <a:effectLst/>
                <a:latin typeface="+mn-lt"/>
                <a:ea typeface="+mn-ea"/>
                <a:cs typeface="+mn-cs"/>
              </a:rPr>
              <a:t>umožňuje držiteľovi certifikátu realizovať lektorskú činnosť aj bez preukazovania praxe</a:t>
            </a:r>
          </a:p>
          <a:p>
            <a:pPr lvl="0"/>
            <a:r>
              <a:rPr lang="sk-SK" sz="1200" kern="1200" dirty="0" smtClean="0">
                <a:solidFill>
                  <a:schemeClr val="tx1"/>
                </a:solidFill>
                <a:effectLst/>
                <a:latin typeface="+mn-lt"/>
                <a:ea typeface="+mn-ea"/>
                <a:cs typeface="+mn-cs"/>
              </a:rPr>
              <a:t>absolvovanie v rámci štúdia</a:t>
            </a:r>
          </a:p>
          <a:p>
            <a:pPr marL="171450" indent="-171450">
              <a:buFont typeface="Wingdings" panose="05000000000000000000" pitchFamily="2" charset="2"/>
              <a:buChar char="ü"/>
            </a:pPr>
            <a:endParaRPr lang="sk-SK" b="1" dirty="0" smtClean="0"/>
          </a:p>
          <a:p>
            <a:r>
              <a:rPr lang="en-GB" sz="1200" b="1" u="sng" kern="1200" dirty="0" err="1" smtClean="0">
                <a:solidFill>
                  <a:schemeClr val="tx1"/>
                </a:solidFill>
                <a:effectLst/>
                <a:latin typeface="+mn-lt"/>
                <a:ea typeface="+mn-ea"/>
                <a:cs typeface="+mn-cs"/>
              </a:rPr>
              <a:t>Spolupráce</a:t>
            </a:r>
            <a:r>
              <a:rPr lang="en-GB" sz="1200" b="1" u="sng" kern="1200" dirty="0" smtClean="0">
                <a:solidFill>
                  <a:schemeClr val="tx1"/>
                </a:solidFill>
                <a:effectLst/>
                <a:latin typeface="+mn-lt"/>
                <a:ea typeface="+mn-ea"/>
                <a:cs typeface="+mn-cs"/>
              </a:rPr>
              <a:t>:</a:t>
            </a:r>
            <a:endParaRPr lang="sk-SK" dirty="0" smtClean="0">
              <a:effectLst/>
            </a:endParaRPr>
          </a:p>
          <a:p>
            <a:r>
              <a:rPr lang="en-GB" sz="1200" kern="1200" dirty="0" smtClean="0">
                <a:solidFill>
                  <a:schemeClr val="tx1"/>
                </a:solidFill>
                <a:effectLst/>
                <a:latin typeface="+mn-lt"/>
                <a:ea typeface="+mn-ea"/>
                <a:cs typeface="+mn-cs"/>
              </a:rPr>
              <a:t> </a:t>
            </a:r>
            <a:endParaRPr lang="sk-SK" dirty="0" smtClean="0">
              <a:effectLst/>
            </a:endParaRPr>
          </a:p>
          <a:p>
            <a:r>
              <a:rPr lang="en-GB" sz="1200" b="1" kern="1200" dirty="0" smtClean="0">
                <a:solidFill>
                  <a:schemeClr val="tx1"/>
                </a:solidFill>
                <a:effectLst/>
                <a:latin typeface="+mn-lt"/>
                <a:ea typeface="+mn-ea"/>
                <a:cs typeface="+mn-cs"/>
              </a:rPr>
              <a:t>V </a:t>
            </a:r>
            <a:r>
              <a:rPr lang="en-GB" sz="1200" b="1" kern="1200" dirty="0" err="1" smtClean="0">
                <a:solidFill>
                  <a:schemeClr val="tx1"/>
                </a:solidFill>
                <a:effectLst/>
                <a:latin typeface="+mn-lt"/>
                <a:ea typeface="+mn-ea"/>
                <a:cs typeface="+mn-cs"/>
              </a:rPr>
              <a:t>rámci</a:t>
            </a:r>
            <a:r>
              <a:rPr lang="en-GB" sz="1200" b="1" kern="1200" dirty="0" smtClean="0">
                <a:solidFill>
                  <a:schemeClr val="tx1"/>
                </a:solidFill>
                <a:effectLst/>
                <a:latin typeface="+mn-lt"/>
                <a:ea typeface="+mn-ea"/>
                <a:cs typeface="+mn-cs"/>
              </a:rPr>
              <a:t> Erasmus + </a:t>
            </a:r>
            <a:r>
              <a:rPr lang="en-GB" sz="1200" b="1" kern="1200" dirty="0" err="1" smtClean="0">
                <a:solidFill>
                  <a:schemeClr val="tx1"/>
                </a:solidFill>
                <a:effectLst/>
                <a:latin typeface="+mn-lt"/>
                <a:ea typeface="+mn-ea"/>
                <a:cs typeface="+mn-cs"/>
              </a:rPr>
              <a:t>stáží</a:t>
            </a:r>
            <a:r>
              <a:rPr lang="en-GB" sz="1200" b="1" kern="1200" dirty="0" smtClean="0">
                <a:solidFill>
                  <a:schemeClr val="tx1"/>
                </a:solidFill>
                <a:effectLst/>
                <a:latin typeface="+mn-lt"/>
                <a:ea typeface="+mn-ea"/>
                <a:cs typeface="+mn-cs"/>
              </a:rPr>
              <a:t>: </a:t>
            </a:r>
            <a:endParaRPr lang="sk-SK" dirty="0" smtClean="0">
              <a:effectLst/>
            </a:endParaRPr>
          </a:p>
          <a:p>
            <a:r>
              <a:rPr lang="sk-SK" sz="1200" kern="1200" dirty="0" smtClean="0">
                <a:solidFill>
                  <a:schemeClr val="tx1"/>
                </a:solidFill>
                <a:effectLst/>
                <a:latin typeface="+mn-lt"/>
                <a:ea typeface="+mn-ea"/>
                <a:cs typeface="+mn-cs"/>
              </a:rPr>
              <a:t>Česká cesta, </a:t>
            </a:r>
            <a:r>
              <a:rPr lang="sk-SK" sz="1200" kern="1200" dirty="0" err="1" smtClean="0">
                <a:solidFill>
                  <a:schemeClr val="tx1"/>
                </a:solidFill>
                <a:effectLst/>
                <a:latin typeface="+mn-lt"/>
                <a:ea typeface="+mn-ea"/>
                <a:cs typeface="+mn-cs"/>
              </a:rPr>
              <a:t>s.r.o</a:t>
            </a:r>
            <a:r>
              <a:rPr lang="sk-SK" sz="1200" kern="1200" dirty="0" smtClean="0">
                <a:solidFill>
                  <a:schemeClr val="tx1"/>
                </a:solidFill>
                <a:effectLst/>
                <a:latin typeface="+mn-lt"/>
                <a:ea typeface="+mn-ea"/>
                <a:cs typeface="+mn-cs"/>
              </a:rPr>
              <a:t>. Praha</a:t>
            </a:r>
            <a:endParaRPr lang="sk-SK" dirty="0" smtClean="0">
              <a:effectLst/>
            </a:endParaRPr>
          </a:p>
          <a:p>
            <a:r>
              <a:rPr lang="sk-SK" sz="1200" kern="1200" dirty="0" err="1" smtClean="0">
                <a:solidFill>
                  <a:schemeClr val="tx1"/>
                </a:solidFill>
                <a:effectLst/>
                <a:latin typeface="+mn-lt"/>
                <a:ea typeface="+mn-ea"/>
                <a:cs typeface="+mn-cs"/>
              </a:rPr>
              <a:t>Panorama</a:t>
            </a:r>
            <a:r>
              <a:rPr lang="sk-SK" sz="1200" kern="1200" dirty="0" smtClean="0">
                <a:solidFill>
                  <a:schemeClr val="tx1"/>
                </a:solidFill>
                <a:effectLst/>
                <a:latin typeface="+mn-lt"/>
                <a:ea typeface="+mn-ea"/>
                <a:cs typeface="+mn-cs"/>
              </a:rPr>
              <a:t> I.L.A Olomouc</a:t>
            </a:r>
            <a:endParaRPr lang="sk-SK" dirty="0" smtClean="0">
              <a:effectLst/>
            </a:endParaRPr>
          </a:p>
          <a:p>
            <a:r>
              <a:rPr lang="sk-SK" sz="1200" kern="1200" dirty="0" smtClean="0">
                <a:solidFill>
                  <a:schemeClr val="tx1"/>
                </a:solidFill>
                <a:effectLst/>
                <a:latin typeface="+mn-lt"/>
                <a:ea typeface="+mn-ea"/>
                <a:cs typeface="+mn-cs"/>
              </a:rPr>
              <a:t>Jobs.EU, </a:t>
            </a:r>
            <a:r>
              <a:rPr lang="sk-SK" sz="1200" kern="1200" dirty="0" err="1" smtClean="0">
                <a:solidFill>
                  <a:schemeClr val="tx1"/>
                </a:solidFill>
                <a:effectLst/>
                <a:latin typeface="+mn-lt"/>
                <a:ea typeface="+mn-ea"/>
                <a:cs typeface="+mn-cs"/>
              </a:rPr>
              <a:t>s.r.o</a:t>
            </a:r>
            <a:r>
              <a:rPr lang="sk-SK" sz="1200" kern="1200" dirty="0" smtClean="0">
                <a:solidFill>
                  <a:schemeClr val="tx1"/>
                </a:solidFill>
                <a:effectLst/>
                <a:latin typeface="+mn-lt"/>
                <a:ea typeface="+mn-ea"/>
                <a:cs typeface="+mn-cs"/>
              </a:rPr>
              <a:t>. Brno</a:t>
            </a:r>
            <a:endParaRPr lang="sk-SK" dirty="0" smtClean="0">
              <a:effectLst/>
            </a:endParaRPr>
          </a:p>
          <a:p>
            <a:r>
              <a:rPr lang="sk-SK" sz="1200" kern="1200" dirty="0" err="1" smtClean="0">
                <a:solidFill>
                  <a:schemeClr val="tx1"/>
                </a:solidFill>
                <a:effectLst/>
                <a:latin typeface="+mn-lt"/>
                <a:ea typeface="+mn-ea"/>
                <a:cs typeface="+mn-cs"/>
              </a:rPr>
              <a:t>Odyssez</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Performance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Network</a:t>
            </a:r>
            <a:r>
              <a:rPr lang="sk-SK" sz="1200" kern="1200" dirty="0" smtClean="0">
                <a:solidFill>
                  <a:schemeClr val="tx1"/>
                </a:solidFill>
                <a:effectLst/>
                <a:latin typeface="+mn-lt"/>
                <a:ea typeface="+mn-ea"/>
                <a:cs typeface="+mn-cs"/>
              </a:rPr>
              <a:t>, Praha</a:t>
            </a:r>
            <a:endParaRPr lang="sk-SK" dirty="0" smtClean="0">
              <a:effectLst/>
            </a:endParaRPr>
          </a:p>
          <a:p>
            <a:r>
              <a:rPr lang="sk-SK" sz="1200" kern="1200" dirty="0" smtClean="0">
                <a:solidFill>
                  <a:schemeClr val="tx1"/>
                </a:solidFill>
                <a:effectLst/>
                <a:latin typeface="+mn-lt"/>
                <a:ea typeface="+mn-ea"/>
                <a:cs typeface="+mn-cs"/>
              </a:rPr>
              <a:t> </a:t>
            </a:r>
            <a:endParaRPr lang="sk-SK" dirty="0" smtClean="0">
              <a:effectLst/>
            </a:endParaRPr>
          </a:p>
          <a:p>
            <a:r>
              <a:rPr lang="en-GB" sz="1200" b="1" kern="1200" dirty="0" smtClean="0">
                <a:solidFill>
                  <a:schemeClr val="tx1"/>
                </a:solidFill>
                <a:effectLst/>
                <a:latin typeface="+mn-lt"/>
                <a:ea typeface="+mn-ea"/>
                <a:cs typeface="+mn-cs"/>
              </a:rPr>
              <a:t>Erasmus + mobility</a:t>
            </a:r>
            <a:endParaRPr lang="sk-SK" dirty="0" smtClean="0">
              <a:effectLst/>
            </a:endParaRPr>
          </a:p>
          <a:p>
            <a:r>
              <a:rPr lang="sk-SK" sz="1200" kern="1200" dirty="0" smtClean="0">
                <a:solidFill>
                  <a:schemeClr val="tx1"/>
                </a:solidFill>
                <a:effectLst/>
                <a:latin typeface="+mn-lt"/>
                <a:ea typeface="+mn-ea"/>
                <a:cs typeface="+mn-cs"/>
              </a:rPr>
              <a:t>Univerzita Karlova, Praha</a:t>
            </a:r>
            <a:endParaRPr lang="sk-SK" dirty="0" smtClean="0">
              <a:effectLst/>
            </a:endParaRPr>
          </a:p>
          <a:p>
            <a:r>
              <a:rPr lang="sk-SK" sz="1200" kern="1200" dirty="0" smtClean="0">
                <a:solidFill>
                  <a:schemeClr val="tx1"/>
                </a:solidFill>
                <a:effectLst/>
                <a:latin typeface="+mn-lt"/>
                <a:ea typeface="+mn-ea"/>
                <a:cs typeface="+mn-cs"/>
              </a:rPr>
              <a:t>Univerzita Palackého v Olomouci</a:t>
            </a:r>
            <a:endParaRPr lang="sk-SK" dirty="0" smtClean="0">
              <a:effectLst/>
            </a:endParaRPr>
          </a:p>
          <a:p>
            <a:r>
              <a:rPr lang="sk-SK" sz="1200" kern="1200" dirty="0" err="1" smtClean="0">
                <a:solidFill>
                  <a:schemeClr val="tx1"/>
                </a:solidFill>
                <a:effectLst/>
                <a:latin typeface="+mn-lt"/>
                <a:ea typeface="+mn-ea"/>
                <a:cs typeface="+mn-cs"/>
              </a:rPr>
              <a:t>Slezská</a:t>
            </a:r>
            <a:r>
              <a:rPr lang="sk-SK" sz="1200" kern="1200" dirty="0" smtClean="0">
                <a:solidFill>
                  <a:schemeClr val="tx1"/>
                </a:solidFill>
                <a:effectLst/>
                <a:latin typeface="+mn-lt"/>
                <a:ea typeface="+mn-ea"/>
                <a:cs typeface="+mn-cs"/>
              </a:rPr>
              <a:t> univerzita v </a:t>
            </a:r>
            <a:r>
              <a:rPr lang="sk-SK" sz="1200" kern="1200" dirty="0" err="1" smtClean="0">
                <a:solidFill>
                  <a:schemeClr val="tx1"/>
                </a:solidFill>
                <a:effectLst/>
                <a:latin typeface="+mn-lt"/>
                <a:ea typeface="+mn-ea"/>
                <a:cs typeface="+mn-cs"/>
              </a:rPr>
              <a:t>Opavě</a:t>
            </a:r>
            <a:endParaRPr lang="sk-SK" dirty="0" smtClean="0">
              <a:effectLst/>
            </a:endParaRPr>
          </a:p>
          <a:p>
            <a:r>
              <a:rPr lang="sk-SK" sz="1200" kern="1200" dirty="0" smtClean="0">
                <a:solidFill>
                  <a:schemeClr val="tx1"/>
                </a:solidFill>
                <a:effectLst/>
                <a:latin typeface="+mn-lt"/>
                <a:ea typeface="+mn-ea"/>
                <a:cs typeface="+mn-cs"/>
              </a:rPr>
              <a:t>Univerzita Pardubice</a:t>
            </a:r>
            <a:endParaRPr lang="sk-SK" dirty="0" smtClean="0">
              <a:effectLst/>
            </a:endParaRPr>
          </a:p>
          <a:p>
            <a:r>
              <a:rPr lang="sk-SK" sz="1200" kern="1200" dirty="0" smtClean="0">
                <a:solidFill>
                  <a:schemeClr val="tx1"/>
                </a:solidFill>
                <a:effectLst/>
                <a:latin typeface="+mn-lt"/>
                <a:ea typeface="+mn-ea"/>
                <a:cs typeface="+mn-cs"/>
              </a:rPr>
              <a:t>Univerzita </a:t>
            </a:r>
            <a:r>
              <a:rPr lang="sk-SK" sz="1200" kern="1200" dirty="0" err="1" smtClean="0">
                <a:solidFill>
                  <a:schemeClr val="tx1"/>
                </a:solidFill>
                <a:effectLst/>
                <a:latin typeface="+mn-lt"/>
                <a:ea typeface="+mn-ea"/>
                <a:cs typeface="+mn-cs"/>
              </a:rPr>
              <a:t>Tomáše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Bati</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ve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Zlíně</a:t>
            </a:r>
            <a:endParaRPr lang="sk-SK" dirty="0" smtClean="0">
              <a:effectLst/>
            </a:endParaRPr>
          </a:p>
          <a:p>
            <a:r>
              <a:rPr lang="sk-SK" sz="1200" kern="1200" dirty="0" err="1" smtClean="0">
                <a:solidFill>
                  <a:schemeClr val="tx1"/>
                </a:solidFill>
                <a:effectLst/>
                <a:latin typeface="+mn-lt"/>
                <a:ea typeface="+mn-ea"/>
                <a:cs typeface="+mn-cs"/>
              </a:rPr>
              <a:t>Uniwersytet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Wroclawski</a:t>
            </a:r>
            <a:endParaRPr lang="sk-SK" dirty="0" smtClean="0">
              <a:effectLst/>
            </a:endParaRPr>
          </a:p>
          <a:p>
            <a:r>
              <a:rPr lang="sk-SK" sz="1200" kern="1200" dirty="0" err="1" smtClean="0">
                <a:solidFill>
                  <a:schemeClr val="tx1"/>
                </a:solidFill>
                <a:effectLst/>
                <a:latin typeface="+mn-lt"/>
                <a:ea typeface="+mn-ea"/>
                <a:cs typeface="+mn-cs"/>
              </a:rPr>
              <a:t>Uniwersytet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Jagiellonski</a:t>
            </a:r>
            <a:endParaRPr lang="sk-SK" dirty="0" smtClean="0">
              <a:effectLst/>
            </a:endParaRPr>
          </a:p>
          <a:p>
            <a:r>
              <a:rPr lang="sk-SK" sz="1200" kern="1200" dirty="0" err="1" smtClean="0">
                <a:solidFill>
                  <a:schemeClr val="tx1"/>
                </a:solidFill>
                <a:effectLst/>
                <a:latin typeface="+mn-lt"/>
                <a:ea typeface="+mn-ea"/>
                <a:cs typeface="+mn-cs"/>
              </a:rPr>
              <a:t>Uniwersytet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Warszawski</a:t>
            </a:r>
            <a:endParaRPr lang="sk-SK" dirty="0" smtClean="0">
              <a:effectLst/>
            </a:endParaRPr>
          </a:p>
          <a:p>
            <a:r>
              <a:rPr lang="sk-SK" sz="1200" kern="1200" dirty="0" err="1" smtClean="0">
                <a:solidFill>
                  <a:schemeClr val="tx1"/>
                </a:solidFill>
                <a:effectLst/>
                <a:latin typeface="+mn-lt"/>
                <a:ea typeface="+mn-ea"/>
                <a:cs typeface="+mn-cs"/>
              </a:rPr>
              <a:t>Uniwersytet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Szczecinski</a:t>
            </a:r>
            <a:endParaRPr lang="sk-SK" smtClean="0">
              <a:effectLst/>
            </a:endParaRPr>
          </a:p>
          <a:p>
            <a:pPr marL="171450" indent="-171450">
              <a:buFont typeface="Wingdings" panose="05000000000000000000" pitchFamily="2" charset="2"/>
              <a:buChar char="ü"/>
            </a:pPr>
            <a:endParaRPr lang="sk-SK" b="1" dirty="0"/>
          </a:p>
        </p:txBody>
      </p:sp>
      <p:sp>
        <p:nvSpPr>
          <p:cNvPr id="4" name="Zástupný symbol pro číslo snímku 3"/>
          <p:cNvSpPr>
            <a:spLocks noGrp="1"/>
          </p:cNvSpPr>
          <p:nvPr>
            <p:ph type="sldNum" sz="quarter" idx="10"/>
          </p:nvPr>
        </p:nvSpPr>
        <p:spPr/>
        <p:txBody>
          <a:bodyPr/>
          <a:lstStyle/>
          <a:p>
            <a:fld id="{401410C2-1B9A-4BE0-852E-027CDE82EBFC}" type="slidenum">
              <a:rPr lang="sk-SK" smtClean="0"/>
              <a:pPr/>
              <a:t>13</a:t>
            </a:fld>
            <a:endParaRPr lang="sk-SK"/>
          </a:p>
        </p:txBody>
      </p:sp>
    </p:spTree>
    <p:extLst>
      <p:ext uri="{BB962C8B-B14F-4D97-AF65-F5344CB8AC3E}">
        <p14:creationId xmlns:p14="http://schemas.microsoft.com/office/powerpoint/2010/main" val="1813470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Aft>
                <a:spcPts val="600"/>
              </a:spcAft>
              <a:buNone/>
            </a:pPr>
            <a:r>
              <a:rPr lang="sk-SK" sz="1400" b="1" dirty="0">
                <a:latin typeface="Times New Roman" pitchFamily="18" charset="0"/>
                <a:cs typeface="Times New Roman" pitchFamily="18" charset="0"/>
              </a:rPr>
              <a:t>Možnosti štúdia:</a:t>
            </a:r>
          </a:p>
          <a:p>
            <a:pPr>
              <a:spcAft>
                <a:spcPts val="600"/>
              </a:spcAft>
            </a:pPr>
            <a:r>
              <a:rPr lang="sk-SK" sz="1200" dirty="0">
                <a:latin typeface="Times New Roman" pitchFamily="18" charset="0"/>
                <a:cs typeface="Times New Roman" pitchFamily="18" charset="0"/>
              </a:rPr>
              <a:t>neučiteľský študijný program </a:t>
            </a:r>
          </a:p>
          <a:p>
            <a:pPr>
              <a:spcAft>
                <a:spcPts val="600"/>
              </a:spcAft>
            </a:pPr>
            <a:r>
              <a:rPr lang="sk-SK" sz="1200" dirty="0">
                <a:latin typeface="Times New Roman" pitchFamily="18" charset="0"/>
                <a:cs typeface="Times New Roman" pitchFamily="18" charset="0"/>
              </a:rPr>
              <a:t>1. stupeň štúdia (Bc.)</a:t>
            </a:r>
          </a:p>
          <a:p>
            <a:pPr>
              <a:spcAft>
                <a:spcPts val="600"/>
              </a:spcAft>
            </a:pPr>
            <a:r>
              <a:rPr lang="sk-SK" sz="1200" dirty="0">
                <a:latin typeface="Times New Roman" pitchFamily="18" charset="0"/>
                <a:cs typeface="Times New Roman" pitchFamily="18" charset="0"/>
              </a:rPr>
              <a:t>denná a externá forma</a:t>
            </a:r>
          </a:p>
          <a:p>
            <a:pPr marL="171450" indent="-171450">
              <a:buFont typeface="Wingdings" panose="05000000000000000000" pitchFamily="2" charset="2"/>
              <a:buChar char="ü"/>
            </a:pPr>
            <a:r>
              <a:rPr lang="sk-SK" i="1" dirty="0"/>
              <a:t>kde sa uplatním?</a:t>
            </a:r>
            <a:r>
              <a:rPr lang="sk-SK" dirty="0"/>
              <a:t/>
            </a:r>
            <a:br>
              <a:rPr lang="sk-SK" dirty="0"/>
            </a:br>
            <a:r>
              <a:rPr lang="sk-SK" dirty="0"/>
              <a:t>Môžeš pracovať ako koncepčný, riadiaci, organizačný a výkonný pracovník v: personálnych agentúrach, v podnikoch a firmách (personálne činnosti, podnikové vzdelávanie, organizácia a realizácia podnikového vzdelávania); v organizáciách zameraných na </a:t>
            </a:r>
            <a:r>
              <a:rPr lang="sk-SK" dirty="0" err="1"/>
              <a:t>sociálno</a:t>
            </a:r>
            <a:r>
              <a:rPr lang="sk-SK" dirty="0"/>
              <a:t> - </a:t>
            </a:r>
            <a:r>
              <a:rPr lang="sk-SK" dirty="0" err="1"/>
              <a:t>edukatívnu</a:t>
            </a:r>
            <a:r>
              <a:rPr lang="sk-SK" dirty="0"/>
              <a:t> prácu a starostlivosť napr. o seniorov, nezamestnaných, hendikepovaných dospelých, sociálne vylúčených, odsúdených a pod.; v občianskych združeniach; nadáciách; v inštitúciách kultúry (štátna, verejná správa, VÚC, samospráva), v osvetových zariadeniach, v múzeách, galériách, knižniciach, kinách, divadlách, ďalej v médiách, v komunitných centrách, v alternatívnej kultúre (v kluboch, kultúrnych centrách, festivaloch); vo výskume a výučbe pre prípravu odborníkov v oblasti vzdelávania dospelých, sociálno-</a:t>
            </a:r>
            <a:r>
              <a:rPr lang="sk-SK" dirty="0" err="1"/>
              <a:t>edukatívnej</a:t>
            </a:r>
            <a:r>
              <a:rPr lang="sk-SK" dirty="0"/>
              <a:t> intervencie a poradenstva v ďalšom vzdelávaní. </a:t>
            </a:r>
            <a:br>
              <a:rPr lang="sk-SK" dirty="0"/>
            </a:br>
            <a:r>
              <a:rPr lang="sk-SK" dirty="0"/>
              <a:t>Jednoducho môžeš byť: organizátor aktivít ďalšieho vzdelávania, manažér vzdelávania, personalista, projektant vzdelávacích aktivít, animátor, moderátor, školiteľ, konzultant, </a:t>
            </a:r>
            <a:r>
              <a:rPr lang="sk-SK" dirty="0" err="1"/>
              <a:t>andragogický</a:t>
            </a:r>
            <a:r>
              <a:rPr lang="sk-SK" dirty="0"/>
              <a:t> poradca, špecialista pre rozvoj multimediálnych edukačných programov, redaktor v oblasti vzdelávania dospelých, tútor, mentor, supervízor, špecialista na zisťovanie vzdelávacích potrieb, metodik a i.   </a:t>
            </a:r>
          </a:p>
        </p:txBody>
      </p:sp>
      <p:sp>
        <p:nvSpPr>
          <p:cNvPr id="4" name="Zástupný symbol pro číslo snímku 3"/>
          <p:cNvSpPr>
            <a:spLocks noGrp="1"/>
          </p:cNvSpPr>
          <p:nvPr>
            <p:ph type="sldNum" sz="quarter" idx="10"/>
          </p:nvPr>
        </p:nvSpPr>
        <p:spPr/>
        <p:txBody>
          <a:bodyPr/>
          <a:lstStyle/>
          <a:p>
            <a:fld id="{401410C2-1B9A-4BE0-852E-027CDE82EBFC}" type="slidenum">
              <a:rPr lang="sk-SK" smtClean="0"/>
              <a:pPr/>
              <a:t>14</a:t>
            </a:fld>
            <a:endParaRPr lang="sk-SK"/>
          </a:p>
        </p:txBody>
      </p:sp>
    </p:spTree>
    <p:extLst>
      <p:ext uri="{BB962C8B-B14F-4D97-AF65-F5344CB8AC3E}">
        <p14:creationId xmlns:p14="http://schemas.microsoft.com/office/powerpoint/2010/main" val="213650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10"/>
          </p:nvPr>
        </p:nvSpPr>
        <p:spPr/>
        <p:txBody>
          <a:bodyPr/>
          <a:lstStyle/>
          <a:p>
            <a:fld id="{401410C2-1B9A-4BE0-852E-027CDE82EBFC}" type="slidenum">
              <a:rPr lang="sk-SK" smtClean="0"/>
              <a:pPr/>
              <a:t>15</a:t>
            </a:fld>
            <a:endParaRPr lang="sk-SK"/>
          </a:p>
        </p:txBody>
      </p:sp>
    </p:spTree>
    <p:extLst>
      <p:ext uri="{BB962C8B-B14F-4D97-AF65-F5344CB8AC3E}">
        <p14:creationId xmlns:p14="http://schemas.microsoft.com/office/powerpoint/2010/main" val="15321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sk-SK" dirty="0">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k-SK" sz="1200" b="1" i="0" u="none" strike="noStrike" kern="1200" baseline="0" dirty="0">
                <a:solidFill>
                  <a:schemeClr val="tx1"/>
                </a:solidFill>
                <a:latin typeface="+mn-lt"/>
                <a:ea typeface="+mn-ea"/>
                <a:cs typeface="+mn-cs"/>
              </a:rPr>
              <a:t>laboratória vybavené biotechnológiami svetovej úrovne v hodnote 3 mil. EUR -Centrum </a:t>
            </a:r>
            <a:r>
              <a:rPr lang="sk-SK" sz="1200" b="1" i="0" u="none" strike="noStrike" kern="1200" baseline="0" dirty="0" err="1">
                <a:solidFill>
                  <a:schemeClr val="tx1"/>
                </a:solidFill>
                <a:latin typeface="+mn-lt"/>
                <a:ea typeface="+mn-ea"/>
                <a:cs typeface="+mn-cs"/>
              </a:rPr>
              <a:t>excelentnosti</a:t>
            </a:r>
            <a:endParaRPr lang="sk-SK"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ü"/>
            </a:pPr>
            <a:r>
              <a:rPr lang="sk-SK" sz="1200" b="1" kern="1200" dirty="0">
                <a:solidFill>
                  <a:schemeClr val="tx1"/>
                </a:solidFill>
                <a:effectLst/>
                <a:latin typeface="+mn-lt"/>
                <a:ea typeface="+mn-ea"/>
                <a:cs typeface="+mn-cs"/>
              </a:rPr>
              <a:t>Katedra biológie ponúka možnosť štúdia v odbore:</a:t>
            </a:r>
            <a:r>
              <a:rPr lang="sk-SK" dirty="0"/>
              <a:t/>
            </a:r>
            <a:br>
              <a:rPr lang="sk-SK" dirty="0"/>
            </a:br>
            <a:r>
              <a:rPr lang="sk-SK" b="1" dirty="0"/>
              <a:t>1. stupeň (Bc.):</a:t>
            </a:r>
            <a:r>
              <a:rPr lang="sk-SK" dirty="0"/>
              <a:t/>
            </a:r>
            <a:br>
              <a:rPr lang="sk-SK" dirty="0"/>
            </a:br>
            <a:r>
              <a:rPr lang="sk-SK" dirty="0"/>
              <a:t>    4.2.1 Biológia</a:t>
            </a:r>
            <a:br>
              <a:rPr lang="sk-SK" dirty="0"/>
            </a:br>
            <a:r>
              <a:rPr lang="sk-SK" dirty="0"/>
              <a:t>    1.1.1 Učiteľstvo akademických predmetov  - Biológia v kombinácii s druhým predmetom</a:t>
            </a:r>
          </a:p>
          <a:p>
            <a:r>
              <a:rPr lang="sk-SK" b="1" dirty="0"/>
              <a:t>2. stupeň (Mgr.):</a:t>
            </a:r>
            <a:r>
              <a:rPr lang="sk-SK" dirty="0"/>
              <a:t/>
            </a:r>
            <a:br>
              <a:rPr lang="sk-SK" dirty="0"/>
            </a:br>
            <a:r>
              <a:rPr lang="sk-SK" dirty="0"/>
              <a:t>    4.2.1 Biológia</a:t>
            </a:r>
            <a:br>
              <a:rPr lang="sk-SK" dirty="0"/>
            </a:br>
            <a:r>
              <a:rPr lang="sk-SK" dirty="0"/>
              <a:t>    1.1.1 Učiteľstvo akademických predmetov  - Biológia v kombinácii s druhým predmetom</a:t>
            </a:r>
          </a:p>
          <a:p>
            <a:r>
              <a:rPr lang="sk-SK" b="1" dirty="0"/>
              <a:t>3. stupeň (PhD.):</a:t>
            </a:r>
            <a:r>
              <a:rPr lang="sk-SK" dirty="0"/>
              <a:t/>
            </a:r>
            <a:br>
              <a:rPr lang="sk-SK" dirty="0"/>
            </a:br>
            <a:r>
              <a:rPr lang="sk-SK" dirty="0"/>
              <a:t>    4.2.8 Antropológia (PhD.)</a:t>
            </a:r>
          </a:p>
          <a:p>
            <a:endParaRPr lang="sk-SK" b="1" dirty="0" smtClean="0">
              <a:solidFill>
                <a:srgbClr val="002060"/>
              </a:solidFill>
              <a:latin typeface="Times New Roman" panose="02020603050405020304" pitchFamily="18" charset="0"/>
              <a:cs typeface="Times New Roman" panose="02020603050405020304" pitchFamily="18" charset="0"/>
            </a:endParaRPr>
          </a:p>
          <a:p>
            <a:r>
              <a:rPr lang="sk-SK" sz="1200" b="1" kern="1200" dirty="0" smtClean="0">
                <a:solidFill>
                  <a:schemeClr val="tx1"/>
                </a:solidFill>
                <a:effectLst/>
                <a:latin typeface="+mn-lt"/>
                <a:ea typeface="+mn-ea"/>
                <a:cs typeface="+mn-cs"/>
              </a:rPr>
              <a:t>Spolupráce, mobility a stáže:</a:t>
            </a:r>
            <a:endParaRPr lang="sk-SK" sz="120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
            </a:r>
            <a:br>
              <a:rPr lang="sk-SK" sz="1200" b="1"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UPJŠ Košice,</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Univerzita veterinárskeho lekárstva a farmácie v Košiciach,</a:t>
            </a:r>
            <a:br>
              <a:rPr lang="sk-SK" sz="1200" kern="1200" dirty="0" smtClean="0">
                <a:solidFill>
                  <a:schemeClr val="tx1"/>
                </a:solidFill>
                <a:effectLst/>
                <a:latin typeface="+mn-lt"/>
                <a:ea typeface="+mn-ea"/>
                <a:cs typeface="+mn-cs"/>
              </a:rPr>
            </a:br>
            <a:r>
              <a:rPr lang="sk-SK" sz="1200" kern="1200" dirty="0" err="1" smtClean="0">
                <a:solidFill>
                  <a:schemeClr val="tx1"/>
                </a:solidFill>
                <a:effectLst/>
                <a:latin typeface="+mn-lt"/>
                <a:ea typeface="+mn-ea"/>
                <a:cs typeface="+mn-cs"/>
              </a:rPr>
              <a:t>Uppsala</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universitet</a:t>
            </a:r>
            <a:r>
              <a:rPr lang="sk-SK" sz="1200" kern="1200" dirty="0" smtClean="0">
                <a:solidFill>
                  <a:schemeClr val="tx1"/>
                </a:solidFill>
                <a:effectLst/>
                <a:latin typeface="+mn-lt"/>
                <a:ea typeface="+mn-ea"/>
                <a:cs typeface="+mn-cs"/>
              </a:rPr>
              <a:t>, Švédsko,</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Národný endokrinologický a diabetologický ústav Ľubochňa,</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Štátny veterinárny a potravinový ústav Košice,</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Vedecko vzdelávacie centrum </a:t>
            </a:r>
            <a:r>
              <a:rPr lang="sk-SK" sz="1200" kern="1200" dirty="0" err="1" smtClean="0">
                <a:solidFill>
                  <a:schemeClr val="tx1"/>
                </a:solidFill>
                <a:effectLst/>
                <a:latin typeface="+mn-lt"/>
                <a:ea typeface="+mn-ea"/>
                <a:cs typeface="+mn-cs"/>
              </a:rPr>
              <a:t>bioenergie</a:t>
            </a:r>
            <a:r>
              <a:rPr lang="sk-SK" sz="1200" kern="1200" dirty="0" smtClean="0">
                <a:solidFill>
                  <a:schemeClr val="tx1"/>
                </a:solidFill>
                <a:effectLst/>
                <a:latin typeface="+mn-lt"/>
                <a:ea typeface="+mn-ea"/>
                <a:cs typeface="+mn-cs"/>
              </a:rPr>
              <a:t> Kapušany,</a:t>
            </a:r>
            <a:br>
              <a:rPr lang="sk-SK" sz="1200" kern="1200" dirty="0" smtClean="0">
                <a:solidFill>
                  <a:schemeClr val="tx1"/>
                </a:solidFill>
                <a:effectLst/>
                <a:latin typeface="+mn-lt"/>
                <a:ea typeface="+mn-ea"/>
                <a:cs typeface="+mn-cs"/>
              </a:rPr>
            </a:br>
            <a:r>
              <a:rPr lang="sk-SK" sz="1200" kern="1200" dirty="0" err="1" smtClean="0">
                <a:solidFill>
                  <a:schemeClr val="tx1"/>
                </a:solidFill>
                <a:effectLst/>
                <a:latin typeface="+mn-lt"/>
                <a:ea typeface="+mn-ea"/>
                <a:cs typeface="+mn-cs"/>
              </a:rPr>
              <a:t>Imuna</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Pharm</a:t>
            </a:r>
            <a:r>
              <a:rPr lang="sk-SK" sz="1200" kern="1200" dirty="0" smtClean="0">
                <a:solidFill>
                  <a:schemeClr val="tx1"/>
                </a:solidFill>
                <a:effectLst/>
                <a:latin typeface="+mn-lt"/>
                <a:ea typeface="+mn-ea"/>
                <a:cs typeface="+mn-cs"/>
              </a:rPr>
              <a:t> Šarišské Michaľany,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EPS </a:t>
            </a:r>
            <a:r>
              <a:rPr lang="sk-SK" sz="1200" kern="1200" dirty="0" err="1" smtClean="0">
                <a:solidFill>
                  <a:schemeClr val="tx1"/>
                </a:solidFill>
                <a:effectLst/>
                <a:latin typeface="+mn-lt"/>
                <a:ea typeface="+mn-ea"/>
                <a:cs typeface="+mn-cs"/>
              </a:rPr>
              <a:t>biotechnology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s.r.o</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Kunovice</a:t>
            </a:r>
            <a:r>
              <a:rPr lang="sk-SK" sz="1200" kern="1200" dirty="0" smtClean="0">
                <a:solidFill>
                  <a:schemeClr val="tx1"/>
                </a:solidFill>
                <a:effectLst/>
                <a:latin typeface="+mn-lt"/>
                <a:ea typeface="+mn-ea"/>
                <a:cs typeface="+mn-cs"/>
              </a:rPr>
              <a:t>,</a:t>
            </a:r>
          </a:p>
          <a:p>
            <a:r>
              <a:rPr lang="sk-SK" sz="1200" kern="1200" dirty="0" smtClean="0">
                <a:solidFill>
                  <a:schemeClr val="tx1"/>
                </a:solidFill>
                <a:effectLst/>
                <a:latin typeface="+mn-lt"/>
                <a:ea typeface="+mn-ea"/>
                <a:cs typeface="+mn-cs"/>
              </a:rPr>
              <a:t>GEO Slovakia, </a:t>
            </a:r>
            <a:r>
              <a:rPr lang="sk-SK" sz="1200" kern="1200" dirty="0" err="1" smtClean="0">
                <a:solidFill>
                  <a:schemeClr val="tx1"/>
                </a:solidFill>
                <a:effectLst/>
                <a:latin typeface="+mn-lt"/>
                <a:ea typeface="+mn-ea"/>
                <a:cs typeface="+mn-cs"/>
              </a:rPr>
              <a:t>s.r.o</a:t>
            </a:r>
            <a:r>
              <a:rPr lang="sk-SK" sz="1200" kern="1200" dirty="0" smtClean="0">
                <a:solidFill>
                  <a:schemeClr val="tx1"/>
                </a:solidFill>
                <a:effectLst/>
                <a:latin typeface="+mn-lt"/>
                <a:ea typeface="+mn-ea"/>
                <a:cs typeface="+mn-cs"/>
              </a:rPr>
              <a:t>. Košice,</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Nemocnica </a:t>
            </a:r>
            <a:r>
              <a:rPr lang="sk-SK" sz="1200" kern="1200" dirty="0" err="1" smtClean="0">
                <a:solidFill>
                  <a:schemeClr val="tx1"/>
                </a:solidFill>
                <a:effectLst/>
                <a:latin typeface="+mn-lt"/>
                <a:ea typeface="+mn-ea"/>
                <a:cs typeface="+mn-cs"/>
              </a:rPr>
              <a:t>Sesto</a:t>
            </a:r>
            <a:r>
              <a:rPr lang="sk-SK" sz="1200" kern="1200" dirty="0" smtClean="0">
                <a:solidFill>
                  <a:schemeClr val="tx1"/>
                </a:solidFill>
                <a:effectLst/>
                <a:latin typeface="+mn-lt"/>
                <a:ea typeface="+mn-ea"/>
                <a:cs typeface="+mn-cs"/>
              </a:rPr>
              <a:t> San </a:t>
            </a:r>
            <a:r>
              <a:rPr lang="sk-SK" sz="1200" kern="1200" dirty="0" err="1" smtClean="0">
                <a:solidFill>
                  <a:schemeClr val="tx1"/>
                </a:solidFill>
                <a:effectLst/>
                <a:latin typeface="+mn-lt"/>
                <a:ea typeface="+mn-ea"/>
                <a:cs typeface="+mn-cs"/>
              </a:rPr>
              <a:t>Giovanni</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Lombardy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Italy</a:t>
            </a:r>
            <a:r>
              <a:rPr lang="sk-SK" sz="1200" kern="1200" dirty="0" smtClean="0">
                <a:solidFill>
                  <a:schemeClr val="tx1"/>
                </a:solidFill>
                <a:effectLst/>
                <a:latin typeface="+mn-lt"/>
                <a:ea typeface="+mn-ea"/>
                <a:cs typeface="+mn-cs"/>
              </a:rPr>
              <a:t>,</a:t>
            </a:r>
            <a:br>
              <a:rPr lang="sk-SK" sz="1200" kern="1200" dirty="0" smtClean="0">
                <a:solidFill>
                  <a:schemeClr val="tx1"/>
                </a:solidFill>
                <a:effectLst/>
                <a:latin typeface="+mn-lt"/>
                <a:ea typeface="+mn-ea"/>
                <a:cs typeface="+mn-cs"/>
              </a:rPr>
            </a:br>
            <a:r>
              <a:rPr lang="sk-SK" sz="1200" kern="1200" dirty="0" err="1" smtClean="0">
                <a:solidFill>
                  <a:schemeClr val="tx1"/>
                </a:solidFill>
                <a:effectLst/>
                <a:latin typeface="+mn-lt"/>
                <a:ea typeface="+mn-ea"/>
                <a:cs typeface="+mn-cs"/>
              </a:rPr>
              <a:t>University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College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London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Institute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Cardiovascular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science</a:t>
            </a:r>
            <a:r>
              <a:rPr lang="sk-SK" sz="1200" kern="1200" dirty="0" smtClean="0">
                <a:solidFill>
                  <a:schemeClr val="tx1"/>
                </a:solidFill>
                <a:effectLst/>
                <a:latin typeface="+mn-lt"/>
                <a:ea typeface="+mn-ea"/>
                <a:cs typeface="+mn-cs"/>
              </a:rPr>
              <a:t>,</a:t>
            </a:r>
          </a:p>
          <a:p>
            <a:r>
              <a:rPr lang="sk-SK" sz="1200" kern="1200" dirty="0" err="1" smtClean="0">
                <a:solidFill>
                  <a:schemeClr val="tx1"/>
                </a:solidFill>
                <a:effectLst/>
                <a:latin typeface="+mn-lt"/>
                <a:ea typeface="+mn-ea"/>
                <a:cs typeface="+mn-cs"/>
              </a:rPr>
              <a:t>Guelph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university</a:t>
            </a:r>
            <a:r>
              <a:rPr lang="sk-SK" sz="1200" kern="1200" dirty="0" smtClean="0">
                <a:solidFill>
                  <a:schemeClr val="tx1"/>
                </a:solidFill>
                <a:effectLst/>
                <a:latin typeface="+mn-lt"/>
                <a:ea typeface="+mn-ea"/>
                <a:cs typeface="+mn-cs"/>
              </a:rPr>
              <a:t>, Department od </a:t>
            </a:r>
            <a:r>
              <a:rPr lang="sk-SK" sz="1200" kern="1200" dirty="0" err="1" smtClean="0">
                <a:solidFill>
                  <a:schemeClr val="tx1"/>
                </a:solidFill>
                <a:effectLst/>
                <a:latin typeface="+mn-lt"/>
                <a:ea typeface="+mn-ea"/>
                <a:cs typeface="+mn-cs"/>
              </a:rPr>
              <a:t>molecular</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cellular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science</a:t>
            </a:r>
            <a:r>
              <a:rPr lang="sk-SK" sz="1200" kern="1200" dirty="0" smtClean="0">
                <a:solidFill>
                  <a:schemeClr val="tx1"/>
                </a:solidFill>
                <a:effectLst/>
                <a:latin typeface="+mn-lt"/>
                <a:ea typeface="+mn-ea"/>
                <a:cs typeface="+mn-cs"/>
              </a:rPr>
              <a:t>, Kanada,</a:t>
            </a:r>
          </a:p>
          <a:p>
            <a:r>
              <a:rPr lang="sk-SK" sz="1200" kern="1200" dirty="0" smtClean="0">
                <a:solidFill>
                  <a:schemeClr val="tx1"/>
                </a:solidFill>
                <a:effectLst/>
                <a:latin typeface="+mn-lt"/>
                <a:ea typeface="+mn-ea"/>
                <a:cs typeface="+mn-cs"/>
              </a:rPr>
              <a:t>VU </a:t>
            </a:r>
            <a:r>
              <a:rPr lang="sk-SK" sz="1200" kern="1200" dirty="0" err="1" smtClean="0">
                <a:solidFill>
                  <a:schemeClr val="tx1"/>
                </a:solidFill>
                <a:effectLst/>
                <a:latin typeface="+mn-lt"/>
                <a:ea typeface="+mn-ea"/>
                <a:cs typeface="+mn-cs"/>
              </a:rPr>
              <a:t>University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Medical</a:t>
            </a:r>
            <a:r>
              <a:rPr lang="sk-SK" sz="1200" kern="1200" dirty="0" smtClean="0">
                <a:solidFill>
                  <a:schemeClr val="tx1"/>
                </a:solidFill>
                <a:effectLst/>
                <a:latin typeface="+mn-lt"/>
                <a:ea typeface="+mn-ea"/>
                <a:cs typeface="+mn-cs"/>
              </a:rPr>
              <a:t> Center, Department of </a:t>
            </a:r>
            <a:r>
              <a:rPr lang="sk-SK" sz="1200" kern="1200" dirty="0" err="1" smtClean="0">
                <a:solidFill>
                  <a:schemeClr val="tx1"/>
                </a:solidFill>
                <a:effectLst/>
                <a:latin typeface="+mn-lt"/>
                <a:ea typeface="+mn-ea"/>
                <a:cs typeface="+mn-cs"/>
              </a:rPr>
              <a:t>Child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Neurology</a:t>
            </a:r>
            <a:r>
              <a:rPr lang="sk-SK" sz="1200" kern="1200" dirty="0" smtClean="0">
                <a:solidFill>
                  <a:schemeClr val="tx1"/>
                </a:solidFill>
                <a:effectLst/>
                <a:latin typeface="+mn-lt"/>
                <a:ea typeface="+mn-ea"/>
                <a:cs typeface="+mn-cs"/>
              </a:rPr>
              <a:t> and Amsterdam </a:t>
            </a:r>
            <a:r>
              <a:rPr lang="sk-SK" sz="1200" kern="1200" dirty="0" err="1" smtClean="0">
                <a:solidFill>
                  <a:schemeClr val="tx1"/>
                </a:solidFill>
                <a:effectLst/>
                <a:latin typeface="+mn-lt"/>
                <a:ea typeface="+mn-ea"/>
                <a:cs typeface="+mn-cs"/>
              </a:rPr>
              <a:t>Neuroscience</a:t>
            </a:r>
            <a:r>
              <a:rPr lang="sk-SK" sz="1200" kern="1200" dirty="0" smtClean="0">
                <a:solidFill>
                  <a:schemeClr val="tx1"/>
                </a:solidFill>
                <a:effectLst/>
                <a:latin typeface="+mn-lt"/>
                <a:ea typeface="+mn-ea"/>
                <a:cs typeface="+mn-cs"/>
              </a:rPr>
              <a:t>, Amsterdam,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Netherlands</a:t>
            </a:r>
            <a:r>
              <a:rPr lang="sk-SK" sz="1200" kern="1200" dirty="0" smtClean="0">
                <a:solidFill>
                  <a:schemeClr val="tx1"/>
                </a:solidFill>
                <a:effectLst/>
                <a:latin typeface="+mn-lt"/>
                <a:ea typeface="+mn-ea"/>
                <a:cs typeface="+mn-cs"/>
              </a:rPr>
              <a:t>,</a:t>
            </a:r>
          </a:p>
          <a:p>
            <a:r>
              <a:rPr lang="sk-SK" sz="1200" kern="1200" dirty="0" err="1" smtClean="0">
                <a:solidFill>
                  <a:schemeClr val="tx1"/>
                </a:solidFill>
                <a:effectLst/>
                <a:latin typeface="+mn-lt"/>
                <a:ea typeface="+mn-ea"/>
                <a:cs typeface="+mn-cs"/>
              </a:rPr>
              <a:t>University</a:t>
            </a:r>
            <a:r>
              <a:rPr lang="sk-SK" sz="1200" kern="1200" dirty="0" smtClean="0">
                <a:solidFill>
                  <a:schemeClr val="tx1"/>
                </a:solidFill>
                <a:effectLst/>
                <a:latin typeface="+mn-lt"/>
                <a:ea typeface="+mn-ea"/>
                <a:cs typeface="+mn-cs"/>
              </a:rPr>
              <a:t> of Western </a:t>
            </a:r>
            <a:r>
              <a:rPr lang="sk-SK" sz="1200" kern="1200" dirty="0" err="1" smtClean="0">
                <a:solidFill>
                  <a:schemeClr val="tx1"/>
                </a:solidFill>
                <a:effectLst/>
                <a:latin typeface="+mn-lt"/>
                <a:ea typeface="+mn-ea"/>
                <a:cs typeface="+mn-cs"/>
              </a:rPr>
              <a:t>Australia</a:t>
            </a:r>
            <a:r>
              <a:rPr lang="sk-SK" sz="1200" kern="1200" dirty="0" smtClean="0">
                <a:solidFill>
                  <a:schemeClr val="tx1"/>
                </a:solidFill>
                <a:effectLst/>
                <a:latin typeface="+mn-lt"/>
                <a:ea typeface="+mn-ea"/>
                <a:cs typeface="+mn-cs"/>
              </a:rPr>
              <a:t>, Harry </a:t>
            </a:r>
            <a:r>
              <a:rPr lang="sk-SK" sz="1200" kern="1200" dirty="0" err="1" smtClean="0">
                <a:solidFill>
                  <a:schemeClr val="tx1"/>
                </a:solidFill>
                <a:effectLst/>
                <a:latin typeface="+mn-lt"/>
                <a:ea typeface="+mn-ea"/>
                <a:cs typeface="+mn-cs"/>
              </a:rPr>
              <a:t>Perkins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Institute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Medical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Research</a:t>
            </a:r>
            <a:r>
              <a:rPr lang="sk-SK" sz="1200" kern="1200" dirty="0" smtClean="0">
                <a:solidFill>
                  <a:schemeClr val="tx1"/>
                </a:solidFill>
                <a:effectLst/>
                <a:latin typeface="+mn-lt"/>
                <a:ea typeface="+mn-ea"/>
                <a:cs typeface="+mn-cs"/>
              </a:rPr>
              <a:t> and Centre </a:t>
            </a:r>
            <a:r>
              <a:rPr lang="sk-SK" sz="1200" kern="1200" dirty="0" err="1" smtClean="0">
                <a:solidFill>
                  <a:schemeClr val="tx1"/>
                </a:solidFill>
                <a:effectLst/>
                <a:latin typeface="+mn-lt"/>
                <a:ea typeface="+mn-ea"/>
                <a:cs typeface="+mn-cs"/>
              </a:rPr>
              <a:t>for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Medical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Research</a:t>
            </a:r>
            <a:r>
              <a:rPr lang="sk-SK" sz="1200" kern="1200" dirty="0" smtClean="0">
                <a:solidFill>
                  <a:schemeClr val="tx1"/>
                </a:solidFill>
                <a:effectLst/>
                <a:latin typeface="+mn-lt"/>
                <a:ea typeface="+mn-ea"/>
                <a:cs typeface="+mn-cs"/>
              </a:rPr>
              <a:t>, Perth, WA, </a:t>
            </a:r>
            <a:r>
              <a:rPr lang="sk-SK" sz="1200" kern="1200" dirty="0" err="1" smtClean="0">
                <a:solidFill>
                  <a:schemeClr val="tx1"/>
                </a:solidFill>
                <a:effectLst/>
                <a:latin typeface="+mn-lt"/>
                <a:ea typeface="+mn-ea"/>
                <a:cs typeface="+mn-cs"/>
              </a:rPr>
              <a:t>Australia</a:t>
            </a:r>
            <a:r>
              <a:rPr lang="sk-SK"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First Faculty of Medicine, Institute of Inherited Metabolic, Disorders, Charles University in Prague, Prague, Czech Republic,</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a:r>
            <a:br>
              <a:rPr lang="sk-SK" sz="1200" kern="1200" dirty="0" smtClean="0">
                <a:solidFill>
                  <a:schemeClr val="tx1"/>
                </a:solidFill>
                <a:effectLst/>
                <a:latin typeface="+mn-lt"/>
                <a:ea typeface="+mn-ea"/>
                <a:cs typeface="+mn-cs"/>
              </a:rPr>
            </a:br>
            <a:r>
              <a:rPr lang="sk-SK" sz="1200" b="1" kern="1200" dirty="0" smtClean="0">
                <a:solidFill>
                  <a:schemeClr val="tx1"/>
                </a:solidFill>
                <a:effectLst/>
                <a:latin typeface="+mn-lt"/>
                <a:ea typeface="+mn-ea"/>
                <a:cs typeface="+mn-cs"/>
              </a:rPr>
              <a:t>mobility a stáže:</a:t>
            </a:r>
            <a:r>
              <a:rPr lang="sk-SK" sz="1200" kern="1200" dirty="0" smtClean="0">
                <a:solidFill>
                  <a:schemeClr val="tx1"/>
                </a:solidFill>
                <a:effectLst/>
                <a:latin typeface="+mn-lt"/>
                <a:ea typeface="+mn-ea"/>
                <a:cs typeface="+mn-cs"/>
              </a:rPr>
              <a:t/>
            </a:r>
            <a:br>
              <a:rPr lang="sk-SK" sz="1200" kern="1200" dirty="0" smtClean="0">
                <a:solidFill>
                  <a:schemeClr val="tx1"/>
                </a:solidFill>
                <a:effectLst/>
                <a:latin typeface="+mn-lt"/>
                <a:ea typeface="+mn-ea"/>
                <a:cs typeface="+mn-cs"/>
              </a:rPr>
            </a:br>
            <a:r>
              <a:rPr lang="sk-SK" sz="1200" i="1" kern="1200" dirty="0" smtClean="0">
                <a:solidFill>
                  <a:schemeClr val="tx1"/>
                </a:solidFill>
                <a:effectLst/>
                <a:latin typeface="+mn-lt"/>
                <a:ea typeface="+mn-ea"/>
                <a:cs typeface="+mn-cs"/>
              </a:rPr>
              <a:t>Adam </a:t>
            </a:r>
            <a:r>
              <a:rPr lang="sk-SK" sz="1200" i="1" kern="1200" dirty="0" err="1" smtClean="0">
                <a:solidFill>
                  <a:schemeClr val="tx1"/>
                </a:solidFill>
                <a:effectLst/>
                <a:latin typeface="+mn-lt"/>
                <a:ea typeface="+mn-ea"/>
                <a:cs typeface="+mn-cs"/>
              </a:rPr>
              <a:t>Mickiewicz</a:t>
            </a:r>
            <a:r>
              <a:rPr lang="sk-SK" sz="1200" i="1" kern="1200" dirty="0" smtClean="0">
                <a:solidFill>
                  <a:schemeClr val="tx1"/>
                </a:solidFill>
                <a:effectLst/>
                <a:latin typeface="+mn-lt"/>
                <a:ea typeface="+mn-ea"/>
                <a:cs typeface="+mn-cs"/>
              </a:rPr>
              <a:t> </a:t>
            </a:r>
            <a:r>
              <a:rPr lang="sk-SK" sz="1200" i="1" kern="1200" dirty="0" err="1" smtClean="0">
                <a:solidFill>
                  <a:schemeClr val="tx1"/>
                </a:solidFill>
                <a:effectLst/>
                <a:latin typeface="+mn-lt"/>
                <a:ea typeface="+mn-ea"/>
                <a:cs typeface="+mn-cs"/>
              </a:rPr>
              <a:t>University</a:t>
            </a:r>
            <a:r>
              <a:rPr lang="sk-SK" sz="1200" kern="1200" dirty="0" smtClean="0">
                <a:solidFill>
                  <a:schemeClr val="tx1"/>
                </a:solidFill>
                <a:effectLst/>
                <a:latin typeface="+mn-lt"/>
                <a:ea typeface="+mn-ea"/>
                <a:cs typeface="+mn-cs"/>
              </a:rPr>
              <a:t> v </a:t>
            </a:r>
            <a:r>
              <a:rPr lang="sk-SK" sz="1200" kern="1200" dirty="0" err="1" smtClean="0">
                <a:solidFill>
                  <a:schemeClr val="tx1"/>
                </a:solidFill>
                <a:effectLst/>
                <a:latin typeface="+mn-lt"/>
                <a:ea typeface="+mn-ea"/>
                <a:cs typeface="+mn-cs"/>
              </a:rPr>
              <a:t>Poznańi</a:t>
            </a:r>
            <a:r>
              <a:rPr lang="sk-SK" sz="1200" kern="1200" dirty="0" smtClean="0">
                <a:solidFill>
                  <a:schemeClr val="tx1"/>
                </a:solidFill>
                <a:effectLst/>
                <a:latin typeface="+mn-lt"/>
                <a:ea typeface="+mn-ea"/>
                <a:cs typeface="+mn-cs"/>
              </a:rPr>
              <a:t>,</a:t>
            </a:r>
            <a:br>
              <a:rPr lang="sk-SK" sz="1200" kern="1200" dirty="0" smtClean="0">
                <a:solidFill>
                  <a:schemeClr val="tx1"/>
                </a:solidFill>
                <a:effectLst/>
                <a:latin typeface="+mn-lt"/>
                <a:ea typeface="+mn-ea"/>
                <a:cs typeface="+mn-cs"/>
              </a:rPr>
            </a:br>
            <a:r>
              <a:rPr lang="sk-SK" sz="1200" kern="1200" dirty="0" err="1" smtClean="0">
                <a:solidFill>
                  <a:schemeClr val="tx1"/>
                </a:solidFill>
                <a:effectLst/>
                <a:latin typeface="+mn-lt"/>
                <a:ea typeface="+mn-ea"/>
                <a:cs typeface="+mn-cs"/>
              </a:rPr>
              <a:t>Jihočeská</a:t>
            </a:r>
            <a:r>
              <a:rPr lang="sk-SK" sz="1200" kern="1200" dirty="0" smtClean="0">
                <a:solidFill>
                  <a:schemeClr val="tx1"/>
                </a:solidFill>
                <a:effectLst/>
                <a:latin typeface="+mn-lt"/>
                <a:ea typeface="+mn-ea"/>
                <a:cs typeface="+mn-cs"/>
              </a:rPr>
              <a:t> univerzita v Českých Budějoviciach,</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Masarykova univerzita v Brne,</a:t>
            </a:r>
          </a:p>
          <a:p>
            <a:r>
              <a:rPr lang="en-US" sz="1200" kern="1200" dirty="0" err="1" smtClean="0">
                <a:solidFill>
                  <a:schemeClr val="tx1"/>
                </a:solidFill>
                <a:effectLst/>
                <a:latin typeface="+mn-lt"/>
                <a:ea typeface="+mn-ea"/>
                <a:cs typeface="+mn-cs"/>
              </a:rPr>
              <a:t>Prírodovedecká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fakulta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Univerzity</a:t>
            </a:r>
            <a:r>
              <a:rPr lang="en-US" sz="1200" kern="1200" dirty="0" smtClean="0">
                <a:solidFill>
                  <a:schemeClr val="tx1"/>
                </a:solidFill>
                <a:effectLst/>
                <a:latin typeface="+mn-lt"/>
                <a:ea typeface="+mn-ea"/>
                <a:cs typeface="+mn-cs"/>
              </a:rPr>
              <a:t> Karlovy v </a:t>
            </a:r>
            <a:r>
              <a:rPr lang="en-US" sz="1200" kern="1200" dirty="0" err="1" smtClean="0">
                <a:solidFill>
                  <a:schemeClr val="tx1"/>
                </a:solidFill>
                <a:effectLst/>
                <a:latin typeface="+mn-lt"/>
                <a:ea typeface="+mn-ea"/>
                <a:cs typeface="+mn-cs"/>
              </a:rPr>
              <a:t>Praze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Katedra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antropologie</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genetiky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člověka</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Katedra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učitelství</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didaktiky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biologie</a:t>
            </a:r>
            <a:r>
              <a:rPr lang="en-US" sz="1200" kern="1200" dirty="0" smtClean="0">
                <a:solidFill>
                  <a:schemeClr val="tx1"/>
                </a:solidFill>
                <a:effectLst/>
                <a:latin typeface="+mn-lt"/>
                <a:ea typeface="+mn-ea"/>
                <a:cs typeface="+mn-cs"/>
              </a:rPr>
              <a:t>.</a:t>
            </a:r>
            <a:endParaRPr lang="sk-SK" sz="1200" kern="1200" smtClean="0">
              <a:solidFill>
                <a:schemeClr val="tx1"/>
              </a:solidFill>
              <a:effectLst/>
              <a:latin typeface="+mn-lt"/>
              <a:ea typeface="+mn-ea"/>
              <a:cs typeface="+mn-cs"/>
            </a:endParaRPr>
          </a:p>
          <a:p>
            <a:endParaRPr lang="sk-SK" b="1" dirty="0">
              <a:solidFill>
                <a:srgbClr val="002060"/>
              </a:solidFill>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401410C2-1B9A-4BE0-852E-027CDE82EBFC}" type="slidenum">
              <a:rPr lang="sk-SK" smtClean="0"/>
              <a:pPr/>
              <a:t>3</a:t>
            </a:fld>
            <a:endParaRPr lang="sk-SK"/>
          </a:p>
        </p:txBody>
      </p:sp>
    </p:spTree>
    <p:extLst>
      <p:ext uri="{BB962C8B-B14F-4D97-AF65-F5344CB8AC3E}">
        <p14:creationId xmlns:p14="http://schemas.microsoft.com/office/powerpoint/2010/main" val="68947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Wingdings" panose="05000000000000000000" pitchFamily="2" charset="2"/>
              <a:buChar char="ü"/>
            </a:pPr>
            <a:r>
              <a:rPr lang="sk-SK" dirty="0">
                <a:latin typeface="Times New Roman" panose="02020603050405020304" pitchFamily="18" charset="0"/>
                <a:cs typeface="Times New Roman" panose="02020603050405020304" pitchFamily="18" charset="0"/>
              </a:rPr>
              <a:t>ponúka všetky tri stupne štúdia,</a:t>
            </a:r>
          </a:p>
          <a:p>
            <a:endParaRPr lang="sk-SK" b="1" dirty="0">
              <a:solidFill>
                <a:srgbClr val="002060"/>
              </a:solidFill>
              <a:latin typeface="Times New Roman" panose="02020603050405020304" pitchFamily="18" charset="0"/>
              <a:cs typeface="Times New Roman" panose="02020603050405020304" pitchFamily="18" charset="0"/>
            </a:endParaRPr>
          </a:p>
          <a:p>
            <a:r>
              <a:rPr lang="sk-SK" i="1" dirty="0"/>
              <a:t>Kde sa uplatním?</a:t>
            </a:r>
            <a:r>
              <a:rPr lang="sk-SK" dirty="0"/>
              <a:t/>
            </a:r>
            <a:br>
              <a:rPr lang="sk-SK" dirty="0"/>
            </a:br>
            <a:r>
              <a:rPr lang="sk-SK" dirty="0"/>
              <a:t>Ako biológ sa môžeš uplatniť vo vedecko-výskumných kolektívoch napr. na pracoviskách SAV, rezortných výskumných ústavoch poľnohospodárstva, lesníctva, potravinárstva, zdravotníctva, životného prostredia alebo pôsobiť na univerzitách kdekoľvek na svete. Taktiež máš možnosť využiť svoje získané vedomosti na špecializovaných inštitúciách vyžadujúcich prácu v teréne, environmentálno- ekologicky orientovaných pracoviskách, v štátnom aj súkromnom sektore s biologicky orientovaným výskumom a praxou. Ďalšou, ale nie poslednou možnosťou je byť učiteľom príslušných predmetov na základných, stredných a vysokých školách. </a:t>
            </a:r>
          </a:p>
        </p:txBody>
      </p:sp>
      <p:sp>
        <p:nvSpPr>
          <p:cNvPr id="4" name="Zástupný symbol pro číslo snímku 3"/>
          <p:cNvSpPr>
            <a:spLocks noGrp="1"/>
          </p:cNvSpPr>
          <p:nvPr>
            <p:ph type="sldNum" sz="quarter" idx="10"/>
          </p:nvPr>
        </p:nvSpPr>
        <p:spPr/>
        <p:txBody>
          <a:bodyPr/>
          <a:lstStyle/>
          <a:p>
            <a:fld id="{401410C2-1B9A-4BE0-852E-027CDE82EBFC}" type="slidenum">
              <a:rPr lang="sk-SK" smtClean="0"/>
              <a:pPr/>
              <a:t>4</a:t>
            </a:fld>
            <a:endParaRPr lang="sk-SK"/>
          </a:p>
        </p:txBody>
      </p:sp>
    </p:spTree>
    <p:extLst>
      <p:ext uri="{BB962C8B-B14F-4D97-AF65-F5344CB8AC3E}">
        <p14:creationId xmlns:p14="http://schemas.microsoft.com/office/powerpoint/2010/main" val="96897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Wingdings" panose="05000000000000000000" pitchFamily="2" charset="2"/>
              <a:buChar char="ü"/>
            </a:pPr>
            <a:r>
              <a:rPr lang="sk-SK" sz="1200" b="1" i="0" u="none" strike="noStrike" kern="1200" baseline="0" dirty="0" smtClean="0">
                <a:solidFill>
                  <a:schemeClr val="tx1"/>
                </a:solidFill>
                <a:latin typeface="+mn-lt"/>
                <a:ea typeface="+mn-ea"/>
                <a:cs typeface="+mn-cs"/>
              </a:rPr>
              <a:t>laboratória </a:t>
            </a:r>
            <a:r>
              <a:rPr lang="sk-SK" sz="1200" b="1" i="0" u="none" strike="noStrike" kern="1200" baseline="0" dirty="0">
                <a:solidFill>
                  <a:schemeClr val="tx1"/>
                </a:solidFill>
                <a:latin typeface="+mn-lt"/>
                <a:ea typeface="+mn-ea"/>
                <a:cs typeface="+mn-cs"/>
              </a:rPr>
              <a:t>vybavené technológiami svetovej úrovne (Centrum </a:t>
            </a:r>
            <a:r>
              <a:rPr lang="sk-SK" sz="1200" b="1" i="0" u="none" strike="noStrike" kern="1200" baseline="0" dirty="0" err="1">
                <a:solidFill>
                  <a:schemeClr val="tx1"/>
                </a:solidFill>
                <a:latin typeface="+mn-lt"/>
                <a:ea typeface="+mn-ea"/>
                <a:cs typeface="+mn-cs"/>
              </a:rPr>
              <a:t>excelentnosti</a:t>
            </a:r>
            <a:r>
              <a:rPr lang="sk-SK" sz="1200" b="1" i="0" u="none" strike="noStrike" kern="1200" baseline="0" dirty="0">
                <a:solidFill>
                  <a:schemeClr val="tx1"/>
                </a:solidFill>
                <a:latin typeface="+mn-lt"/>
                <a:ea typeface="+mn-ea"/>
                <a:cs typeface="+mn-cs"/>
              </a:rPr>
              <a:t>)</a:t>
            </a:r>
            <a:endParaRPr lang="sk-SK"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ü"/>
            </a:pPr>
            <a:r>
              <a:rPr lang="sk-SK" sz="1200" b="1" i="0" u="none" strike="noStrike" kern="1200" baseline="0" dirty="0" err="1">
                <a:solidFill>
                  <a:schemeClr val="tx1"/>
                </a:solidFill>
                <a:latin typeface="+mn-lt"/>
                <a:ea typeface="+mn-ea"/>
                <a:cs typeface="+mn-cs"/>
              </a:rPr>
              <a:t>eko</a:t>
            </a:r>
            <a:r>
              <a:rPr lang="sk-SK" sz="1200" b="1" i="0" u="none" strike="noStrike" kern="1200" baseline="0" dirty="0">
                <a:solidFill>
                  <a:schemeClr val="tx1"/>
                </a:solidFill>
                <a:latin typeface="+mn-lt"/>
                <a:ea typeface="+mn-ea"/>
                <a:cs typeface="+mn-cs"/>
              </a:rPr>
              <a:t>-biologické laboratórium na Domaši</a:t>
            </a:r>
            <a:endParaRPr lang="sk-SK" sz="1200" b="0" i="0" u="none" strike="noStrike" kern="1200" baseline="0" dirty="0">
              <a:solidFill>
                <a:schemeClr val="tx1"/>
              </a:solidFill>
              <a:latin typeface="+mn-lt"/>
              <a:ea typeface="+mn-ea"/>
              <a:cs typeface="+mn-cs"/>
            </a:endParaRPr>
          </a:p>
          <a:p>
            <a:endParaRPr lang="sk-SK" sz="1200" b="0" i="0" u="none" strike="noStrike" kern="1200" baseline="0" dirty="0">
              <a:solidFill>
                <a:schemeClr val="tx1"/>
              </a:solidFill>
              <a:latin typeface="+mn-lt"/>
              <a:ea typeface="+mn-ea"/>
              <a:cs typeface="+mn-cs"/>
            </a:endParaRPr>
          </a:p>
          <a:p>
            <a:r>
              <a:rPr lang="en-GB" sz="1200" b="1" u="sng" kern="1200" dirty="0" err="1" smtClean="0">
                <a:solidFill>
                  <a:schemeClr val="tx1"/>
                </a:solidFill>
                <a:effectLst/>
                <a:latin typeface="+mn-lt"/>
                <a:ea typeface="+mn-ea"/>
                <a:cs typeface="+mn-cs"/>
              </a:rPr>
              <a:t>Spolupráce</a:t>
            </a:r>
            <a:r>
              <a:rPr lang="en-GB" sz="1200" b="1" u="sng" kern="1200" dirty="0" smtClean="0">
                <a:solidFill>
                  <a:schemeClr val="tx1"/>
                </a:solidFill>
                <a:effectLst/>
                <a:latin typeface="+mn-lt"/>
                <a:ea typeface="+mn-ea"/>
                <a:cs typeface="+mn-cs"/>
              </a:rPr>
              <a:t>:</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Štátna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ochrana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prírody</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Slovenská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zoológická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spoločnosť</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Výskumno-vzdelávacie</a:t>
            </a:r>
            <a:r>
              <a:rPr lang="en-GB" sz="1200" kern="1200" dirty="0" smtClean="0">
                <a:solidFill>
                  <a:schemeClr val="tx1"/>
                </a:solidFill>
                <a:effectLst/>
                <a:latin typeface="+mn-lt"/>
                <a:ea typeface="+mn-ea"/>
                <a:cs typeface="+mn-cs"/>
              </a:rPr>
              <a:t> centrum bioenergy, </a:t>
            </a:r>
            <a:r>
              <a:rPr lang="en-GB" sz="1200" kern="1200" dirty="0" err="1" smtClean="0">
                <a:solidFill>
                  <a:schemeClr val="tx1"/>
                </a:solidFill>
                <a:effectLst/>
                <a:latin typeface="+mn-lt"/>
                <a:ea typeface="+mn-ea"/>
                <a:cs typeface="+mn-cs"/>
              </a:rPr>
              <a:t>Kapušany</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Technická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univerzita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Zvolene</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Parazitologický</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ústav</a:t>
            </a:r>
            <a:r>
              <a:rPr lang="en-GB" sz="1200" kern="1200" dirty="0" smtClean="0">
                <a:solidFill>
                  <a:schemeClr val="tx1"/>
                </a:solidFill>
                <a:effectLst/>
                <a:latin typeface="+mn-lt"/>
                <a:ea typeface="+mn-ea"/>
                <a:cs typeface="+mn-cs"/>
              </a:rPr>
              <a:t> SAV, </a:t>
            </a:r>
            <a:r>
              <a:rPr lang="en-GB" sz="1200" kern="1200" dirty="0" err="1" smtClean="0">
                <a:solidFill>
                  <a:schemeClr val="tx1"/>
                </a:solidFill>
                <a:effectLst/>
                <a:latin typeface="+mn-lt"/>
                <a:ea typeface="+mn-ea"/>
                <a:cs typeface="+mn-cs"/>
              </a:rPr>
              <a:t>Košice</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Národné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múzeum</a:t>
            </a:r>
            <a:r>
              <a:rPr lang="en-GB" sz="1200" kern="1200" dirty="0" smtClean="0">
                <a:solidFill>
                  <a:schemeClr val="tx1"/>
                </a:solidFill>
                <a:effectLst/>
                <a:latin typeface="+mn-lt"/>
                <a:ea typeface="+mn-ea"/>
                <a:cs typeface="+mn-cs"/>
              </a:rPr>
              <a:t> v </a:t>
            </a:r>
            <a:r>
              <a:rPr lang="en-GB" sz="1200" kern="1200" dirty="0" err="1" smtClean="0">
                <a:solidFill>
                  <a:schemeClr val="tx1"/>
                </a:solidFill>
                <a:effectLst/>
                <a:latin typeface="+mn-lt"/>
                <a:ea typeface="+mn-ea"/>
                <a:cs typeface="+mn-cs"/>
              </a:rPr>
              <a:t>Prahe</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Národné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múzeum</a:t>
            </a:r>
            <a:r>
              <a:rPr lang="en-GB" sz="1200" kern="1200" dirty="0" smtClean="0">
                <a:solidFill>
                  <a:schemeClr val="tx1"/>
                </a:solidFill>
                <a:effectLst/>
                <a:latin typeface="+mn-lt"/>
                <a:ea typeface="+mn-ea"/>
                <a:cs typeface="+mn-cs"/>
              </a:rPr>
              <a:t> v </a:t>
            </a:r>
            <a:r>
              <a:rPr lang="en-GB" sz="1200" kern="1200" dirty="0" err="1" smtClean="0">
                <a:solidFill>
                  <a:schemeClr val="tx1"/>
                </a:solidFill>
                <a:effectLst/>
                <a:latin typeface="+mn-lt"/>
                <a:ea typeface="+mn-ea"/>
                <a:cs typeface="+mn-cs"/>
              </a:rPr>
              <a:t>Keni</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Federálna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univerzita</a:t>
            </a:r>
            <a:r>
              <a:rPr lang="en-GB" sz="1200" kern="1200" dirty="0" smtClean="0">
                <a:solidFill>
                  <a:schemeClr val="tx1"/>
                </a:solidFill>
                <a:effectLst/>
                <a:latin typeface="+mn-lt"/>
                <a:ea typeface="+mn-ea"/>
                <a:cs typeface="+mn-cs"/>
              </a:rPr>
              <a:t> v </a:t>
            </a:r>
            <a:r>
              <a:rPr lang="en-GB" sz="1200" kern="1200" dirty="0" err="1" smtClean="0">
                <a:solidFill>
                  <a:schemeClr val="tx1"/>
                </a:solidFill>
                <a:effectLst/>
                <a:latin typeface="+mn-lt"/>
                <a:ea typeface="+mn-ea"/>
                <a:cs typeface="+mn-cs"/>
              </a:rPr>
              <a:t>Uberlandii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Brazília</a:t>
            </a:r>
            <a:r>
              <a:rPr lang="en-GB" sz="1200" kern="1200" dirty="0" smtClean="0">
                <a:solidFill>
                  <a:schemeClr val="tx1"/>
                </a:solidFill>
                <a:effectLst/>
                <a:latin typeface="+mn-lt"/>
                <a:ea typeface="+mn-ea"/>
                <a:cs typeface="+mn-cs"/>
              </a:rPr>
              <a:t>)</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Univerzita</a:t>
            </a:r>
            <a:r>
              <a:rPr lang="en-GB" sz="1200" kern="1200" dirty="0" smtClean="0">
                <a:solidFill>
                  <a:schemeClr val="tx1"/>
                </a:solidFill>
                <a:effectLst/>
                <a:latin typeface="+mn-lt"/>
                <a:ea typeface="+mn-ea"/>
                <a:cs typeface="+mn-cs"/>
              </a:rPr>
              <a:t> v </a:t>
            </a:r>
            <a:r>
              <a:rPr lang="en-GB" sz="1200" kern="1200" dirty="0" err="1" smtClean="0">
                <a:solidFill>
                  <a:schemeClr val="tx1"/>
                </a:solidFill>
                <a:effectLst/>
                <a:latin typeface="+mn-lt"/>
                <a:ea typeface="+mn-ea"/>
                <a:cs typeface="+mn-cs"/>
              </a:rPr>
              <a:t>Helsinkách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Fínsko</a:t>
            </a:r>
            <a:r>
              <a:rPr lang="en-GB" sz="1200" kern="1200" dirty="0" smtClean="0">
                <a:solidFill>
                  <a:schemeClr val="tx1"/>
                </a:solidFill>
                <a:effectLst/>
                <a:latin typeface="+mn-lt"/>
                <a:ea typeface="+mn-ea"/>
                <a:cs typeface="+mn-cs"/>
              </a:rPr>
              <a:t>),</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Univerzita</a:t>
            </a:r>
            <a:r>
              <a:rPr lang="en-GB" sz="1200" kern="1200" dirty="0" smtClean="0">
                <a:solidFill>
                  <a:schemeClr val="tx1"/>
                </a:solidFill>
                <a:effectLst/>
                <a:latin typeface="+mn-lt"/>
                <a:ea typeface="+mn-ea"/>
                <a:cs typeface="+mn-cs"/>
              </a:rPr>
              <a:t> v </a:t>
            </a:r>
            <a:r>
              <a:rPr lang="en-GB" sz="1200" kern="1200" dirty="0" err="1" smtClean="0">
                <a:solidFill>
                  <a:schemeClr val="tx1"/>
                </a:solidFill>
                <a:effectLst/>
                <a:latin typeface="+mn-lt"/>
                <a:ea typeface="+mn-ea"/>
                <a:cs typeface="+mn-cs"/>
              </a:rPr>
              <a:t>Salerne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Taliansko</a:t>
            </a:r>
            <a:r>
              <a:rPr lang="en-GB" sz="1200" kern="1200" dirty="0" smtClean="0">
                <a:solidFill>
                  <a:schemeClr val="tx1"/>
                </a:solidFill>
                <a:effectLst/>
                <a:latin typeface="+mn-lt"/>
                <a:ea typeface="+mn-ea"/>
                <a:cs typeface="+mn-cs"/>
              </a:rPr>
              <a:t>),</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b="1" u="sng" kern="1200" dirty="0" err="1" smtClean="0">
                <a:solidFill>
                  <a:schemeClr val="tx1"/>
                </a:solidFill>
                <a:effectLst/>
                <a:latin typeface="+mn-lt"/>
                <a:ea typeface="+mn-ea"/>
                <a:cs typeface="+mn-cs"/>
              </a:rPr>
              <a:t>Nosné</a:t>
            </a:r>
            <a:r>
              <a:rPr lang="en-GB" sz="1200" b="1" u="sng" kern="1200" dirty="0" smtClean="0">
                <a:solidFill>
                  <a:schemeClr val="tx1"/>
                </a:solidFill>
                <a:effectLst/>
                <a:latin typeface="+mn-lt"/>
                <a:ea typeface="+mn-ea"/>
                <a:cs typeface="+mn-cs"/>
              </a:rPr>
              <a:t> </a:t>
            </a:r>
            <a:r>
              <a:rPr lang="en-GB" sz="1200" b="1" u="sng" kern="1200" dirty="0" err="1" smtClean="0">
                <a:solidFill>
                  <a:schemeClr val="tx1"/>
                </a:solidFill>
                <a:effectLst/>
                <a:latin typeface="+mn-lt"/>
                <a:ea typeface="+mn-ea"/>
                <a:cs typeface="+mn-cs"/>
              </a:rPr>
              <a:t>vedné</a:t>
            </a:r>
            <a:r>
              <a:rPr lang="en-GB" sz="1200" b="1" u="sng" kern="1200" dirty="0" smtClean="0">
                <a:solidFill>
                  <a:schemeClr val="tx1"/>
                </a:solidFill>
                <a:effectLst/>
                <a:latin typeface="+mn-lt"/>
                <a:ea typeface="+mn-ea"/>
                <a:cs typeface="+mn-cs"/>
              </a:rPr>
              <a:t> </a:t>
            </a:r>
            <a:r>
              <a:rPr lang="en-GB" sz="1200" b="1" u="sng" kern="1200" dirty="0" err="1" smtClean="0">
                <a:solidFill>
                  <a:schemeClr val="tx1"/>
                </a:solidFill>
                <a:effectLst/>
                <a:latin typeface="+mn-lt"/>
                <a:ea typeface="+mn-ea"/>
                <a:cs typeface="+mn-cs"/>
              </a:rPr>
              <a:t>disciplíny</a:t>
            </a:r>
            <a:r>
              <a:rPr lang="en-GB" sz="1200" b="1" u="sng" kern="1200" dirty="0" smtClean="0">
                <a:solidFill>
                  <a:schemeClr val="tx1"/>
                </a:solidFill>
                <a:effectLst/>
                <a:latin typeface="+mn-lt"/>
                <a:ea typeface="+mn-ea"/>
                <a:cs typeface="+mn-cs"/>
              </a:rPr>
              <a:t>: (I. </a:t>
            </a:r>
            <a:r>
              <a:rPr lang="en-GB" sz="1200" b="1" u="sng" kern="1200" dirty="0" err="1" smtClean="0">
                <a:solidFill>
                  <a:schemeClr val="tx1"/>
                </a:solidFill>
                <a:effectLst/>
                <a:latin typeface="+mn-lt"/>
                <a:ea typeface="+mn-ea"/>
                <a:cs typeface="+mn-cs"/>
              </a:rPr>
              <a:t>stupeň</a:t>
            </a:r>
            <a:r>
              <a:rPr lang="en-GB" sz="1200" b="1" u="sng" kern="1200" dirty="0" smtClean="0">
                <a:solidFill>
                  <a:schemeClr val="tx1"/>
                </a:solidFill>
                <a:effectLst/>
                <a:latin typeface="+mn-lt"/>
                <a:ea typeface="+mn-ea"/>
                <a:cs typeface="+mn-cs"/>
              </a:rPr>
              <a:t> </a:t>
            </a:r>
            <a:r>
              <a:rPr lang="en-GB" sz="1200" b="1" u="sng" kern="1200" dirty="0" err="1" smtClean="0">
                <a:solidFill>
                  <a:schemeClr val="tx1"/>
                </a:solidFill>
                <a:effectLst/>
                <a:latin typeface="+mn-lt"/>
                <a:ea typeface="+mn-ea"/>
                <a:cs typeface="+mn-cs"/>
              </a:rPr>
              <a:t>štúdia</a:t>
            </a:r>
            <a:r>
              <a:rPr lang="en-GB" sz="1200" b="1" u="sng" kern="1200" dirty="0" smtClean="0">
                <a:solidFill>
                  <a:schemeClr val="tx1"/>
                </a:solidFill>
                <a:effectLst/>
                <a:latin typeface="+mn-lt"/>
                <a:ea typeface="+mn-ea"/>
                <a:cs typeface="+mn-cs"/>
              </a:rPr>
              <a:t>)</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Všeobecná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botanika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Všeobecná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zoológia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Všeobecná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ekológia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Organická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chémia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Všeobecná</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anorganická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chémia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Právo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životného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prostredia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Matematika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Anglický</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jazyk</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História</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metodológia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vedy</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Fyzická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Geografia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Mikrobiálna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ekológia</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Botanika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Zológia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Základné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ekonomické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nástroje</a:t>
            </a:r>
            <a:r>
              <a:rPr lang="en-GB" sz="1200" kern="1200" dirty="0" smtClean="0">
                <a:solidFill>
                  <a:schemeClr val="tx1"/>
                </a:solidFill>
                <a:effectLst/>
                <a:latin typeface="+mn-lt"/>
                <a:ea typeface="+mn-ea"/>
                <a:cs typeface="+mn-cs"/>
              </a:rPr>
              <a:t> pre </a:t>
            </a:r>
            <a:r>
              <a:rPr lang="en-GB" sz="1200" kern="1200" dirty="0" err="1" smtClean="0">
                <a:solidFill>
                  <a:schemeClr val="tx1"/>
                </a:solidFill>
                <a:effectLst/>
                <a:latin typeface="+mn-lt"/>
                <a:ea typeface="+mn-ea"/>
                <a:cs typeface="+mn-cs"/>
              </a:rPr>
              <a:t>ekológov</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Geoekológia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Makroekonómia</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Odborná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prax</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b="1" u="sng" kern="1200" dirty="0" err="1" smtClean="0">
                <a:solidFill>
                  <a:schemeClr val="tx1"/>
                </a:solidFill>
                <a:effectLst/>
                <a:latin typeface="+mn-lt"/>
                <a:ea typeface="+mn-ea"/>
                <a:cs typeface="+mn-cs"/>
              </a:rPr>
              <a:t>Nosné</a:t>
            </a:r>
            <a:r>
              <a:rPr lang="en-GB" sz="1200" b="1" u="sng" kern="1200" dirty="0" smtClean="0">
                <a:solidFill>
                  <a:schemeClr val="tx1"/>
                </a:solidFill>
                <a:effectLst/>
                <a:latin typeface="+mn-lt"/>
                <a:ea typeface="+mn-ea"/>
                <a:cs typeface="+mn-cs"/>
              </a:rPr>
              <a:t> </a:t>
            </a:r>
            <a:r>
              <a:rPr lang="en-GB" sz="1200" b="1" u="sng" kern="1200" dirty="0" err="1" smtClean="0">
                <a:solidFill>
                  <a:schemeClr val="tx1"/>
                </a:solidFill>
                <a:effectLst/>
                <a:latin typeface="+mn-lt"/>
                <a:ea typeface="+mn-ea"/>
                <a:cs typeface="+mn-cs"/>
              </a:rPr>
              <a:t>vedné</a:t>
            </a:r>
            <a:r>
              <a:rPr lang="en-GB" sz="1200" b="1" u="sng" kern="1200" dirty="0" smtClean="0">
                <a:solidFill>
                  <a:schemeClr val="tx1"/>
                </a:solidFill>
                <a:effectLst/>
                <a:latin typeface="+mn-lt"/>
                <a:ea typeface="+mn-ea"/>
                <a:cs typeface="+mn-cs"/>
              </a:rPr>
              <a:t> </a:t>
            </a:r>
            <a:r>
              <a:rPr lang="en-GB" sz="1200" b="1" u="sng" kern="1200" dirty="0" err="1" smtClean="0">
                <a:solidFill>
                  <a:schemeClr val="tx1"/>
                </a:solidFill>
                <a:effectLst/>
                <a:latin typeface="+mn-lt"/>
                <a:ea typeface="+mn-ea"/>
                <a:cs typeface="+mn-cs"/>
              </a:rPr>
              <a:t>disciplíny</a:t>
            </a:r>
            <a:r>
              <a:rPr lang="en-GB" sz="1200" b="1" u="sng" kern="1200" dirty="0" smtClean="0">
                <a:solidFill>
                  <a:schemeClr val="tx1"/>
                </a:solidFill>
                <a:effectLst/>
                <a:latin typeface="+mn-lt"/>
                <a:ea typeface="+mn-ea"/>
                <a:cs typeface="+mn-cs"/>
              </a:rPr>
              <a:t>: (II. </a:t>
            </a:r>
            <a:r>
              <a:rPr lang="en-GB" sz="1200" b="1" u="sng" kern="1200" dirty="0" err="1" smtClean="0">
                <a:solidFill>
                  <a:schemeClr val="tx1"/>
                </a:solidFill>
                <a:effectLst/>
                <a:latin typeface="+mn-lt"/>
                <a:ea typeface="+mn-ea"/>
                <a:cs typeface="+mn-cs"/>
              </a:rPr>
              <a:t>stupeň</a:t>
            </a:r>
            <a:r>
              <a:rPr lang="en-GB" sz="1200" b="1" u="sng" kern="1200" dirty="0" smtClean="0">
                <a:solidFill>
                  <a:schemeClr val="tx1"/>
                </a:solidFill>
                <a:effectLst/>
                <a:latin typeface="+mn-lt"/>
                <a:ea typeface="+mn-ea"/>
                <a:cs typeface="+mn-cs"/>
              </a:rPr>
              <a:t> </a:t>
            </a:r>
            <a:r>
              <a:rPr lang="en-GB" sz="1200" b="1" u="sng" kern="1200" dirty="0" err="1" smtClean="0">
                <a:solidFill>
                  <a:schemeClr val="tx1"/>
                </a:solidFill>
                <a:effectLst/>
                <a:latin typeface="+mn-lt"/>
                <a:ea typeface="+mn-ea"/>
                <a:cs typeface="+mn-cs"/>
              </a:rPr>
              <a:t>štúdia</a:t>
            </a:r>
            <a:r>
              <a:rPr lang="en-GB" sz="1200" b="1" u="sng" kern="1200" dirty="0" smtClean="0">
                <a:solidFill>
                  <a:schemeClr val="tx1"/>
                </a:solidFill>
                <a:effectLst/>
                <a:latin typeface="+mn-lt"/>
                <a:ea typeface="+mn-ea"/>
                <a:cs typeface="+mn-cs"/>
              </a:rPr>
              <a:t>)</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Ekológia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lesa</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Ekológia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krajiny</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Geografické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informačné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systémy</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Základy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environmentalistiky</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Analytická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chémia</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Biodiverzita</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Limnoekológia</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Pôdna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ekológia</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Veľké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ekologické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praktikum</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Biologické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princípy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ochrany</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prírody</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Globálne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problémy</a:t>
            </a:r>
            <a:r>
              <a:rPr lang="en-GB" sz="1200" kern="1200" dirty="0" smtClean="0">
                <a:solidFill>
                  <a:schemeClr val="tx1"/>
                </a:solidFill>
                <a:effectLst/>
                <a:latin typeface="+mn-lt"/>
                <a:ea typeface="+mn-ea"/>
                <a:cs typeface="+mn-cs"/>
              </a:rPr>
              <a:t> v </a:t>
            </a:r>
            <a:r>
              <a:rPr lang="en-GB" sz="1200" kern="1200" dirty="0" err="1" smtClean="0">
                <a:solidFill>
                  <a:schemeClr val="tx1"/>
                </a:solidFill>
                <a:effectLst/>
                <a:latin typeface="+mn-lt"/>
                <a:ea typeface="+mn-ea"/>
                <a:cs typeface="+mn-cs"/>
              </a:rPr>
              <a:t>životnom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prostredí</a:t>
            </a:r>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Odborná</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prax</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b="1" u="sng" kern="1200" dirty="0" err="1" smtClean="0">
                <a:solidFill>
                  <a:schemeClr val="tx1"/>
                </a:solidFill>
                <a:effectLst/>
                <a:latin typeface="+mn-lt"/>
                <a:ea typeface="+mn-ea"/>
                <a:cs typeface="+mn-cs"/>
              </a:rPr>
              <a:t>Možnosti</a:t>
            </a:r>
            <a:r>
              <a:rPr lang="en-GB" sz="1200" b="1" u="sng" kern="1200" dirty="0" smtClean="0">
                <a:solidFill>
                  <a:schemeClr val="tx1"/>
                </a:solidFill>
                <a:effectLst/>
                <a:latin typeface="+mn-lt"/>
                <a:ea typeface="+mn-ea"/>
                <a:cs typeface="+mn-cs"/>
              </a:rPr>
              <a:t> </a:t>
            </a:r>
            <a:r>
              <a:rPr lang="en-GB" sz="1200" b="1" u="sng" kern="1200" dirty="0" err="1" smtClean="0">
                <a:solidFill>
                  <a:schemeClr val="tx1"/>
                </a:solidFill>
                <a:effectLst/>
                <a:latin typeface="+mn-lt"/>
                <a:ea typeface="+mn-ea"/>
                <a:cs typeface="+mn-cs"/>
              </a:rPr>
              <a:t>štúdia</a:t>
            </a:r>
            <a:r>
              <a:rPr lang="en-GB" sz="1200" b="1" u="sng" kern="1200" dirty="0" smtClean="0">
                <a:solidFill>
                  <a:schemeClr val="tx1"/>
                </a:solidFill>
                <a:effectLst/>
                <a:latin typeface="+mn-lt"/>
                <a:ea typeface="+mn-ea"/>
                <a:cs typeface="+mn-cs"/>
              </a:rPr>
              <a:t>:</a:t>
            </a:r>
            <a:endParaRPr lang="sk-SK" sz="1200" kern="1200" dirty="0" smtClean="0">
              <a:solidFill>
                <a:schemeClr val="tx1"/>
              </a:solidFill>
              <a:effectLst/>
              <a:latin typeface="+mn-lt"/>
              <a:ea typeface="+mn-ea"/>
              <a:cs typeface="+mn-cs"/>
            </a:endParaRPr>
          </a:p>
          <a:p>
            <a:r>
              <a:rPr lang="en-GB" sz="1200" b="1" u="none" strike="noStrike"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4.1.4 Všeobecná ekológia a ekológia jedinca a populácii (</a:t>
            </a:r>
            <a:r>
              <a:rPr lang="sk-SK" sz="1200" kern="1200" dirty="0" err="1" smtClean="0">
                <a:solidFill>
                  <a:schemeClr val="tx1"/>
                </a:solidFill>
                <a:effectLst/>
                <a:latin typeface="+mn-lt"/>
                <a:ea typeface="+mn-ea"/>
                <a:cs typeface="+mn-cs"/>
              </a:rPr>
              <a:t>Bc</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Mgr</a:t>
            </a:r>
            <a:r>
              <a:rPr lang="sk-SK" sz="1200" kern="1200" dirty="0" smtClean="0">
                <a:solidFill>
                  <a:schemeClr val="tx1"/>
                </a:solidFill>
                <a:effectLst/>
                <a:latin typeface="+mn-lt"/>
                <a:ea typeface="+mn-ea"/>
                <a:cs typeface="+mn-cs"/>
              </a:rPr>
              <a:t>, PhD.)</a:t>
            </a:r>
          </a:p>
          <a:p>
            <a:r>
              <a:rPr lang="sk-SK" sz="1200" kern="1200" dirty="0" smtClean="0">
                <a:solidFill>
                  <a:schemeClr val="tx1"/>
                </a:solidFill>
                <a:effectLst/>
                <a:latin typeface="+mn-lt"/>
                <a:ea typeface="+mn-ea"/>
                <a:cs typeface="+mn-cs"/>
              </a:rPr>
              <a:t>1.1.1 Učiteľstvo akademických predmetov  - Ekológia v kombinácii (Bc., </a:t>
            </a:r>
            <a:r>
              <a:rPr lang="sk-SK" sz="1200" kern="1200" dirty="0" err="1" smtClean="0">
                <a:solidFill>
                  <a:schemeClr val="tx1"/>
                </a:solidFill>
                <a:effectLst/>
                <a:latin typeface="+mn-lt"/>
                <a:ea typeface="+mn-ea"/>
                <a:cs typeface="+mn-cs"/>
              </a:rPr>
              <a:t>Mgr</a:t>
            </a:r>
            <a:r>
              <a:rPr lang="sk-SK" sz="1200" kern="1200" dirty="0" smtClean="0">
                <a:solidFill>
                  <a:schemeClr val="tx1"/>
                </a:solidFill>
                <a:effectLst/>
                <a:latin typeface="+mn-lt"/>
                <a:ea typeface="+mn-ea"/>
                <a:cs typeface="+mn-cs"/>
              </a:rPr>
              <a:t>)</a:t>
            </a:r>
          </a:p>
          <a:p>
            <a:endParaRPr lang="sk-SK" sz="2800" b="1" dirty="0">
              <a:solidFill>
                <a:srgbClr val="002060"/>
              </a:solidFill>
              <a:latin typeface="Times New Roman" panose="02020603050405020304" pitchFamily="18" charset="0"/>
              <a:cs typeface="Times New Roman" panose="02020603050405020304" pitchFamily="18" charset="0"/>
            </a:endParaRPr>
          </a:p>
          <a:p>
            <a:pPr lvl="1">
              <a:spcAft>
                <a:spcPts val="600"/>
              </a:spcAft>
            </a:pPr>
            <a:endParaRPr lang="sk-SK" dirty="0">
              <a:latin typeface="Times New Roman" pitchFamily="18" charset="0"/>
              <a:cs typeface="Times New Roman" pitchFamily="18" charset="0"/>
            </a:endParaRPr>
          </a:p>
          <a:p>
            <a:endParaRPr lang="sk-SK" dirty="0">
              <a:solidFill>
                <a:srgbClr val="0070C0"/>
              </a:solidFill>
            </a:endParaRPr>
          </a:p>
          <a:p>
            <a:endParaRPr lang="sk-SK" dirty="0"/>
          </a:p>
        </p:txBody>
      </p:sp>
      <p:sp>
        <p:nvSpPr>
          <p:cNvPr id="4" name="Zástupný symbol pro číslo snímku 3"/>
          <p:cNvSpPr>
            <a:spLocks noGrp="1"/>
          </p:cNvSpPr>
          <p:nvPr>
            <p:ph type="sldNum" sz="quarter" idx="10"/>
          </p:nvPr>
        </p:nvSpPr>
        <p:spPr/>
        <p:txBody>
          <a:bodyPr/>
          <a:lstStyle/>
          <a:p>
            <a:fld id="{401410C2-1B9A-4BE0-852E-027CDE82EBFC}" type="slidenum">
              <a:rPr lang="sk-SK" smtClean="0"/>
              <a:pPr/>
              <a:t>5</a:t>
            </a:fld>
            <a:endParaRPr lang="sk-SK"/>
          </a:p>
        </p:txBody>
      </p:sp>
    </p:spTree>
    <p:extLst>
      <p:ext uri="{BB962C8B-B14F-4D97-AF65-F5344CB8AC3E}">
        <p14:creationId xmlns:p14="http://schemas.microsoft.com/office/powerpoint/2010/main" val="33598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sk-SK" sz="1200" kern="1200" dirty="0" smtClean="0">
                <a:solidFill>
                  <a:schemeClr val="tx1"/>
                </a:solidFill>
                <a:effectLst/>
                <a:latin typeface="Times New Roman" panose="02020603050405020304" pitchFamily="18" charset="0"/>
                <a:ea typeface="+mn-ea"/>
                <a:cs typeface="Times New Roman" panose="02020603050405020304" pitchFamily="18" charset="0"/>
              </a:rPr>
              <a:t>EIA - Posudzovanie vplyvov na životné prostredie </a:t>
            </a:r>
            <a:r>
              <a:rPr lang="sk-SK" sz="1200" b="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sk-SK" sz="1200" b="0" kern="1200" dirty="0" err="1" smtClean="0">
                <a:solidFill>
                  <a:schemeClr val="tx1"/>
                </a:solidFill>
                <a:effectLst/>
                <a:latin typeface="Times New Roman" panose="02020603050405020304" pitchFamily="18" charset="0"/>
                <a:ea typeface="+mn-ea"/>
                <a:cs typeface="Times New Roman" panose="02020603050405020304" pitchFamily="18" charset="0"/>
              </a:rPr>
              <a:t>Environmental</a:t>
            </a:r>
            <a:r>
              <a:rPr lang="sk-SK" sz="12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sk-SK" sz="1200" b="0" kern="1200" dirty="0" err="1" smtClean="0">
                <a:solidFill>
                  <a:schemeClr val="tx1"/>
                </a:solidFill>
                <a:effectLst/>
                <a:latin typeface="Times New Roman" panose="02020603050405020304" pitchFamily="18" charset="0"/>
                <a:ea typeface="+mn-ea"/>
                <a:cs typeface="Times New Roman" panose="02020603050405020304" pitchFamily="18" charset="0"/>
              </a:rPr>
              <a:t>Impact</a:t>
            </a:r>
            <a:r>
              <a:rPr lang="sk-SK" sz="12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sk-SK" sz="1200" b="0" kern="1200" dirty="0" err="1" smtClean="0">
                <a:solidFill>
                  <a:schemeClr val="tx1"/>
                </a:solidFill>
                <a:effectLst/>
                <a:latin typeface="Times New Roman" panose="02020603050405020304" pitchFamily="18" charset="0"/>
                <a:ea typeface="+mn-ea"/>
                <a:cs typeface="Times New Roman" panose="02020603050405020304" pitchFamily="18" charset="0"/>
              </a:rPr>
              <a:t>Assessment</a:t>
            </a:r>
            <a:r>
              <a:rPr lang="sk-SK" sz="1200" b="0" kern="1200" dirty="0" smtClean="0">
                <a:solidFill>
                  <a:schemeClr val="tx1"/>
                </a:solidFill>
                <a:effectLst/>
                <a:latin typeface="Times New Roman" panose="02020603050405020304" pitchFamily="18" charset="0"/>
                <a:ea typeface="+mn-ea"/>
                <a:cs typeface="Times New Roman" panose="02020603050405020304" pitchFamily="18" charset="0"/>
              </a:rPr>
              <a:t>) a ÚSES - Územný systém ekologickej stability</a:t>
            </a:r>
          </a:p>
          <a:p>
            <a:endParaRPr lang="sk-SK"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sk-SK" smtClean="0">
                <a:latin typeface="Times New Roman" panose="02020603050405020304" pitchFamily="18" charset="0"/>
                <a:cs typeface="Times New Roman" panose="02020603050405020304" pitchFamily="18" charset="0"/>
              </a:rPr>
              <a:t>ponúka </a:t>
            </a:r>
            <a:r>
              <a:rPr lang="sk-SK" dirty="0">
                <a:latin typeface="Times New Roman" panose="02020603050405020304" pitchFamily="18" charset="0"/>
                <a:cs typeface="Times New Roman" panose="02020603050405020304" pitchFamily="18" charset="0"/>
              </a:rPr>
              <a:t>všetky tri stupne štúdia,</a:t>
            </a:r>
          </a:p>
          <a:p>
            <a:pPr marL="171450" indent="-171450">
              <a:buFont typeface="Wingdings" panose="05000000000000000000" pitchFamily="2" charset="2"/>
              <a:buChar char="ü"/>
            </a:pPr>
            <a:r>
              <a:rPr lang="sk-SK" i="1" dirty="0"/>
              <a:t>uplatnenie</a:t>
            </a:r>
            <a:r>
              <a:rPr lang="sk-SK" dirty="0"/>
              <a:t/>
            </a:r>
            <a:br>
              <a:rPr lang="sk-SK" dirty="0"/>
            </a:br>
            <a:r>
              <a:rPr lang="sk-SK" dirty="0"/>
              <a:t>Ako vedec môžeš pracovať vo výskumných kolektívoch, v samostatnej vedecko-výskumnej práci na pracoviskách SAV, rezortných výskumných ústavoch životného prostredia, poľnohospodárstva, lesníctva a na univerzite. Katedra ekológie dlhodobo spolupracuje s výskumným ústavom pôdoznalectva a ochrany pôdy, so spoločnosťou </a:t>
            </a:r>
            <a:r>
              <a:rPr lang="sk-SK" dirty="0" err="1"/>
              <a:t>Medicproduct</a:t>
            </a:r>
            <a:r>
              <a:rPr lang="sk-SK" dirty="0"/>
              <a:t> </a:t>
            </a:r>
            <a:r>
              <a:rPr lang="sk-SK" dirty="0" err="1"/>
              <a:t>a.s</a:t>
            </a:r>
            <a:r>
              <a:rPr lang="sk-SK" dirty="0"/>
              <a:t>. a s ďalšími environmentálno-ekologicky orientovanými pracoviskami.</a:t>
            </a:r>
            <a:br>
              <a:rPr lang="sk-SK" dirty="0"/>
            </a:br>
            <a:r>
              <a:rPr lang="sk-SK" dirty="0"/>
              <a:t>Ako pedagóg sa uplatníš v učiteľskej profesii, v oblasti tvorby metodických materiálov pre edukáciu, v oblasti záujmových činností pre deti a mládež alebo v centrách voľného času. </a:t>
            </a:r>
            <a:br>
              <a:rPr lang="sk-SK" dirty="0"/>
            </a:br>
            <a:endParaRPr lang="sk-SK" dirty="0">
              <a:solidFill>
                <a:srgbClr val="0070C0"/>
              </a:solidFill>
            </a:endParaRPr>
          </a:p>
          <a:p>
            <a:endParaRPr lang="sk-SK" dirty="0"/>
          </a:p>
        </p:txBody>
      </p:sp>
      <p:sp>
        <p:nvSpPr>
          <p:cNvPr id="4" name="Zástupný symbol pro číslo snímku 3"/>
          <p:cNvSpPr>
            <a:spLocks noGrp="1"/>
          </p:cNvSpPr>
          <p:nvPr>
            <p:ph type="sldNum" sz="quarter" idx="10"/>
          </p:nvPr>
        </p:nvSpPr>
        <p:spPr/>
        <p:txBody>
          <a:bodyPr/>
          <a:lstStyle/>
          <a:p>
            <a:fld id="{401410C2-1B9A-4BE0-852E-027CDE82EBFC}" type="slidenum">
              <a:rPr lang="sk-SK" smtClean="0"/>
              <a:pPr/>
              <a:t>6</a:t>
            </a:fld>
            <a:endParaRPr lang="sk-SK"/>
          </a:p>
        </p:txBody>
      </p:sp>
    </p:spTree>
    <p:extLst>
      <p:ext uri="{BB962C8B-B14F-4D97-AF65-F5344CB8AC3E}">
        <p14:creationId xmlns:p14="http://schemas.microsoft.com/office/powerpoint/2010/main" val="295177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spcAft>
                <a:spcPts val="600"/>
              </a:spcAft>
              <a:buFont typeface="Wingdings" panose="05000000000000000000" pitchFamily="2" charset="2"/>
              <a:buChar char="ü"/>
            </a:pPr>
            <a:r>
              <a:rPr lang="sk-SK" dirty="0">
                <a:latin typeface="Times New Roman" panose="02020603050405020304" pitchFamily="18" charset="0"/>
                <a:cs typeface="Times New Roman" panose="02020603050405020304" pitchFamily="18" charset="0"/>
              </a:rPr>
              <a:t>ponúka 1. a 2. stupeň štúdia,</a:t>
            </a:r>
          </a:p>
          <a:p>
            <a:pPr marL="171450" marR="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sk-SK" dirty="0"/>
              <a:t>Je jedinou fakultou PU s</a:t>
            </a:r>
            <a:r>
              <a:rPr lang="sk-SK" b="1" dirty="0"/>
              <a:t> inžinierskym programom fyzikálne inžinierstvo progresívnych materiálov</a:t>
            </a:r>
            <a:endParaRPr lang="sk-SK" dirty="0"/>
          </a:p>
          <a:p>
            <a:pPr marL="171450" indent="-171450">
              <a:spcAft>
                <a:spcPts val="600"/>
              </a:spcAft>
              <a:buFont typeface="Wingdings" panose="05000000000000000000" pitchFamily="2" charset="2"/>
              <a:buChar char="ü"/>
            </a:pPr>
            <a:r>
              <a:rPr lang="sk-SK" sz="1200" b="1" dirty="0">
                <a:solidFill>
                  <a:srgbClr val="002060"/>
                </a:solidFill>
              </a:rPr>
              <a:t> Univerzitný vedecký park </a:t>
            </a:r>
            <a:r>
              <a:rPr lang="sk-SK" sz="1200" b="1" dirty="0" err="1">
                <a:solidFill>
                  <a:srgbClr val="002060"/>
                </a:solidFill>
              </a:rPr>
              <a:t>Technicom</a:t>
            </a:r>
            <a:endParaRPr lang="sk-SK" dirty="0">
              <a:latin typeface="Times New Roman" panose="02020603050405020304" pitchFamily="18" charset="0"/>
              <a:cs typeface="Times New Roman" panose="02020603050405020304" pitchFamily="18" charset="0"/>
            </a:endParaRPr>
          </a:p>
          <a:p>
            <a:pPr>
              <a:spcAft>
                <a:spcPts val="600"/>
              </a:spcAft>
            </a:pPr>
            <a:endParaRPr lang="sk-SK" b="1" dirty="0">
              <a:latin typeface="Times New Roman" panose="02020603050405020304" pitchFamily="18" charset="0"/>
              <a:cs typeface="Times New Roman" panose="02020603050405020304" pitchFamily="18" charset="0"/>
            </a:endParaRPr>
          </a:p>
          <a:p>
            <a:endParaRPr lang="sk-SK" dirty="0"/>
          </a:p>
        </p:txBody>
      </p:sp>
      <p:sp>
        <p:nvSpPr>
          <p:cNvPr id="4" name="Zástupný symbol pro číslo snímku 3"/>
          <p:cNvSpPr>
            <a:spLocks noGrp="1"/>
          </p:cNvSpPr>
          <p:nvPr>
            <p:ph type="sldNum" sz="quarter" idx="10"/>
          </p:nvPr>
        </p:nvSpPr>
        <p:spPr/>
        <p:txBody>
          <a:bodyPr/>
          <a:lstStyle/>
          <a:p>
            <a:fld id="{401410C2-1B9A-4BE0-852E-027CDE82EBFC}" type="slidenum">
              <a:rPr lang="sk-SK" smtClean="0"/>
              <a:pPr/>
              <a:t>7</a:t>
            </a:fld>
            <a:endParaRPr lang="sk-SK"/>
          </a:p>
        </p:txBody>
      </p:sp>
    </p:spTree>
    <p:extLst>
      <p:ext uri="{BB962C8B-B14F-4D97-AF65-F5344CB8AC3E}">
        <p14:creationId xmlns:p14="http://schemas.microsoft.com/office/powerpoint/2010/main" val="279869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spcAft>
                <a:spcPts val="600"/>
              </a:spcAft>
              <a:buFont typeface="Wingdings" panose="05000000000000000000" pitchFamily="2" charset="2"/>
              <a:buChar char="ü"/>
            </a:pPr>
            <a:r>
              <a:rPr lang="sk-SK" dirty="0">
                <a:latin typeface="Times New Roman" panose="02020603050405020304" pitchFamily="18" charset="0"/>
                <a:cs typeface="Times New Roman" panose="02020603050405020304" pitchFamily="18" charset="0"/>
              </a:rPr>
              <a:t>ponúka 1. a 2. stupeň štúdia,</a:t>
            </a:r>
          </a:p>
          <a:p>
            <a:pPr marL="171450" marR="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sk-SK" dirty="0"/>
              <a:t>Je jedinou fakultou PU s</a:t>
            </a:r>
            <a:r>
              <a:rPr lang="sk-SK" b="1" dirty="0"/>
              <a:t> inžinierskym programom fyzikálne inžinierstvo progresívnych materiálov</a:t>
            </a:r>
            <a:endParaRPr lang="sk-SK" dirty="0"/>
          </a:p>
          <a:p>
            <a:pPr marL="0" indent="0">
              <a:spcAft>
                <a:spcPts val="600"/>
              </a:spcAft>
              <a:buFont typeface="Wingdings" panose="05000000000000000000" pitchFamily="2" charset="2"/>
              <a:buNone/>
            </a:pPr>
            <a:endParaRPr lang="sk-SK" dirty="0">
              <a:latin typeface="Times New Roman" panose="02020603050405020304" pitchFamily="18" charset="0"/>
              <a:cs typeface="Times New Roman" panose="02020603050405020304" pitchFamily="18" charset="0"/>
            </a:endParaRPr>
          </a:p>
          <a:p>
            <a:pPr marL="171450" indent="-171450">
              <a:spcAft>
                <a:spcPts val="600"/>
              </a:spcAft>
              <a:buFont typeface="Wingdings" panose="05000000000000000000" pitchFamily="2" charset="2"/>
              <a:buChar char="ü"/>
            </a:pPr>
            <a:r>
              <a:rPr lang="sk-SK" i="1" dirty="0"/>
              <a:t>kde sa uplatním?</a:t>
            </a:r>
          </a:p>
          <a:p>
            <a:pPr marL="0" marR="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sk-SK" b="1" dirty="0"/>
              <a:t>Oddelenie Fyziky</a:t>
            </a:r>
          </a:p>
          <a:p>
            <a:pPr marL="0" indent="0">
              <a:spcAft>
                <a:spcPts val="600"/>
              </a:spcAft>
              <a:buFont typeface="Wingdings" panose="05000000000000000000" pitchFamily="2" charset="2"/>
              <a:buNone/>
            </a:pPr>
            <a:r>
              <a:rPr lang="sk-SK" dirty="0"/>
              <a:t>Štúdium učiteľstva fyziky síce predpokladá uplatnenie vo vyučovaní fyziky na ZŠ (2. stupeň) a SŠ, ale dáva aj predpoklady na pokračovanie v doktorandskom štúdiu vo zvolenom fyzikálnom odbore. Pri výbere neučiteľského štúdia fyzikálneho inžinierstva progresívnych materiálov nájdeš uplatnenie vo výrobnej sfére, v oblasti spoľahlivosti výrobkov a riadení výrobných procesov. Prípadne sa zamestnáš na vývojových pracoviskách, v testovacích centrách, na biologických či biomedicínskych pracoviskách, v oblasti životného prostredia, v kozmickom výskume a jeho aplikáciách a ako technik pri experimentálnych zariadeniach. Široký základ Ti otvára možnosti aj v rôznych odboroch elektrotechniky a elektroniky. </a:t>
            </a:r>
            <a:endParaRPr lang="sk-SK" dirty="0">
              <a:latin typeface="Times New Roman" panose="02020603050405020304" pitchFamily="18" charset="0"/>
              <a:cs typeface="Times New Roman" panose="02020603050405020304" pitchFamily="18" charset="0"/>
            </a:endParaRPr>
          </a:p>
          <a:p>
            <a:pPr>
              <a:spcAft>
                <a:spcPts val="600"/>
              </a:spcAft>
            </a:pPr>
            <a:endParaRPr lang="sk-SK" b="1"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k-SK" b="1" dirty="0"/>
              <a:t>Oddelenie Matematiky</a:t>
            </a:r>
          </a:p>
          <a:p>
            <a:r>
              <a:rPr lang="sk-SK" dirty="0"/>
              <a:t>Štúdium matematiky vytvára predpoklady pre uplatnenie sa nielen pri vyučovaní matematiky, ale aj v ekonomických a štatistických vedách, bankovníctve, informatike, fyzike a ďalších prírodných a spoločenských vedách. Veď „matematika je prvá z vied, bez ktorej nemožno popísať ostatné vedy“ a „má do činenia so všetkými ostatnými vedami, pričom neexistuje veda, na ktorú by sa nevzťahovali matematické aplikácie“. Hlavným zámerom pri uplatnení absolventov je poslanie učiteľa matematiky na 2. stupni základnej školy a na všetkých typoch stredných škôl. Štúdium u nás však dáva predpoklady na pokračovanie v doktorandskom štúdiu v ľubovoľnej z oblastí matematiky a následné uplatnenie v príslušnej oblasti v pozícii vedeckého pracovníka.</a:t>
            </a:r>
          </a:p>
          <a:p>
            <a:endParaRPr lang="sk-SK" dirty="0"/>
          </a:p>
          <a:p>
            <a:pPr marL="0" marR="0" indent="0" algn="l" defTabSz="914400" rtl="0" eaLnBrk="1" fontAlgn="auto" latinLnBrk="0" hangingPunct="1">
              <a:lnSpc>
                <a:spcPct val="100000"/>
              </a:lnSpc>
              <a:spcBef>
                <a:spcPts val="0"/>
              </a:spcBef>
              <a:spcAft>
                <a:spcPts val="0"/>
              </a:spcAft>
              <a:buClrTx/>
              <a:buSzTx/>
              <a:buFontTx/>
              <a:buNone/>
              <a:tabLst/>
              <a:defRPr/>
            </a:pPr>
            <a:r>
              <a:rPr lang="sk-SK" b="1" dirty="0"/>
              <a:t>Oddelenie Techniky</a:t>
            </a:r>
          </a:p>
          <a:p>
            <a:r>
              <a:rPr lang="sk-SK" dirty="0"/>
              <a:t>Absolvent študijného programu učiteľstvo techniky je, okrem zodpovedajúcej odbornej a metodickej pripravenosti na vyučovanie predmetu technika, prednostne na základných školách a na SOŠ, pripravený aj na vedenie technických záujmových útvarov na základných a stredných školách, v školských strediskách záujmovej činnosti, na prácu s mládežou v centrách voľného času a v rôznych záujmových združeniach, výchovno-vzdelávacích zariadeniach kultúrno-osvetového charakteru, na prácu v oblasti celoživotného vzdelávania, na metodickú prácu v metodických centrách  a pod. Absolvent je zároveň aj kvalifikovaným odborníkom v oblasti technických vied. Zvláda totiž teoretické základy techniky v odboroch strojárstvo, drevárstvo a elektrotechnika  a disponuje základnými zručnosťami z uvedených technických odborov,  čo umožňuje jeho uplatnenie na SOŠ. </a:t>
            </a:r>
          </a:p>
        </p:txBody>
      </p:sp>
      <p:sp>
        <p:nvSpPr>
          <p:cNvPr id="4" name="Zástupný symbol pro číslo snímku 3"/>
          <p:cNvSpPr>
            <a:spLocks noGrp="1"/>
          </p:cNvSpPr>
          <p:nvPr>
            <p:ph type="sldNum" sz="quarter" idx="10"/>
          </p:nvPr>
        </p:nvSpPr>
        <p:spPr/>
        <p:txBody>
          <a:bodyPr/>
          <a:lstStyle/>
          <a:p>
            <a:fld id="{401410C2-1B9A-4BE0-852E-027CDE82EBFC}" type="slidenum">
              <a:rPr lang="sk-SK" smtClean="0"/>
              <a:pPr/>
              <a:t>8</a:t>
            </a:fld>
            <a:endParaRPr lang="sk-SK"/>
          </a:p>
        </p:txBody>
      </p:sp>
    </p:spTree>
    <p:extLst>
      <p:ext uri="{BB962C8B-B14F-4D97-AF65-F5344CB8AC3E}">
        <p14:creationId xmlns:p14="http://schemas.microsoft.com/office/powerpoint/2010/main" val="243766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685800" indent="-685800">
              <a:spcAft>
                <a:spcPts val="600"/>
              </a:spcAft>
              <a:buFont typeface="Wingdings" panose="05000000000000000000" pitchFamily="2" charset="2"/>
              <a:buChar char="ü"/>
            </a:pPr>
            <a:r>
              <a:rPr lang="sk-SK" sz="4500" dirty="0">
                <a:latin typeface="Times New Roman" panose="02020603050405020304" pitchFamily="18" charset="0"/>
                <a:cs typeface="Times New Roman" panose="02020603050405020304" pitchFamily="18" charset="0"/>
              </a:rPr>
              <a:t>ponúka všetky tri stupne štúdia</a:t>
            </a:r>
          </a:p>
          <a:p>
            <a:pPr marL="171450" indent="-171450">
              <a:buFont typeface="Wingdings" panose="05000000000000000000" pitchFamily="2" charset="2"/>
              <a:buChar char="ü"/>
            </a:pPr>
            <a:r>
              <a:rPr lang="sk-SK" sz="1200" b="1" i="0" u="none" strike="noStrike" kern="1200" baseline="0" dirty="0">
                <a:solidFill>
                  <a:schemeClr val="tx1"/>
                </a:solidFill>
                <a:latin typeface="+mn-lt"/>
                <a:ea typeface="+mn-ea"/>
                <a:cs typeface="+mn-cs"/>
              </a:rPr>
              <a:t>moderné učebne vybavené IKT,</a:t>
            </a:r>
            <a:endParaRPr lang="sk-SK"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ü"/>
            </a:pPr>
            <a:r>
              <a:rPr lang="sk-SK" sz="1200" b="1" i="0" u="none" strike="noStrike" kern="1200" baseline="0" dirty="0">
                <a:solidFill>
                  <a:schemeClr val="tx1"/>
                </a:solidFill>
                <a:latin typeface="+mn-lt"/>
                <a:ea typeface="+mn-ea"/>
                <a:cs typeface="+mn-cs"/>
              </a:rPr>
              <a:t>špičkové laboratórium GIS </a:t>
            </a:r>
            <a:r>
              <a:rPr lang="sk-SK" sz="1200" b="0" i="0" u="none" strike="noStrike" kern="1200" baseline="0" dirty="0">
                <a:solidFill>
                  <a:schemeClr val="tx1"/>
                </a:solidFill>
                <a:latin typeface="+mn-lt"/>
                <a:ea typeface="+mn-ea"/>
                <a:cs typeface="+mn-cs"/>
              </a:rPr>
              <a:t>(Geografické informačné systémy)</a:t>
            </a:r>
          </a:p>
          <a:p>
            <a:pPr marL="171450" indent="-171450">
              <a:buFont typeface="Wingdings" panose="05000000000000000000" pitchFamily="2" charset="2"/>
              <a:buChar char="ü"/>
            </a:pPr>
            <a:r>
              <a:rPr lang="sk-SK" sz="1200" b="1" i="0" u="none" strike="noStrike" kern="1200" baseline="0" dirty="0">
                <a:solidFill>
                  <a:schemeClr val="tx1"/>
                </a:solidFill>
                <a:latin typeface="+mn-lt"/>
                <a:ea typeface="+mn-ea"/>
                <a:cs typeface="+mn-cs"/>
              </a:rPr>
              <a:t>geologické laboratórium</a:t>
            </a:r>
          </a:p>
          <a:p>
            <a:pPr marL="171450" indent="-171450" algn="l">
              <a:buFont typeface="Wingdings" panose="05000000000000000000" pitchFamily="2" charset="2"/>
              <a:buChar char="ü"/>
            </a:pPr>
            <a:r>
              <a:rPr lang="sk-SK" sz="1200" b="1" dirty="0">
                <a:solidFill>
                  <a:srgbClr val="002060"/>
                </a:solidFill>
              </a:rPr>
              <a:t> Kompetenčné centrum znalostných technológií pre inovácie produkčných systémov v priemysle a službách</a:t>
            </a:r>
            <a:endParaRPr lang="sk-SK"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ü"/>
            </a:pPr>
            <a:r>
              <a:rPr lang="sk-SK" sz="1200" b="1" i="0" u="none" strike="noStrike" kern="1200" baseline="0" dirty="0">
                <a:solidFill>
                  <a:schemeClr val="tx1"/>
                </a:solidFill>
                <a:latin typeface="+mn-lt"/>
                <a:ea typeface="+mn-ea"/>
                <a:cs typeface="+mn-cs"/>
              </a:rPr>
              <a:t>špičková technika pre prácu v teréne napr. GPS (Systém družicovej navigácie), laserové diaľkomery a i. </a:t>
            </a:r>
            <a:endParaRPr lang="sk-SK"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ü"/>
            </a:pPr>
            <a:r>
              <a:rPr lang="sk-SK" sz="1200" b="1" i="0" u="none" strike="noStrike" kern="1200" baseline="0" dirty="0">
                <a:solidFill>
                  <a:schemeClr val="tx1"/>
                </a:solidFill>
                <a:latin typeface="+mn-lt"/>
                <a:ea typeface="+mn-ea"/>
                <a:cs typeface="+mn-cs"/>
              </a:rPr>
              <a:t>špičkový GIS software spoločnosti ESRI, ktorá je svetovým lídrom na trhu GIS produktov</a:t>
            </a:r>
            <a:endParaRPr lang="sk-SK" sz="1200" b="0" i="0" u="none" strike="noStrike" kern="1200" baseline="0" dirty="0">
              <a:solidFill>
                <a:schemeClr val="tx1"/>
              </a:solidFill>
              <a:latin typeface="+mn-lt"/>
              <a:ea typeface="+mn-ea"/>
              <a:cs typeface="+mn-cs"/>
            </a:endParaRPr>
          </a:p>
          <a:p>
            <a:pPr marL="0" indent="0">
              <a:spcAft>
                <a:spcPts val="600"/>
              </a:spcAft>
              <a:buFont typeface="Wingdings" panose="05000000000000000000" pitchFamily="2" charset="2"/>
              <a:buNone/>
            </a:pPr>
            <a:endParaRPr lang="sk-SK" sz="4500" dirty="0">
              <a:latin typeface="Times New Roman" panose="02020603050405020304" pitchFamily="18" charset="0"/>
              <a:cs typeface="Times New Roman" panose="02020603050405020304" pitchFamily="18" charset="0"/>
            </a:endParaRPr>
          </a:p>
          <a:p>
            <a:r>
              <a:rPr lang="sk-SK" sz="1200" b="1" kern="1200" dirty="0" smtClean="0">
                <a:solidFill>
                  <a:schemeClr val="tx1"/>
                </a:solidFill>
                <a:effectLst/>
                <a:latin typeface="+mn-lt"/>
                <a:ea typeface="+mn-ea"/>
                <a:cs typeface="+mn-cs"/>
              </a:rPr>
              <a:t>NOSNÉ PREDMETY</a:t>
            </a:r>
            <a:endParaRPr lang="sk-SK" sz="120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Učiteľstvo akademických predmetov – geografia v kombinácii</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Fyzická geografia </a:t>
            </a:r>
          </a:p>
          <a:p>
            <a:r>
              <a:rPr lang="sk-SK" sz="1200" kern="1200" dirty="0" smtClean="0">
                <a:solidFill>
                  <a:schemeClr val="tx1"/>
                </a:solidFill>
                <a:effectLst/>
                <a:latin typeface="+mn-lt"/>
                <a:ea typeface="+mn-ea"/>
                <a:cs typeface="+mn-cs"/>
              </a:rPr>
              <a:t>Humánna geografia </a:t>
            </a:r>
          </a:p>
          <a:p>
            <a:r>
              <a:rPr lang="sk-SK" sz="1200" kern="1200" dirty="0" smtClean="0">
                <a:solidFill>
                  <a:schemeClr val="tx1"/>
                </a:solidFill>
                <a:effectLst/>
                <a:latin typeface="+mn-lt"/>
                <a:ea typeface="+mn-ea"/>
                <a:cs typeface="+mn-cs"/>
              </a:rPr>
              <a:t>Regionálna geografia SR</a:t>
            </a:r>
          </a:p>
          <a:p>
            <a:r>
              <a:rPr lang="sk-SK" sz="1200" kern="1200" dirty="0" smtClean="0">
                <a:solidFill>
                  <a:schemeClr val="tx1"/>
                </a:solidFill>
                <a:effectLst/>
                <a:latin typeface="+mn-lt"/>
                <a:ea typeface="+mn-ea"/>
                <a:cs typeface="+mn-cs"/>
              </a:rPr>
              <a:t>Regionálna geografia sveta</a:t>
            </a:r>
          </a:p>
          <a:p>
            <a:r>
              <a:rPr lang="sk-SK" sz="1200" kern="1200" dirty="0" smtClean="0">
                <a:solidFill>
                  <a:schemeClr val="tx1"/>
                </a:solidFill>
                <a:effectLst/>
                <a:latin typeface="+mn-lt"/>
                <a:ea typeface="+mn-ea"/>
                <a:cs typeface="+mn-cs"/>
              </a:rPr>
              <a:t>Didaktika geografie </a:t>
            </a:r>
          </a:p>
          <a:p>
            <a:r>
              <a:rPr lang="sk-SK" sz="1200" b="1" kern="1200" dirty="0" smtClean="0">
                <a:solidFill>
                  <a:schemeClr val="tx1"/>
                </a:solidFill>
                <a:effectLst/>
                <a:latin typeface="+mn-lt"/>
                <a:ea typeface="+mn-ea"/>
                <a:cs typeface="+mn-cs"/>
              </a:rPr>
              <a:t>Geografia a aplikovaná </a:t>
            </a:r>
            <a:r>
              <a:rPr lang="sk-SK" sz="1200" b="1" kern="1200" dirty="0" err="1" smtClean="0">
                <a:solidFill>
                  <a:schemeClr val="tx1"/>
                </a:solidFill>
                <a:effectLst/>
                <a:latin typeface="+mn-lt"/>
                <a:ea typeface="+mn-ea"/>
                <a:cs typeface="+mn-cs"/>
              </a:rPr>
              <a:t>geoinformatika</a:t>
            </a:r>
            <a:r>
              <a:rPr lang="sk-SK" sz="1200" b="1" kern="1200" dirty="0" smtClean="0">
                <a:solidFill>
                  <a:schemeClr val="tx1"/>
                </a:solidFill>
                <a:effectLst/>
                <a:latin typeface="+mn-lt"/>
                <a:ea typeface="+mn-ea"/>
                <a:cs typeface="+mn-cs"/>
              </a:rPr>
              <a:t> – jednoodborové štúdium</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Kartografia</a:t>
            </a:r>
          </a:p>
          <a:p>
            <a:r>
              <a:rPr lang="sk-SK" sz="1200" kern="1200" dirty="0" smtClean="0">
                <a:solidFill>
                  <a:schemeClr val="tx1"/>
                </a:solidFill>
                <a:effectLst/>
                <a:latin typeface="+mn-lt"/>
                <a:ea typeface="+mn-ea"/>
                <a:cs typeface="+mn-cs"/>
              </a:rPr>
              <a:t>Aplikovaná </a:t>
            </a:r>
            <a:r>
              <a:rPr lang="sk-SK" sz="1200" kern="1200" dirty="0" err="1" smtClean="0">
                <a:solidFill>
                  <a:schemeClr val="tx1"/>
                </a:solidFill>
                <a:effectLst/>
                <a:latin typeface="+mn-lt"/>
                <a:ea typeface="+mn-ea"/>
                <a:cs typeface="+mn-cs"/>
              </a:rPr>
              <a:t>geoinformatika</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Všeobecná fyzická geografia </a:t>
            </a:r>
          </a:p>
          <a:p>
            <a:r>
              <a:rPr lang="sk-SK" sz="1200" kern="1200" dirty="0" smtClean="0">
                <a:solidFill>
                  <a:schemeClr val="tx1"/>
                </a:solidFill>
                <a:effectLst/>
                <a:latin typeface="+mn-lt"/>
                <a:ea typeface="+mn-ea"/>
                <a:cs typeface="+mn-cs"/>
              </a:rPr>
              <a:t>Všeobecná humánna geografia </a:t>
            </a:r>
          </a:p>
          <a:p>
            <a:r>
              <a:rPr lang="sk-SK" sz="1200" kern="1200" dirty="0" smtClean="0">
                <a:solidFill>
                  <a:schemeClr val="tx1"/>
                </a:solidFill>
                <a:effectLst/>
                <a:latin typeface="+mn-lt"/>
                <a:ea typeface="+mn-ea"/>
                <a:cs typeface="+mn-cs"/>
              </a:rPr>
              <a:t>Regionálna geografia a regionálny rozvoj SR </a:t>
            </a:r>
          </a:p>
          <a:p>
            <a:r>
              <a:rPr lang="sk-SK" sz="1200" kern="1200" dirty="0" smtClean="0">
                <a:solidFill>
                  <a:schemeClr val="tx1"/>
                </a:solidFill>
                <a:effectLst/>
                <a:latin typeface="+mn-lt"/>
                <a:ea typeface="+mn-ea"/>
                <a:cs typeface="+mn-cs"/>
              </a:rPr>
              <a:t>Regionálny rozvoj a regionálna politika EÚ </a:t>
            </a:r>
          </a:p>
          <a:p>
            <a:r>
              <a:rPr lang="sk-SK" sz="1200" kern="1200" dirty="0" smtClean="0">
                <a:solidFill>
                  <a:schemeClr val="tx1"/>
                </a:solidFill>
                <a:effectLst/>
                <a:latin typeface="+mn-lt"/>
                <a:ea typeface="+mn-ea"/>
                <a:cs typeface="+mn-cs"/>
              </a:rPr>
              <a:t>Turizmus a teritoriálny marketing</a:t>
            </a:r>
          </a:p>
          <a:p>
            <a:r>
              <a:rPr lang="sk-SK" sz="1200" kern="1200" dirty="0" smtClean="0">
                <a:solidFill>
                  <a:schemeClr val="tx1"/>
                </a:solidFill>
                <a:effectLst/>
                <a:latin typeface="+mn-lt"/>
                <a:ea typeface="+mn-ea"/>
                <a:cs typeface="+mn-cs"/>
              </a:rPr>
              <a:t> </a:t>
            </a:r>
          </a:p>
          <a:p>
            <a:r>
              <a:rPr lang="sk-SK" sz="1200" b="1" kern="1200" dirty="0" smtClean="0">
                <a:solidFill>
                  <a:schemeClr val="tx1"/>
                </a:solidFill>
                <a:effectLst/>
                <a:latin typeface="+mn-lt"/>
                <a:ea typeface="+mn-ea"/>
                <a:cs typeface="+mn-cs"/>
              </a:rPr>
              <a:t>A) Bakalárske študijné programy (Bc.)  </a:t>
            </a:r>
            <a:endParaRPr lang="sk-SK" sz="11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1. učiteľstvo geografie v kombinácii s iným predmetom</a:t>
            </a:r>
            <a:endParaRPr lang="sk-SK" sz="11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2. jednoodborové štúdium geografie:  Geografia a aplikovaná </a:t>
            </a:r>
            <a:r>
              <a:rPr lang="sk-SK" sz="1200" kern="1200" dirty="0" err="1" smtClean="0">
                <a:solidFill>
                  <a:schemeClr val="tx1"/>
                </a:solidFill>
                <a:effectLst/>
                <a:latin typeface="+mn-lt"/>
                <a:ea typeface="+mn-ea"/>
                <a:cs typeface="+mn-cs"/>
              </a:rPr>
              <a:t>geoinformatika</a:t>
            </a:r>
            <a:r>
              <a:rPr lang="sk-SK" sz="1200" kern="1200" dirty="0" smtClean="0">
                <a:solidFill>
                  <a:schemeClr val="tx1"/>
                </a:solidFill>
                <a:effectLst/>
                <a:latin typeface="+mn-lt"/>
                <a:ea typeface="+mn-ea"/>
                <a:cs typeface="+mn-cs"/>
              </a:rPr>
              <a:t> </a:t>
            </a:r>
            <a:endParaRPr lang="sk-SK" sz="11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s možnosťou špecializácie na:    - Turizmus a teritoriálny marketing </a:t>
            </a:r>
            <a:endParaRPr lang="sk-SK" sz="11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 Regionálny rozvoj a regionálna politika </a:t>
            </a:r>
            <a:endParaRPr lang="sk-SK" sz="11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 Plánovanie a manažment krajiny   </a:t>
            </a:r>
            <a:endParaRPr lang="sk-SK" sz="110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B) Magisterské študijné programy (Mgr.)  </a:t>
            </a:r>
            <a:endParaRPr lang="sk-SK" sz="11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3. učiteľstvo geografie v kombinácii s iným predmetom </a:t>
            </a:r>
            <a:endParaRPr lang="sk-SK" sz="11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4. jednoodborové štúdium geografie:  Geografia a aplikovaná </a:t>
            </a:r>
            <a:r>
              <a:rPr lang="sk-SK" sz="1200" kern="1200" dirty="0" err="1" smtClean="0">
                <a:solidFill>
                  <a:schemeClr val="tx1"/>
                </a:solidFill>
                <a:effectLst/>
                <a:latin typeface="+mn-lt"/>
                <a:ea typeface="+mn-ea"/>
                <a:cs typeface="+mn-cs"/>
              </a:rPr>
              <a:t>geoinformatika</a:t>
            </a:r>
            <a:endParaRPr lang="sk-SK" sz="11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s možnosťou špecializácie na:    - Fyzická geografia a manažment krajiny </a:t>
            </a:r>
            <a:endParaRPr lang="sk-SK" sz="11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 Humánna geografia a regionálny rozvoj</a:t>
            </a:r>
            <a:endParaRPr lang="sk-SK" sz="11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a:t>
            </a:r>
            <a:endParaRPr lang="sk-SK" sz="110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C) Doktorandské študijné programy (PhD.) </a:t>
            </a:r>
            <a:endParaRPr lang="sk-SK" sz="11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5. regionálna geografia a regionálny rozvoj </a:t>
            </a:r>
            <a:endParaRPr lang="sk-SK" sz="11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v študijnom odbore Regionálna geografia </a:t>
            </a:r>
            <a:endParaRPr lang="sk-SK" sz="11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Katedra má právo uskutočňovať habilitačné konania (doc.) a vymenúvacie konania za profesora v odbore Geografia</a:t>
            </a:r>
          </a:p>
          <a:p>
            <a:endParaRPr lang="sk-S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effectLst/>
                <a:latin typeface="+mn-lt"/>
                <a:ea typeface="+mn-ea"/>
                <a:cs typeface="+mn-cs"/>
              </a:rPr>
              <a:t>Katedra spolupracuje s mnohými geografickými pracoviskami na univerzitách v zahraničí, pričom študenti na uvedených univerzitách môžu absolvovať </a:t>
            </a:r>
            <a:r>
              <a:rPr lang="sk-SK" sz="1200" kern="1200" dirty="0" smtClean="0">
                <a:solidFill>
                  <a:schemeClr val="tx1"/>
                </a:solidFill>
                <a:effectLst/>
                <a:latin typeface="+mn-lt"/>
                <a:ea typeface="+mn-ea"/>
                <a:cs typeface="+mn-cs"/>
                <a:hlinkClick r:id="rId3"/>
              </a:rPr>
              <a:t>rozličné stáže</a:t>
            </a:r>
            <a:r>
              <a:rPr lang="sk-SK" sz="1200" kern="1200" dirty="0" smtClean="0">
                <a:solidFill>
                  <a:schemeClr val="tx1"/>
                </a:solidFill>
                <a:effectLst/>
                <a:latin typeface="+mn-lt"/>
                <a:ea typeface="+mn-ea"/>
                <a:cs typeface="+mn-cs"/>
              </a:rPr>
              <a:t> (napr. v rámci programu </a:t>
            </a:r>
            <a:r>
              <a:rPr lang="sk-SK" sz="1200" kern="1200" dirty="0" err="1" smtClean="0">
                <a:solidFill>
                  <a:schemeClr val="tx1"/>
                </a:solidFill>
                <a:effectLst/>
                <a:latin typeface="+mn-lt"/>
                <a:ea typeface="+mn-ea"/>
                <a:cs typeface="+mn-cs"/>
              </a:rPr>
              <a:t>Socrates</a:t>
            </a:r>
            <a:r>
              <a:rPr lang="sk-SK" sz="1200" kern="1200" dirty="0" smtClean="0">
                <a:solidFill>
                  <a:schemeClr val="tx1"/>
                </a:solidFill>
                <a:effectLst/>
                <a:latin typeface="+mn-lt"/>
                <a:ea typeface="+mn-ea"/>
                <a:cs typeface="+mn-cs"/>
              </a:rPr>
              <a:t>, Erasmus, CEEPUS). Ide o: </a:t>
            </a:r>
            <a:r>
              <a:rPr lang="sk-SK" sz="1200" kern="1200" dirty="0" err="1" smtClean="0">
                <a:solidFill>
                  <a:schemeClr val="tx1"/>
                </a:solidFill>
                <a:effectLst/>
                <a:latin typeface="+mn-lt"/>
                <a:ea typeface="+mn-ea"/>
                <a:cs typeface="+mn-cs"/>
              </a:rPr>
              <a:t>Uniwersytet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Jagielloński</a:t>
            </a:r>
            <a:r>
              <a:rPr lang="sk-SK" sz="1200" kern="1200" dirty="0" smtClean="0">
                <a:solidFill>
                  <a:schemeClr val="tx1"/>
                </a:solidFill>
                <a:effectLst/>
                <a:latin typeface="+mn-lt"/>
                <a:ea typeface="+mn-ea"/>
                <a:cs typeface="+mn-cs"/>
              </a:rPr>
              <a:t> v Krakove, </a:t>
            </a:r>
            <a:r>
              <a:rPr lang="sk-SK" sz="1200" kern="1200" dirty="0" err="1" smtClean="0">
                <a:solidFill>
                  <a:schemeClr val="tx1"/>
                </a:solidFill>
                <a:effectLst/>
                <a:latin typeface="+mn-lt"/>
                <a:ea typeface="+mn-ea"/>
                <a:cs typeface="+mn-cs"/>
              </a:rPr>
              <a:t>Uniwersytet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Lódzki</a:t>
            </a:r>
            <a:r>
              <a:rPr lang="sk-SK" sz="1200" kern="1200" dirty="0" smtClean="0">
                <a:solidFill>
                  <a:schemeClr val="tx1"/>
                </a:solidFill>
                <a:effectLst/>
                <a:latin typeface="+mn-lt"/>
                <a:ea typeface="+mn-ea"/>
                <a:cs typeface="+mn-cs"/>
              </a:rPr>
              <a:t> v Lodži a </a:t>
            </a:r>
            <a:r>
              <a:rPr lang="sk-SK" sz="1200" kern="1200" dirty="0" err="1" smtClean="0">
                <a:solidFill>
                  <a:schemeClr val="tx1"/>
                </a:solidFill>
                <a:effectLst/>
                <a:latin typeface="+mn-lt"/>
                <a:ea typeface="+mn-ea"/>
                <a:cs typeface="+mn-cs"/>
              </a:rPr>
              <a:t>Uniwersytet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Śląski</a:t>
            </a:r>
            <a:r>
              <a:rPr lang="sk-SK" sz="1200" kern="1200" dirty="0" smtClean="0">
                <a:solidFill>
                  <a:schemeClr val="tx1"/>
                </a:solidFill>
                <a:effectLst/>
                <a:latin typeface="+mn-lt"/>
                <a:ea typeface="+mn-ea"/>
                <a:cs typeface="+mn-cs"/>
              </a:rPr>
              <a:t> v </a:t>
            </a:r>
            <a:r>
              <a:rPr lang="sk-SK" sz="1200" kern="1200" dirty="0" err="1" smtClean="0">
                <a:solidFill>
                  <a:schemeClr val="tx1"/>
                </a:solidFill>
                <a:effectLst/>
                <a:latin typeface="+mn-lt"/>
                <a:ea typeface="+mn-ea"/>
                <a:cs typeface="+mn-cs"/>
              </a:rPr>
              <a:t>Sosnowci</a:t>
            </a:r>
            <a:r>
              <a:rPr lang="sk-SK" sz="1200" kern="1200" dirty="0" smtClean="0">
                <a:solidFill>
                  <a:schemeClr val="tx1"/>
                </a:solidFill>
                <a:effectLst/>
                <a:latin typeface="+mn-lt"/>
                <a:ea typeface="+mn-ea"/>
                <a:cs typeface="+mn-cs"/>
              </a:rPr>
              <a:t> v Poľsku, Palackého univerzitu v Olomouci, Karlovu univerzitu v Prahe a Ostravskú univerzitu v Ostrave v Česku, </a:t>
            </a:r>
            <a:r>
              <a:rPr lang="sk-SK" sz="1200" kern="1200" dirty="0" err="1" smtClean="0">
                <a:solidFill>
                  <a:schemeClr val="tx1"/>
                </a:solidFill>
                <a:effectLst/>
                <a:latin typeface="+mn-lt"/>
                <a:ea typeface="+mn-ea"/>
                <a:cs typeface="+mn-cs"/>
              </a:rPr>
              <a:t>Université</a:t>
            </a:r>
            <a:r>
              <a:rPr lang="sk-SK" sz="1200" kern="1200" dirty="0" smtClean="0">
                <a:solidFill>
                  <a:schemeClr val="tx1"/>
                </a:solidFill>
                <a:effectLst/>
                <a:latin typeface="+mn-lt"/>
                <a:ea typeface="+mn-ea"/>
                <a:cs typeface="+mn-cs"/>
              </a:rPr>
              <a:t> des </a:t>
            </a:r>
            <a:r>
              <a:rPr lang="sk-SK" sz="1200" kern="1200" dirty="0" err="1" smtClean="0">
                <a:solidFill>
                  <a:schemeClr val="tx1"/>
                </a:solidFill>
                <a:effectLst/>
                <a:latin typeface="+mn-lt"/>
                <a:ea typeface="+mn-ea"/>
                <a:cs typeface="+mn-cs"/>
              </a:rPr>
              <a:t>Sciences</a:t>
            </a:r>
            <a:r>
              <a:rPr lang="sk-SK" sz="1200" kern="1200" dirty="0" smtClean="0">
                <a:solidFill>
                  <a:schemeClr val="tx1"/>
                </a:solidFill>
                <a:effectLst/>
                <a:latin typeface="+mn-lt"/>
                <a:ea typeface="+mn-ea"/>
                <a:cs typeface="+mn-cs"/>
              </a:rPr>
              <a:t> et Technologies de </a:t>
            </a:r>
            <a:r>
              <a:rPr lang="sk-SK" sz="1200" kern="1200" dirty="0" err="1" smtClean="0">
                <a:solidFill>
                  <a:schemeClr val="tx1"/>
                </a:solidFill>
                <a:effectLst/>
                <a:latin typeface="+mn-lt"/>
                <a:ea typeface="+mn-ea"/>
                <a:cs typeface="+mn-cs"/>
              </a:rPr>
              <a:t>Lille</a:t>
            </a:r>
            <a:r>
              <a:rPr lang="sk-SK" sz="1200" kern="1200" dirty="0" smtClean="0">
                <a:solidFill>
                  <a:schemeClr val="tx1"/>
                </a:solidFill>
                <a:effectLst/>
                <a:latin typeface="+mn-lt"/>
                <a:ea typeface="+mn-ea"/>
                <a:cs typeface="+mn-cs"/>
              </a:rPr>
              <a:t>, a </a:t>
            </a:r>
            <a:r>
              <a:rPr lang="sk-SK" sz="1200" kern="1200" dirty="0" err="1" smtClean="0">
                <a:solidFill>
                  <a:schemeClr val="tx1"/>
                </a:solidFill>
                <a:effectLst/>
                <a:latin typeface="+mn-lt"/>
                <a:ea typeface="+mn-ea"/>
                <a:cs typeface="+mn-cs"/>
              </a:rPr>
              <a:t>Université</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Blaise</a:t>
            </a:r>
            <a:r>
              <a:rPr lang="sk-SK" sz="1200" kern="1200" dirty="0" smtClean="0">
                <a:solidFill>
                  <a:schemeClr val="tx1"/>
                </a:solidFill>
                <a:effectLst/>
                <a:latin typeface="+mn-lt"/>
                <a:ea typeface="+mn-ea"/>
                <a:cs typeface="+mn-cs"/>
              </a:rPr>
              <a:t> Pascal, </a:t>
            </a:r>
            <a:r>
              <a:rPr lang="sk-SK" sz="1200" kern="1200" dirty="0" err="1" smtClean="0">
                <a:solidFill>
                  <a:schemeClr val="tx1"/>
                </a:solidFill>
                <a:effectLst/>
                <a:latin typeface="+mn-lt"/>
                <a:ea typeface="+mn-ea"/>
                <a:cs typeface="+mn-cs"/>
              </a:rPr>
              <a:t>Clermont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Ferrand</a:t>
            </a:r>
            <a:r>
              <a:rPr lang="sk-SK" sz="1200" kern="1200" dirty="0" smtClean="0">
                <a:solidFill>
                  <a:schemeClr val="tx1"/>
                </a:solidFill>
                <a:effectLst/>
                <a:latin typeface="+mn-lt"/>
                <a:ea typeface="+mn-ea"/>
                <a:cs typeface="+mn-cs"/>
              </a:rPr>
              <a:t> vo Francúzsku, </a:t>
            </a:r>
            <a:r>
              <a:rPr lang="sk-SK" sz="1200" kern="1200" dirty="0" err="1" smtClean="0">
                <a:solidFill>
                  <a:schemeClr val="tx1"/>
                </a:solidFill>
                <a:effectLst/>
                <a:latin typeface="+mn-lt"/>
                <a:ea typeface="+mn-ea"/>
                <a:cs typeface="+mn-cs"/>
              </a:rPr>
              <a:t>Universitat</a:t>
            </a:r>
            <a:r>
              <a:rPr lang="sk-SK" sz="1200" kern="1200" dirty="0" smtClean="0">
                <a:solidFill>
                  <a:schemeClr val="tx1"/>
                </a:solidFill>
                <a:effectLst/>
                <a:latin typeface="+mn-lt"/>
                <a:ea typeface="+mn-ea"/>
                <a:cs typeface="+mn-cs"/>
              </a:rPr>
              <a:t> de </a:t>
            </a:r>
            <a:r>
              <a:rPr lang="sk-SK" sz="1200" kern="1200" dirty="0" err="1" smtClean="0">
                <a:solidFill>
                  <a:schemeClr val="tx1"/>
                </a:solidFill>
                <a:effectLst/>
                <a:latin typeface="+mn-lt"/>
                <a:ea typeface="+mn-ea"/>
                <a:cs typeface="+mn-cs"/>
              </a:rPr>
              <a:t>Girona</a:t>
            </a:r>
            <a:r>
              <a:rPr lang="sk-SK" sz="1200" kern="1200" dirty="0" smtClean="0">
                <a:solidFill>
                  <a:schemeClr val="tx1"/>
                </a:solidFill>
                <a:effectLst/>
                <a:latin typeface="+mn-lt"/>
                <a:ea typeface="+mn-ea"/>
                <a:cs typeface="+mn-cs"/>
              </a:rPr>
              <a:t> v Španielsku, </a:t>
            </a:r>
            <a:r>
              <a:rPr lang="sk-SK" sz="1200" kern="1200" dirty="0" err="1" smtClean="0">
                <a:solidFill>
                  <a:schemeClr val="tx1"/>
                </a:solidFill>
                <a:effectLst/>
                <a:latin typeface="+mn-lt"/>
                <a:ea typeface="+mn-ea"/>
                <a:cs typeface="+mn-cs"/>
              </a:rPr>
              <a:t>University</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London</a:t>
            </a:r>
            <a:r>
              <a:rPr lang="sk-SK" sz="1200" kern="1200" dirty="0" smtClean="0">
                <a:solidFill>
                  <a:schemeClr val="tx1"/>
                </a:solidFill>
                <a:effectLst/>
                <a:latin typeface="+mn-lt"/>
                <a:ea typeface="+mn-ea"/>
                <a:cs typeface="+mn-cs"/>
              </a:rPr>
              <a:t> vo Veľkej Británii, Univerzitu v </a:t>
            </a:r>
            <a:r>
              <a:rPr lang="sk-SK" sz="1200" kern="1200" dirty="0" err="1" smtClean="0">
                <a:solidFill>
                  <a:schemeClr val="tx1"/>
                </a:solidFill>
                <a:effectLst/>
                <a:latin typeface="+mn-lt"/>
                <a:ea typeface="+mn-ea"/>
                <a:cs typeface="+mn-cs"/>
              </a:rPr>
              <a:t>Maribore</a:t>
            </a:r>
            <a:r>
              <a:rPr lang="sk-SK" sz="1200" kern="1200" dirty="0" smtClean="0">
                <a:solidFill>
                  <a:schemeClr val="tx1"/>
                </a:solidFill>
                <a:effectLst/>
                <a:latin typeface="+mn-lt"/>
                <a:ea typeface="+mn-ea"/>
                <a:cs typeface="+mn-cs"/>
              </a:rPr>
              <a:t> v Slovinsku, Univerzitu v Záhrebe v Chorvátsku. Ďalšie kontakty má katedra s Inštitútom geografie na </a:t>
            </a:r>
            <a:r>
              <a:rPr lang="sk-SK" sz="1200" kern="1200" dirty="0" err="1" smtClean="0">
                <a:solidFill>
                  <a:schemeClr val="tx1"/>
                </a:solidFill>
                <a:effectLst/>
                <a:latin typeface="+mn-lt"/>
                <a:ea typeface="+mn-ea"/>
                <a:cs typeface="+mn-cs"/>
              </a:rPr>
              <a:t>Karl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Franzens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Universität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Graz</a:t>
            </a:r>
            <a:r>
              <a:rPr lang="sk-SK" sz="1200" kern="1200" dirty="0" smtClean="0">
                <a:solidFill>
                  <a:schemeClr val="tx1"/>
                </a:solidFill>
                <a:effectLst/>
                <a:latin typeface="+mn-lt"/>
                <a:ea typeface="+mn-ea"/>
                <a:cs typeface="+mn-cs"/>
              </a:rPr>
              <a:t> v Rakúsku.</a:t>
            </a:r>
          </a:p>
          <a:p>
            <a:endParaRPr lang="sk-SK" sz="1100" kern="1200" dirty="0" smtClean="0">
              <a:solidFill>
                <a:schemeClr val="tx1"/>
              </a:solidFill>
              <a:effectLst/>
              <a:latin typeface="+mn-lt"/>
              <a:ea typeface="+mn-ea"/>
              <a:cs typeface="+mn-cs"/>
            </a:endParaRPr>
          </a:p>
          <a:p>
            <a:pPr lvl="1">
              <a:spcAft>
                <a:spcPts val="600"/>
              </a:spcAft>
            </a:pPr>
            <a:endParaRPr lang="sk-SK" dirty="0">
              <a:latin typeface="Times New Roman" panose="02020603050405020304" pitchFamily="18" charset="0"/>
              <a:cs typeface="Times New Roman" panose="02020603050405020304" pitchFamily="18" charset="0"/>
            </a:endParaRPr>
          </a:p>
          <a:p>
            <a:endParaRPr lang="sk-SK" dirty="0"/>
          </a:p>
        </p:txBody>
      </p:sp>
      <p:sp>
        <p:nvSpPr>
          <p:cNvPr id="4" name="Zástupný symbol pro číslo snímku 3"/>
          <p:cNvSpPr>
            <a:spLocks noGrp="1"/>
          </p:cNvSpPr>
          <p:nvPr>
            <p:ph type="sldNum" sz="quarter" idx="10"/>
          </p:nvPr>
        </p:nvSpPr>
        <p:spPr/>
        <p:txBody>
          <a:bodyPr/>
          <a:lstStyle/>
          <a:p>
            <a:fld id="{401410C2-1B9A-4BE0-852E-027CDE82EBFC}" type="slidenum">
              <a:rPr lang="sk-SK" smtClean="0"/>
              <a:pPr/>
              <a:t>9</a:t>
            </a:fld>
            <a:endParaRPr lang="sk-SK"/>
          </a:p>
        </p:txBody>
      </p:sp>
    </p:spTree>
    <p:extLst>
      <p:ext uri="{BB962C8B-B14F-4D97-AF65-F5344CB8AC3E}">
        <p14:creationId xmlns:p14="http://schemas.microsoft.com/office/powerpoint/2010/main" val="221730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685800" indent="-685800">
              <a:spcAft>
                <a:spcPts val="600"/>
              </a:spcAft>
              <a:buFont typeface="Wingdings" panose="05000000000000000000" pitchFamily="2" charset="2"/>
              <a:buChar char="ü"/>
            </a:pPr>
            <a:r>
              <a:rPr lang="sk-SK" sz="4500" dirty="0">
                <a:latin typeface="Times New Roman" panose="02020603050405020304" pitchFamily="18" charset="0"/>
                <a:cs typeface="Times New Roman" panose="02020603050405020304" pitchFamily="18" charset="0"/>
              </a:rPr>
              <a:t>ponúka všetky tri stupne štúdia,</a:t>
            </a:r>
          </a:p>
          <a:p>
            <a:pPr marL="685800" indent="-685800">
              <a:spcAft>
                <a:spcPts val="600"/>
              </a:spcAft>
              <a:buFont typeface="Wingdings" panose="05000000000000000000" pitchFamily="2" charset="2"/>
              <a:buChar char="ü"/>
            </a:pPr>
            <a:r>
              <a:rPr lang="sk-SK" sz="4800" i="1" dirty="0"/>
              <a:t>kde sa uplatním?</a:t>
            </a:r>
            <a:r>
              <a:rPr lang="sk-SK" sz="4800" dirty="0"/>
              <a:t/>
            </a:r>
            <a:br>
              <a:rPr lang="sk-SK" sz="4800" dirty="0"/>
            </a:br>
            <a:r>
              <a:rPr lang="sk-SK" sz="4800" dirty="0"/>
              <a:t>Ako pedagóg sa uplatníš na základných, stredných, ale i vysokých školách. Ako absolvent </a:t>
            </a:r>
            <a:r>
              <a:rPr lang="sk-SK" sz="4800" dirty="0" err="1"/>
              <a:t>jednodborového</a:t>
            </a:r>
            <a:r>
              <a:rPr lang="sk-SK" sz="4800" dirty="0"/>
              <a:t> štúdia geografie a aplikovanej </a:t>
            </a:r>
            <a:r>
              <a:rPr lang="sk-SK" sz="4800" dirty="0" err="1"/>
              <a:t>geoinformatiky</a:t>
            </a:r>
            <a:r>
              <a:rPr lang="sk-SK" sz="4800" dirty="0"/>
              <a:t> môžeš pracovať vo výskumných kolektívoch, v samostatnej vedecko-výskumnej práci na pracoviskách SAV, na úradoch miestnej a regionálnej samosprávy, v regionálnych rozvojových agentúrach, v inštitúciách Európskej únie, na štatistických úradoch, v cestovných kanceláriách a agentúrach, v marketingových a reklamných agentúrach, v kartografických a geodetických inštitúciách, v environmentálnych inštitúciách a ochrane prírody. </a:t>
            </a:r>
            <a:endParaRPr lang="sk-SK" sz="4500" dirty="0">
              <a:latin typeface="Times New Roman" panose="02020603050405020304" pitchFamily="18" charset="0"/>
              <a:cs typeface="Times New Roman" panose="02020603050405020304" pitchFamily="18" charset="0"/>
            </a:endParaRPr>
          </a:p>
          <a:p>
            <a:pPr>
              <a:spcAft>
                <a:spcPts val="600"/>
              </a:spcAft>
            </a:pPr>
            <a:endParaRPr lang="sk-SK" sz="4500" dirty="0">
              <a:latin typeface="Times New Roman" panose="02020603050405020304" pitchFamily="18" charset="0"/>
              <a:cs typeface="Times New Roman" panose="02020603050405020304" pitchFamily="18" charset="0"/>
            </a:endParaRPr>
          </a:p>
          <a:p>
            <a:endParaRPr lang="sk-SK" dirty="0"/>
          </a:p>
        </p:txBody>
      </p:sp>
      <p:sp>
        <p:nvSpPr>
          <p:cNvPr id="4" name="Zástupný symbol pro číslo snímku 3"/>
          <p:cNvSpPr>
            <a:spLocks noGrp="1"/>
          </p:cNvSpPr>
          <p:nvPr>
            <p:ph type="sldNum" sz="quarter" idx="10"/>
          </p:nvPr>
        </p:nvSpPr>
        <p:spPr/>
        <p:txBody>
          <a:bodyPr/>
          <a:lstStyle/>
          <a:p>
            <a:fld id="{401410C2-1B9A-4BE0-852E-027CDE82EBFC}" type="slidenum">
              <a:rPr lang="sk-SK" smtClean="0"/>
              <a:pPr/>
              <a:t>10</a:t>
            </a:fld>
            <a:endParaRPr lang="sk-SK"/>
          </a:p>
        </p:txBody>
      </p:sp>
    </p:spTree>
    <p:extLst>
      <p:ext uri="{BB962C8B-B14F-4D97-AF65-F5344CB8AC3E}">
        <p14:creationId xmlns:p14="http://schemas.microsoft.com/office/powerpoint/2010/main" val="334772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k-SK"/>
              <a:t>Upravte štýly predlohy textu</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Upravte štýl predlohy podnadpisov</a:t>
            </a:r>
            <a:endParaRPr lang="en-US" dirty="0"/>
          </a:p>
        </p:txBody>
      </p:sp>
      <p:sp>
        <p:nvSpPr>
          <p:cNvPr id="4" name="Date Placeholder 3"/>
          <p:cNvSpPr>
            <a:spLocks noGrp="1"/>
          </p:cNvSpPr>
          <p:nvPr>
            <p:ph type="dt" sz="half" idx="10"/>
          </p:nvPr>
        </p:nvSpPr>
        <p:spPr/>
        <p:txBody>
          <a:bodyPr/>
          <a:lstStyle/>
          <a:p>
            <a:fld id="{0DEE5E88-EEA8-479A-A90B-EFA1499EED98}" type="datetimeFigureOut">
              <a:rPr lang="sk-SK" smtClean="0"/>
              <a:pPr/>
              <a:t>5. 7. 2017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F8B7378-AFD3-48C6-9705-CC4D4580B925}" type="slidenum">
              <a:rPr lang="sk-SK" smtClean="0"/>
              <a:pPr/>
              <a:t>‹#›</a:t>
            </a:fld>
            <a:endParaRPr lang="sk-SK"/>
          </a:p>
        </p:txBody>
      </p:sp>
    </p:spTree>
    <p:extLst>
      <p:ext uri="{BB962C8B-B14F-4D97-AF65-F5344CB8AC3E}">
        <p14:creationId xmlns:p14="http://schemas.microsoft.com/office/powerpoint/2010/main" val="567955506"/>
      </p:ext>
    </p:extLst>
  </p:cSld>
  <p:clrMapOvr>
    <a:masterClrMapping/>
  </p:clrMapOvr>
  <mc:AlternateContent xmlns:mc="http://schemas.openxmlformats.org/markup-compatibility/2006" xmlns:p14="http://schemas.microsoft.com/office/powerpoint/2010/main">
    <mc:Choice Requires="p14">
      <p:transition spd="slow" p14:dur="1500" advClick="0" advTm="3000">
        <p:wipe dir="r"/>
      </p:transition>
    </mc:Choice>
    <mc:Fallback xmlns="">
      <p:transition spd="slow" advClick="0" advTm="3000">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0DEE5E88-EEA8-479A-A90B-EFA1499EED98}" type="datetimeFigureOut">
              <a:rPr lang="sk-SK" smtClean="0"/>
              <a:pPr/>
              <a:t>5. 7. 2017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F8B7378-AFD3-48C6-9705-CC4D4580B925}" type="slidenum">
              <a:rPr lang="sk-SK" smtClean="0"/>
              <a:pPr/>
              <a:t>‹#›</a:t>
            </a:fld>
            <a:endParaRPr lang="sk-SK"/>
          </a:p>
        </p:txBody>
      </p:sp>
    </p:spTree>
    <p:extLst>
      <p:ext uri="{BB962C8B-B14F-4D97-AF65-F5344CB8AC3E}">
        <p14:creationId xmlns:p14="http://schemas.microsoft.com/office/powerpoint/2010/main" val="2427025150"/>
      </p:ext>
    </p:extLst>
  </p:cSld>
  <p:clrMapOvr>
    <a:masterClrMapping/>
  </p:clrMapOvr>
  <mc:AlternateContent xmlns:mc="http://schemas.openxmlformats.org/markup-compatibility/2006" xmlns:p14="http://schemas.microsoft.com/office/powerpoint/2010/main">
    <mc:Choice Requires="p14">
      <p:transition spd="slow" p14:dur="1500" advClick="0" advTm="3000">
        <p:wipe dir="r"/>
      </p:transition>
    </mc:Choice>
    <mc:Fallback xmlns="">
      <p:transition spd="slow" advClick="0" advTm="3000">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0DEE5E88-EEA8-479A-A90B-EFA1499EED98}" type="datetimeFigureOut">
              <a:rPr lang="sk-SK" smtClean="0"/>
              <a:pPr/>
              <a:t>5. 7. 2017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F8B7378-AFD3-48C6-9705-CC4D4580B925}" type="slidenum">
              <a:rPr lang="sk-SK" smtClean="0"/>
              <a:pPr/>
              <a:t>‹#›</a:t>
            </a:fld>
            <a:endParaRPr lang="sk-SK"/>
          </a:p>
        </p:txBody>
      </p:sp>
    </p:spTree>
    <p:extLst>
      <p:ext uri="{BB962C8B-B14F-4D97-AF65-F5344CB8AC3E}">
        <p14:creationId xmlns:p14="http://schemas.microsoft.com/office/powerpoint/2010/main" val="2144624476"/>
      </p:ext>
    </p:extLst>
  </p:cSld>
  <p:clrMapOvr>
    <a:masterClrMapping/>
  </p:clrMapOvr>
  <mc:AlternateContent xmlns:mc="http://schemas.openxmlformats.org/markup-compatibility/2006" xmlns:p14="http://schemas.microsoft.com/office/powerpoint/2010/main">
    <mc:Choice Requires="p14">
      <p:transition spd="slow" p14:dur="1500" advClick="0" advTm="3000">
        <p:wipe dir="r"/>
      </p:transition>
    </mc:Choice>
    <mc:Fallback xmlns="">
      <p:transition spd="slow" advClick="0" advTm="3000">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0DEE5E88-EEA8-479A-A90B-EFA1499EED98}" type="datetimeFigureOut">
              <a:rPr lang="sk-SK" smtClean="0"/>
              <a:pPr/>
              <a:t>5. 7. 2017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F8B7378-AFD3-48C6-9705-CC4D4580B925}" type="slidenum">
              <a:rPr lang="sk-SK" smtClean="0"/>
              <a:pPr/>
              <a:t>‹#›</a:t>
            </a:fld>
            <a:endParaRPr lang="sk-SK"/>
          </a:p>
        </p:txBody>
      </p:sp>
    </p:spTree>
    <p:extLst>
      <p:ext uri="{BB962C8B-B14F-4D97-AF65-F5344CB8AC3E}">
        <p14:creationId xmlns:p14="http://schemas.microsoft.com/office/powerpoint/2010/main" val="3718291090"/>
      </p:ext>
    </p:extLst>
  </p:cSld>
  <p:clrMapOvr>
    <a:masterClrMapping/>
  </p:clrMapOvr>
  <mc:AlternateContent xmlns:mc="http://schemas.openxmlformats.org/markup-compatibility/2006" xmlns:p14="http://schemas.microsoft.com/office/powerpoint/2010/main">
    <mc:Choice Requires="p14">
      <p:transition spd="slow" p14:dur="1500" advClick="0" advTm="3000">
        <p:wipe dir="r"/>
      </p:transition>
    </mc:Choice>
    <mc:Fallback xmlns="">
      <p:transition spd="slow" advClick="0" advTm="3000">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k-SK"/>
              <a:t>Upravte štýly predlohy textu</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Upravte štýl predlohy textu.</a:t>
            </a:r>
          </a:p>
        </p:txBody>
      </p:sp>
      <p:sp>
        <p:nvSpPr>
          <p:cNvPr id="4" name="Date Placeholder 3"/>
          <p:cNvSpPr>
            <a:spLocks noGrp="1"/>
          </p:cNvSpPr>
          <p:nvPr>
            <p:ph type="dt" sz="half" idx="10"/>
          </p:nvPr>
        </p:nvSpPr>
        <p:spPr/>
        <p:txBody>
          <a:bodyPr/>
          <a:lstStyle/>
          <a:p>
            <a:fld id="{0DEE5E88-EEA8-479A-A90B-EFA1499EED98}" type="datetimeFigureOut">
              <a:rPr lang="sk-SK" smtClean="0"/>
              <a:pPr/>
              <a:t>5. 7. 2017</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F8B7378-AFD3-48C6-9705-CC4D4580B925}" type="slidenum">
              <a:rPr lang="sk-SK" smtClean="0"/>
              <a:pPr/>
              <a:t>‹#›</a:t>
            </a:fld>
            <a:endParaRPr lang="sk-SK"/>
          </a:p>
        </p:txBody>
      </p:sp>
    </p:spTree>
    <p:extLst>
      <p:ext uri="{BB962C8B-B14F-4D97-AF65-F5344CB8AC3E}">
        <p14:creationId xmlns:p14="http://schemas.microsoft.com/office/powerpoint/2010/main" val="493456866"/>
      </p:ext>
    </p:extLst>
  </p:cSld>
  <p:clrMapOvr>
    <a:masterClrMapping/>
  </p:clrMapOvr>
  <mc:AlternateContent xmlns:mc="http://schemas.openxmlformats.org/markup-compatibility/2006" xmlns:p14="http://schemas.microsoft.com/office/powerpoint/2010/main">
    <mc:Choice Requires="p14">
      <p:transition spd="slow" p14:dur="1500" advClick="0" advTm="3000">
        <p:wipe dir="r"/>
      </p:transition>
    </mc:Choice>
    <mc:Fallback xmlns="">
      <p:transition spd="slow" advClick="0" advTm="3000">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0DEE5E88-EEA8-479A-A90B-EFA1499EED98}" type="datetimeFigureOut">
              <a:rPr lang="sk-SK" smtClean="0"/>
              <a:pPr/>
              <a:t>5. 7. 2017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F8B7378-AFD3-48C6-9705-CC4D4580B925}" type="slidenum">
              <a:rPr lang="sk-SK" smtClean="0"/>
              <a:pPr/>
              <a:t>‹#›</a:t>
            </a:fld>
            <a:endParaRPr lang="sk-SK"/>
          </a:p>
        </p:txBody>
      </p:sp>
    </p:spTree>
    <p:extLst>
      <p:ext uri="{BB962C8B-B14F-4D97-AF65-F5344CB8AC3E}">
        <p14:creationId xmlns:p14="http://schemas.microsoft.com/office/powerpoint/2010/main" val="2715649754"/>
      </p:ext>
    </p:extLst>
  </p:cSld>
  <p:clrMapOvr>
    <a:masterClrMapping/>
  </p:clrMapOvr>
  <mc:AlternateContent xmlns:mc="http://schemas.openxmlformats.org/markup-compatibility/2006" xmlns:p14="http://schemas.microsoft.com/office/powerpoint/2010/main">
    <mc:Choice Requires="p14">
      <p:transition spd="slow" p14:dur="1500" advClick="0" advTm="3000">
        <p:wipe dir="r"/>
      </p:transition>
    </mc:Choice>
    <mc:Fallback xmlns="">
      <p:transition spd="slow" advClick="0" advTm="3000">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k-SK"/>
              <a:t>Upravte štýly predlohy textu</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Content Placeholder 3"/>
          <p:cNvSpPr>
            <a:spLocks noGrp="1"/>
          </p:cNvSpPr>
          <p:nvPr>
            <p:ph sz="half" idx="2"/>
          </p:nvPr>
        </p:nvSpPr>
        <p:spPr>
          <a:xfrm>
            <a:off x="629842" y="2505075"/>
            <a:ext cx="3868340"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Content Placeholder 5"/>
          <p:cNvSpPr>
            <a:spLocks noGrp="1"/>
          </p:cNvSpPr>
          <p:nvPr>
            <p:ph sz="quarter" idx="4"/>
          </p:nvPr>
        </p:nvSpPr>
        <p:spPr>
          <a:xfrm>
            <a:off x="4629150" y="2505075"/>
            <a:ext cx="3887391"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0DEE5E88-EEA8-479A-A90B-EFA1499EED98}" type="datetimeFigureOut">
              <a:rPr lang="sk-SK" smtClean="0"/>
              <a:pPr/>
              <a:t>5. 7. 2017</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6F8B7378-AFD3-48C6-9705-CC4D4580B925}" type="slidenum">
              <a:rPr lang="sk-SK" smtClean="0"/>
              <a:pPr/>
              <a:t>‹#›</a:t>
            </a:fld>
            <a:endParaRPr lang="sk-SK"/>
          </a:p>
        </p:txBody>
      </p:sp>
    </p:spTree>
    <p:extLst>
      <p:ext uri="{BB962C8B-B14F-4D97-AF65-F5344CB8AC3E}">
        <p14:creationId xmlns:p14="http://schemas.microsoft.com/office/powerpoint/2010/main" val="4237371394"/>
      </p:ext>
    </p:extLst>
  </p:cSld>
  <p:clrMapOvr>
    <a:masterClrMapping/>
  </p:clrMapOvr>
  <mc:AlternateContent xmlns:mc="http://schemas.openxmlformats.org/markup-compatibility/2006" xmlns:p14="http://schemas.microsoft.com/office/powerpoint/2010/main">
    <mc:Choice Requires="p14">
      <p:transition spd="slow" p14:dur="1500" advClick="0" advTm="3000">
        <p:wipe dir="r"/>
      </p:transition>
    </mc:Choice>
    <mc:Fallback xmlns="">
      <p:transition spd="slow" advClick="0" advTm="3000">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0DEE5E88-EEA8-479A-A90B-EFA1499EED98}" type="datetimeFigureOut">
              <a:rPr lang="sk-SK" smtClean="0"/>
              <a:pPr/>
              <a:t>5. 7. 2017</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6F8B7378-AFD3-48C6-9705-CC4D4580B925}" type="slidenum">
              <a:rPr lang="sk-SK" smtClean="0"/>
              <a:pPr/>
              <a:t>‹#›</a:t>
            </a:fld>
            <a:endParaRPr lang="sk-SK"/>
          </a:p>
        </p:txBody>
      </p:sp>
    </p:spTree>
    <p:extLst>
      <p:ext uri="{BB962C8B-B14F-4D97-AF65-F5344CB8AC3E}">
        <p14:creationId xmlns:p14="http://schemas.microsoft.com/office/powerpoint/2010/main" val="1572293783"/>
      </p:ext>
    </p:extLst>
  </p:cSld>
  <p:clrMapOvr>
    <a:masterClrMapping/>
  </p:clrMapOvr>
  <mc:AlternateContent xmlns:mc="http://schemas.openxmlformats.org/markup-compatibility/2006" xmlns:p14="http://schemas.microsoft.com/office/powerpoint/2010/main">
    <mc:Choice Requires="p14">
      <p:transition spd="slow" p14:dur="1500" advClick="0" advTm="3000">
        <p:wipe dir="r"/>
      </p:transition>
    </mc:Choice>
    <mc:Fallback xmlns="">
      <p:transition spd="slow" advClick="0" advTm="3000">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E5E88-EEA8-479A-A90B-EFA1499EED98}" type="datetimeFigureOut">
              <a:rPr lang="sk-SK" smtClean="0"/>
              <a:pPr/>
              <a:t>5. 7. 2017</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6F8B7378-AFD3-48C6-9705-CC4D4580B925}" type="slidenum">
              <a:rPr lang="sk-SK" smtClean="0"/>
              <a:pPr/>
              <a:t>‹#›</a:t>
            </a:fld>
            <a:endParaRPr lang="sk-SK"/>
          </a:p>
        </p:txBody>
      </p:sp>
    </p:spTree>
    <p:extLst>
      <p:ext uri="{BB962C8B-B14F-4D97-AF65-F5344CB8AC3E}">
        <p14:creationId xmlns:p14="http://schemas.microsoft.com/office/powerpoint/2010/main" val="4269229783"/>
      </p:ext>
    </p:extLst>
  </p:cSld>
  <p:clrMapOvr>
    <a:masterClrMapping/>
  </p:clrMapOvr>
  <mc:AlternateContent xmlns:mc="http://schemas.openxmlformats.org/markup-compatibility/2006" xmlns:p14="http://schemas.microsoft.com/office/powerpoint/2010/main">
    <mc:Choice Requires="p14">
      <p:transition spd="slow" p14:dur="1500" advClick="0" advTm="3000">
        <p:wipe dir="r"/>
      </p:transition>
    </mc:Choice>
    <mc:Fallback xmlns="">
      <p:transition spd="slow" advClick="0" advTm="3000">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k-SK"/>
              <a:t>Upravte štýly predlohy textu</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Date Placeholder 4"/>
          <p:cNvSpPr>
            <a:spLocks noGrp="1"/>
          </p:cNvSpPr>
          <p:nvPr>
            <p:ph type="dt" sz="half" idx="10"/>
          </p:nvPr>
        </p:nvSpPr>
        <p:spPr/>
        <p:txBody>
          <a:bodyPr/>
          <a:lstStyle/>
          <a:p>
            <a:fld id="{0DEE5E88-EEA8-479A-A90B-EFA1499EED98}" type="datetimeFigureOut">
              <a:rPr lang="sk-SK" smtClean="0"/>
              <a:pPr/>
              <a:t>5. 7. 2017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F8B7378-AFD3-48C6-9705-CC4D4580B925}" type="slidenum">
              <a:rPr lang="sk-SK" smtClean="0"/>
              <a:pPr/>
              <a:t>‹#›</a:t>
            </a:fld>
            <a:endParaRPr lang="sk-SK"/>
          </a:p>
        </p:txBody>
      </p:sp>
    </p:spTree>
    <p:extLst>
      <p:ext uri="{BB962C8B-B14F-4D97-AF65-F5344CB8AC3E}">
        <p14:creationId xmlns:p14="http://schemas.microsoft.com/office/powerpoint/2010/main" val="3753997847"/>
      </p:ext>
    </p:extLst>
  </p:cSld>
  <p:clrMapOvr>
    <a:masterClrMapping/>
  </p:clrMapOvr>
  <mc:AlternateContent xmlns:mc="http://schemas.openxmlformats.org/markup-compatibility/2006" xmlns:p14="http://schemas.microsoft.com/office/powerpoint/2010/main">
    <mc:Choice Requires="p14">
      <p:transition spd="slow" p14:dur="1500" advClick="0" advTm="3000">
        <p:wipe dir="r"/>
      </p:transition>
    </mc:Choice>
    <mc:Fallback xmlns="">
      <p:transition spd="slow" advClick="0" advTm="3000">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k-SK"/>
              <a:t>Upravte štýly predlohy textu</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Date Placeholder 4"/>
          <p:cNvSpPr>
            <a:spLocks noGrp="1"/>
          </p:cNvSpPr>
          <p:nvPr>
            <p:ph type="dt" sz="half" idx="10"/>
          </p:nvPr>
        </p:nvSpPr>
        <p:spPr/>
        <p:txBody>
          <a:bodyPr/>
          <a:lstStyle/>
          <a:p>
            <a:fld id="{0DEE5E88-EEA8-479A-A90B-EFA1499EED98}" type="datetimeFigureOut">
              <a:rPr lang="sk-SK" smtClean="0"/>
              <a:pPr/>
              <a:t>5. 7. 2017</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F8B7378-AFD3-48C6-9705-CC4D4580B925}" type="slidenum">
              <a:rPr lang="sk-SK" smtClean="0"/>
              <a:pPr/>
              <a:t>‹#›</a:t>
            </a:fld>
            <a:endParaRPr lang="sk-SK"/>
          </a:p>
        </p:txBody>
      </p:sp>
    </p:spTree>
    <p:extLst>
      <p:ext uri="{BB962C8B-B14F-4D97-AF65-F5344CB8AC3E}">
        <p14:creationId xmlns:p14="http://schemas.microsoft.com/office/powerpoint/2010/main" val="123500285"/>
      </p:ext>
    </p:extLst>
  </p:cSld>
  <p:clrMapOvr>
    <a:masterClrMapping/>
  </p:clrMapOvr>
  <mc:AlternateContent xmlns:mc="http://schemas.openxmlformats.org/markup-compatibility/2006" xmlns:p14="http://schemas.microsoft.com/office/powerpoint/2010/main">
    <mc:Choice Requires="p14">
      <p:transition spd="slow" p14:dur="1500" advClick="0" advTm="3000">
        <p:wipe dir="r"/>
      </p:transition>
    </mc:Choice>
    <mc:Fallback xmlns="">
      <p:transition spd="slow" advClick="0" advTm="3000">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E5E88-EEA8-479A-A90B-EFA1499EED98}" type="datetimeFigureOut">
              <a:rPr lang="sk-SK" smtClean="0"/>
              <a:pPr/>
              <a:t>5. 7. 2017</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B7378-AFD3-48C6-9705-CC4D4580B925}" type="slidenum">
              <a:rPr lang="sk-SK" smtClean="0"/>
              <a:pPr/>
              <a:t>‹#›</a:t>
            </a:fld>
            <a:endParaRPr lang="sk-SK"/>
          </a:p>
        </p:txBody>
      </p:sp>
    </p:spTree>
    <p:extLst>
      <p:ext uri="{BB962C8B-B14F-4D97-AF65-F5344CB8AC3E}">
        <p14:creationId xmlns:p14="http://schemas.microsoft.com/office/powerpoint/2010/main" val="4242727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Click="0" advTm="3000">
        <p:wipe dir="r"/>
      </p:transition>
    </mc:Choice>
    <mc:Fallback xmlns="">
      <p:transition spd="slow" advClick="0" advTm="3000">
        <p:wipe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wmf"/><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hyperlink" Target="http://www.topfakulta.sk/" TargetMode="External"/><Relationship Id="rId4" Type="http://schemas.openxmlformats.org/officeDocument/2006/relationships/image" Target="../media/image4.png"/><Relationship Id="rId9"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Obrázo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06" y="339596"/>
            <a:ext cx="4685713" cy="1459532"/>
          </a:xfrm>
          <a:prstGeom prst="rect">
            <a:avLst/>
          </a:prstGeom>
        </p:spPr>
      </p:pic>
      <p:sp>
        <p:nvSpPr>
          <p:cNvPr id="7" name="BlokTextu 6"/>
          <p:cNvSpPr txBox="1"/>
          <p:nvPr/>
        </p:nvSpPr>
        <p:spPr>
          <a:xfrm>
            <a:off x="594640" y="4830507"/>
            <a:ext cx="6651653" cy="1169551"/>
          </a:xfrm>
          <a:prstGeom prst="rect">
            <a:avLst/>
          </a:prstGeom>
          <a:noFill/>
          <a:effectLst>
            <a:outerShdw blurRad="50800" dist="38100" dir="2700000" algn="tl" rotWithShape="0">
              <a:prstClr val="black">
                <a:alpha val="40000"/>
              </a:prstClr>
            </a:outerShdw>
          </a:effectLst>
        </p:spPr>
        <p:txBody>
          <a:bodyPr wrap="square" rtlCol="0">
            <a:spAutoFit/>
          </a:bodyPr>
          <a:lstStyle/>
          <a:p>
            <a:r>
              <a:rPr lang="sk-SK" sz="70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VZDELANIE</a:t>
            </a:r>
          </a:p>
        </p:txBody>
      </p:sp>
      <p:sp>
        <p:nvSpPr>
          <p:cNvPr id="8" name="Obdĺžnik 7"/>
          <p:cNvSpPr/>
          <p:nvPr/>
        </p:nvSpPr>
        <p:spPr>
          <a:xfrm flipV="1">
            <a:off x="675177" y="4818440"/>
            <a:ext cx="501575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p:cNvSpPr/>
          <p:nvPr/>
        </p:nvSpPr>
        <p:spPr>
          <a:xfrm flipV="1">
            <a:off x="675177" y="5974974"/>
            <a:ext cx="501575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BlokTextu 9"/>
          <p:cNvSpPr txBox="1"/>
          <p:nvPr/>
        </p:nvSpPr>
        <p:spPr>
          <a:xfrm>
            <a:off x="509797" y="3759233"/>
            <a:ext cx="2895140"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lang="sk-SK" sz="60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UŽI SI</a:t>
            </a:r>
          </a:p>
        </p:txBody>
      </p:sp>
      <p:sp>
        <p:nvSpPr>
          <p:cNvPr id="3" name="BlokTextu 2"/>
          <p:cNvSpPr txBox="1"/>
          <p:nvPr/>
        </p:nvSpPr>
        <p:spPr>
          <a:xfrm>
            <a:off x="400806" y="2064633"/>
            <a:ext cx="5009394" cy="677108"/>
          </a:xfrm>
          <a:prstGeom prst="rect">
            <a:avLst/>
          </a:prstGeom>
          <a:noFill/>
        </p:spPr>
        <p:txBody>
          <a:bodyPr wrap="square" rtlCol="0">
            <a:spAutoFit/>
          </a:bodyPr>
          <a:lstStyle/>
          <a:p>
            <a:r>
              <a:rPr lang="sk-SK" sz="1900" b="1" dirty="0">
                <a:solidFill>
                  <a:srgbClr val="002060"/>
                </a:solidFill>
              </a:rPr>
              <a:t>FAKULTA HUMANITNÝCH A PRÍRODNÝCH VIED</a:t>
            </a:r>
          </a:p>
          <a:p>
            <a:r>
              <a:rPr lang="sk-SK" sz="1900" b="1" dirty="0">
                <a:solidFill>
                  <a:srgbClr val="002060"/>
                </a:solidFill>
              </a:rPr>
              <a:t>PREŠOVSKEJ UNIVERZITY V PREŠOVE</a:t>
            </a:r>
          </a:p>
        </p:txBody>
      </p:sp>
    </p:spTree>
    <p:extLst>
      <p:ext uri="{BB962C8B-B14F-4D97-AF65-F5344CB8AC3E}">
        <p14:creationId xmlns:p14="http://schemas.microsoft.com/office/powerpoint/2010/main" val="470031684"/>
      </p:ext>
    </p:extLst>
  </p:cSld>
  <p:clrMapOvr>
    <a:masterClrMapping/>
  </p:clrMapOvr>
  <mc:AlternateContent xmlns:mc="http://schemas.openxmlformats.org/markup-compatibility/2006" xmlns:p14="http://schemas.microsoft.com/office/powerpoint/2010/main">
    <mc:Choice Requires="p14">
      <p:transition spd="slow" p14:dur="1500" advClick="0" advTm="3000">
        <p:wipe dir="r"/>
      </p:transition>
    </mc:Choice>
    <mc:Fallback xmlns="">
      <p:transition spd="slow" advClick="0" advTm="3000">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8" name="Obrázo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9" name="BlokTextu 8"/>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sp>
        <p:nvSpPr>
          <p:cNvPr id="3" name="Obdĺžnik 2"/>
          <p:cNvSpPr/>
          <p:nvPr/>
        </p:nvSpPr>
        <p:spPr>
          <a:xfrm>
            <a:off x="0" y="1423031"/>
            <a:ext cx="9144000" cy="6151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BlokTextu 3"/>
          <p:cNvSpPr txBox="1"/>
          <p:nvPr/>
        </p:nvSpPr>
        <p:spPr>
          <a:xfrm>
            <a:off x="0" y="1432289"/>
            <a:ext cx="9144000" cy="584775"/>
          </a:xfrm>
          <a:prstGeom prst="rect">
            <a:avLst/>
          </a:prstGeom>
          <a:noFill/>
        </p:spPr>
        <p:txBody>
          <a:bodyPr wrap="square" rtlCol="0">
            <a:spAutoFit/>
          </a:bodyPr>
          <a:lstStyle/>
          <a:p>
            <a:pPr algn="ctr"/>
            <a:r>
              <a:rPr lang="sk-SK" sz="3200" b="1" dirty="0">
                <a:solidFill>
                  <a:schemeClr val="bg1"/>
                </a:solidFill>
                <a:effectLst>
                  <a:outerShdw blurRad="38100" dist="38100" dir="2700000" algn="tl">
                    <a:srgbClr val="000000">
                      <a:alpha val="43137"/>
                    </a:srgbClr>
                  </a:outerShdw>
                </a:effectLst>
              </a:rPr>
              <a:t>Katedra geografie a aplikovanej </a:t>
            </a:r>
            <a:r>
              <a:rPr lang="sk-SK" sz="3200" b="1" dirty="0" err="1">
                <a:solidFill>
                  <a:schemeClr val="bg1"/>
                </a:solidFill>
                <a:effectLst>
                  <a:outerShdw blurRad="38100" dist="38100" dir="2700000" algn="tl">
                    <a:srgbClr val="000000">
                      <a:alpha val="43137"/>
                    </a:srgbClr>
                  </a:outerShdw>
                </a:effectLst>
              </a:rPr>
              <a:t>geoinformatiky</a:t>
            </a:r>
            <a:endParaRPr lang="sk-SK" sz="3200" dirty="0">
              <a:solidFill>
                <a:schemeClr val="bg1"/>
              </a:solidFill>
              <a:effectLst>
                <a:outerShdw blurRad="38100" dist="38100" dir="2700000" algn="tl">
                  <a:srgbClr val="000000">
                    <a:alpha val="43137"/>
                  </a:srgbClr>
                </a:outerShdw>
              </a:effectLst>
            </a:endParaRPr>
          </a:p>
        </p:txBody>
      </p:sp>
      <p:sp>
        <p:nvSpPr>
          <p:cNvPr id="10" name="Šipka doprava 9"/>
          <p:cNvSpPr/>
          <p:nvPr/>
        </p:nvSpPr>
        <p:spPr>
          <a:xfrm>
            <a:off x="207933" y="2406108"/>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1" name="Picture 2"/>
          <p:cNvPicPr>
            <a:picLocks noChangeAspect="1" noChangeArrowheads="1"/>
          </p:cNvPicPr>
          <p:nvPr/>
        </p:nvPicPr>
        <p:blipFill>
          <a:blip r:embed="rId5" cstate="print"/>
          <a:srcRect/>
          <a:stretch>
            <a:fillRect/>
          </a:stretch>
        </p:blipFill>
        <p:spPr bwMode="auto">
          <a:xfrm>
            <a:off x="5137026" y="2237398"/>
            <a:ext cx="3378324" cy="2615148"/>
          </a:xfrm>
          <a:prstGeom prst="rect">
            <a:avLst/>
          </a:prstGeom>
          <a:noFill/>
          <a:ln w="9525">
            <a:noFill/>
            <a:miter lim="800000"/>
            <a:headEnd/>
            <a:tailEnd/>
          </a:ln>
        </p:spPr>
      </p:pic>
      <p:pic>
        <p:nvPicPr>
          <p:cNvPr id="13" name="Picture 3"/>
          <p:cNvPicPr>
            <a:picLocks noChangeAspect="1" noChangeArrowheads="1"/>
          </p:cNvPicPr>
          <p:nvPr/>
        </p:nvPicPr>
        <p:blipFill>
          <a:blip r:embed="rId6" cstate="print"/>
          <a:srcRect/>
          <a:stretch>
            <a:fillRect/>
          </a:stretch>
        </p:blipFill>
        <p:spPr bwMode="auto">
          <a:xfrm>
            <a:off x="5137026" y="4531058"/>
            <a:ext cx="3378324" cy="2033516"/>
          </a:xfrm>
          <a:prstGeom prst="rect">
            <a:avLst/>
          </a:prstGeom>
          <a:noFill/>
          <a:ln w="9525">
            <a:noFill/>
            <a:miter lim="800000"/>
            <a:headEnd/>
            <a:tailEnd/>
          </a:ln>
        </p:spPr>
      </p:pic>
      <p:sp>
        <p:nvSpPr>
          <p:cNvPr id="5" name="Nadpis 4"/>
          <p:cNvSpPr>
            <a:spLocks noGrp="1"/>
          </p:cNvSpPr>
          <p:nvPr>
            <p:ph type="title"/>
          </p:nvPr>
        </p:nvSpPr>
        <p:spPr/>
        <p:txBody>
          <a:bodyPr/>
          <a:lstStyle/>
          <a:p>
            <a:endParaRPr lang="sk-SK"/>
          </a:p>
        </p:txBody>
      </p:sp>
      <p:sp>
        <p:nvSpPr>
          <p:cNvPr id="6" name="Zástupný symbol pro obsah 5"/>
          <p:cNvSpPr>
            <a:spLocks noGrp="1"/>
          </p:cNvSpPr>
          <p:nvPr>
            <p:ph sz="half" idx="1"/>
          </p:nvPr>
        </p:nvSpPr>
        <p:spPr>
          <a:xfrm>
            <a:off x="628650" y="2410499"/>
            <a:ext cx="3886200" cy="3766464"/>
          </a:xfrm>
        </p:spPr>
        <p:txBody>
          <a:bodyPr>
            <a:normAutofit fontScale="62500" lnSpcReduction="20000"/>
          </a:bodyPr>
          <a:lstStyle/>
          <a:p>
            <a:pPr marL="0" indent="0">
              <a:buNone/>
            </a:pPr>
            <a:r>
              <a:rPr lang="sk-SK" sz="3200" b="1" dirty="0">
                <a:solidFill>
                  <a:srgbClr val="002060"/>
                </a:solidFill>
                <a:ea typeface="SimSun" pitchFamily="2" charset="-122"/>
                <a:cs typeface="Times New Roman" pitchFamily="18" charset="0"/>
              </a:rPr>
              <a:t>Uplatnenie absolventov</a:t>
            </a:r>
          </a:p>
          <a:p>
            <a:pPr marL="0" indent="0">
              <a:buNone/>
            </a:pPr>
            <a:r>
              <a:rPr lang="sk-SK" sz="2900" dirty="0">
                <a:solidFill>
                  <a:srgbClr val="002060"/>
                </a:solidFill>
                <a:cs typeface="Times New Roman" panose="02020603050405020304" pitchFamily="18" charset="0"/>
              </a:rPr>
              <a:t>ZŠ, SŠ, VŠ</a:t>
            </a:r>
          </a:p>
          <a:p>
            <a:pPr marL="0" indent="0">
              <a:buNone/>
            </a:pPr>
            <a:r>
              <a:rPr lang="sk-SK" sz="2900" dirty="0">
                <a:solidFill>
                  <a:srgbClr val="002060"/>
                </a:solidFill>
                <a:cs typeface="Times New Roman" panose="02020603050405020304" pitchFamily="18" charset="0"/>
              </a:rPr>
              <a:t>Ministerstvá, úrady štátnej správy</a:t>
            </a:r>
          </a:p>
          <a:p>
            <a:pPr marL="0" indent="0">
              <a:buNone/>
            </a:pPr>
            <a:r>
              <a:rPr lang="sk-SK" sz="2900" dirty="0">
                <a:solidFill>
                  <a:srgbClr val="002060"/>
                </a:solidFill>
                <a:cs typeface="Times New Roman" panose="02020603050405020304" pitchFamily="18" charset="0"/>
              </a:rPr>
              <a:t>Úrady miestnej samosprávy</a:t>
            </a:r>
          </a:p>
          <a:p>
            <a:pPr marL="0" indent="0">
              <a:buNone/>
            </a:pPr>
            <a:r>
              <a:rPr lang="sk-SK" sz="2900" dirty="0">
                <a:solidFill>
                  <a:srgbClr val="002060"/>
                </a:solidFill>
                <a:cs typeface="Times New Roman" panose="02020603050405020304" pitchFamily="18" charset="0"/>
              </a:rPr>
              <a:t>Regionálne a rozvojové agentúry</a:t>
            </a:r>
          </a:p>
          <a:p>
            <a:pPr marL="0" indent="0">
              <a:buNone/>
            </a:pPr>
            <a:r>
              <a:rPr lang="sk-SK" sz="2900" dirty="0">
                <a:solidFill>
                  <a:srgbClr val="002060"/>
                </a:solidFill>
                <a:cs typeface="Times New Roman" panose="02020603050405020304" pitchFamily="18" charset="0"/>
              </a:rPr>
              <a:t>Realitné agentúry</a:t>
            </a:r>
          </a:p>
          <a:p>
            <a:pPr marL="0" indent="0">
              <a:buNone/>
            </a:pPr>
            <a:r>
              <a:rPr lang="sk-SK" sz="2900" dirty="0">
                <a:solidFill>
                  <a:srgbClr val="002060"/>
                </a:solidFill>
                <a:cs typeface="Times New Roman" panose="02020603050405020304" pitchFamily="18" charset="0"/>
              </a:rPr>
              <a:t>Cestovné agentúry a kancelárie</a:t>
            </a:r>
          </a:p>
          <a:p>
            <a:pPr marL="0" indent="0">
              <a:buNone/>
            </a:pPr>
            <a:r>
              <a:rPr lang="sk-SK" sz="2900" dirty="0">
                <a:solidFill>
                  <a:srgbClr val="002060"/>
                </a:solidFill>
                <a:cs typeface="Times New Roman" panose="02020603050405020304" pitchFamily="18" charset="0"/>
              </a:rPr>
              <a:t>Marketingové a reklamné agentúry</a:t>
            </a:r>
          </a:p>
          <a:p>
            <a:pPr marL="0" indent="0">
              <a:buNone/>
            </a:pPr>
            <a:r>
              <a:rPr lang="sk-SK" sz="2900" dirty="0">
                <a:solidFill>
                  <a:srgbClr val="002060"/>
                </a:solidFill>
                <a:cs typeface="Times New Roman" panose="02020603050405020304" pitchFamily="18" charset="0"/>
              </a:rPr>
              <a:t>Tlačové a elektronické médiá a vydavateľstvá</a:t>
            </a:r>
          </a:p>
          <a:p>
            <a:pPr marL="0" indent="0">
              <a:buNone/>
            </a:pPr>
            <a:r>
              <a:rPr lang="sk-SK" sz="2900" dirty="0">
                <a:solidFill>
                  <a:srgbClr val="002060"/>
                </a:solidFill>
                <a:cs typeface="Times New Roman" panose="02020603050405020304" pitchFamily="18" charset="0"/>
              </a:rPr>
              <a:t>Nadácie a iné organizácie 3. sektora</a:t>
            </a:r>
          </a:p>
          <a:p>
            <a:pPr marL="0" indent="0">
              <a:buNone/>
            </a:pPr>
            <a:r>
              <a:rPr lang="sk-SK" sz="2900" dirty="0">
                <a:solidFill>
                  <a:srgbClr val="002060"/>
                </a:solidFill>
                <a:cs typeface="Times New Roman" panose="02020603050405020304" pitchFamily="18" charset="0"/>
              </a:rPr>
              <a:t>Projekčné a expertízne organizácie</a:t>
            </a:r>
            <a:endParaRPr lang="sk-SK" sz="2900" dirty="0">
              <a:solidFill>
                <a:srgbClr val="002060"/>
              </a:solidFill>
              <a:ea typeface="SimSun" pitchFamily="2" charset="-122"/>
              <a:cs typeface="Times New Roman" pitchFamily="18" charset="0"/>
              <a:sym typeface="Wingdings" pitchFamily="2" charset="2"/>
            </a:endParaRPr>
          </a:p>
          <a:p>
            <a:pPr marL="0" indent="0">
              <a:buNone/>
            </a:pPr>
            <a:endParaRPr lang="sk-SK" dirty="0"/>
          </a:p>
        </p:txBody>
      </p:sp>
      <p:sp>
        <p:nvSpPr>
          <p:cNvPr id="12" name="Zástupný symbol pro obsah 11"/>
          <p:cNvSpPr>
            <a:spLocks noGrp="1"/>
          </p:cNvSpPr>
          <p:nvPr>
            <p:ph sz="half" idx="2"/>
          </p:nvPr>
        </p:nvSpPr>
        <p:spPr/>
        <p:txBody>
          <a:bodyPr>
            <a:normAutofit fontScale="62500" lnSpcReduction="20000"/>
          </a:bodyPr>
          <a:lstStyle/>
          <a:p>
            <a:endParaRPr lang="sk-SK" dirty="0"/>
          </a:p>
        </p:txBody>
      </p:sp>
    </p:spTree>
    <p:extLst>
      <p:ext uri="{BB962C8B-B14F-4D97-AF65-F5344CB8AC3E}">
        <p14:creationId xmlns:p14="http://schemas.microsoft.com/office/powerpoint/2010/main" val="1723897861"/>
      </p:ext>
    </p:extLst>
  </p:cSld>
  <p:clrMapOvr>
    <a:masterClrMapping/>
  </p:clrMapOvr>
  <mc:AlternateContent xmlns:mc="http://schemas.openxmlformats.org/markup-compatibility/2006" xmlns:p14="http://schemas.microsoft.com/office/powerpoint/2010/main">
    <mc:Choice Requires="p14">
      <p:transition spd="slow" p14:dur="1500" advClick="0" advTm="7000">
        <p:wipe dir="r"/>
      </p:transition>
    </mc:Choice>
    <mc:Fallback xmlns="">
      <p:transition spd="slow" advClick="0" advTm="3000">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9" name="Obrázo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10" name="BlokTextu 9"/>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sp>
        <p:nvSpPr>
          <p:cNvPr id="3" name="Obdĺžnik 2"/>
          <p:cNvSpPr/>
          <p:nvPr/>
        </p:nvSpPr>
        <p:spPr>
          <a:xfrm>
            <a:off x="0" y="1423031"/>
            <a:ext cx="9144000" cy="6151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BlokTextu 3"/>
          <p:cNvSpPr txBox="1"/>
          <p:nvPr/>
        </p:nvSpPr>
        <p:spPr>
          <a:xfrm>
            <a:off x="283221" y="1391829"/>
            <a:ext cx="8585650" cy="646331"/>
          </a:xfrm>
          <a:prstGeom prst="rect">
            <a:avLst/>
          </a:prstGeom>
          <a:noFill/>
        </p:spPr>
        <p:txBody>
          <a:bodyPr wrap="square" rtlCol="0">
            <a:spAutoFit/>
          </a:bodyPr>
          <a:lstStyle/>
          <a:p>
            <a:pPr algn="ctr"/>
            <a:r>
              <a:rPr lang="sk-SK" sz="3600" b="1" dirty="0">
                <a:solidFill>
                  <a:schemeClr val="bg1"/>
                </a:solidFill>
                <a:effectLst>
                  <a:outerShdw blurRad="38100" dist="38100" dir="2700000" algn="tl">
                    <a:srgbClr val="000000">
                      <a:alpha val="43137"/>
                    </a:srgbClr>
                  </a:outerShdw>
                </a:effectLst>
              </a:rPr>
              <a:t>Katedra </a:t>
            </a:r>
            <a:r>
              <a:rPr lang="en-GB" sz="3600" b="1" dirty="0">
                <a:solidFill>
                  <a:schemeClr val="bg1"/>
                </a:solidFill>
                <a:effectLst>
                  <a:outerShdw blurRad="38100" dist="38100" dir="2700000" algn="tl">
                    <a:srgbClr val="000000">
                      <a:alpha val="43137"/>
                    </a:srgbClr>
                  </a:outerShdw>
                </a:effectLst>
              </a:rPr>
              <a:t>p</a:t>
            </a:r>
            <a:r>
              <a:rPr lang="sk-SK" sz="3600" b="1" dirty="0" err="1">
                <a:solidFill>
                  <a:schemeClr val="bg1"/>
                </a:solidFill>
                <a:effectLst>
                  <a:outerShdw blurRad="38100" dist="38100" dir="2700000" algn="tl">
                    <a:srgbClr val="000000">
                      <a:alpha val="43137"/>
                    </a:srgbClr>
                  </a:outerShdw>
                </a:effectLst>
              </a:rPr>
              <a:t>edagogiky</a:t>
            </a:r>
            <a:endParaRPr lang="sk-SK" sz="2600" dirty="0">
              <a:solidFill>
                <a:schemeClr val="bg1"/>
              </a:solidFill>
              <a:effectLst>
                <a:outerShdw blurRad="38100" dist="38100" dir="2700000" algn="tl">
                  <a:srgbClr val="000000">
                    <a:alpha val="43137"/>
                  </a:srgbClr>
                </a:outerShdw>
              </a:effectLst>
            </a:endParaRPr>
          </a:p>
        </p:txBody>
      </p:sp>
      <p:sp>
        <p:nvSpPr>
          <p:cNvPr id="13" name="Obdĺžnik 8"/>
          <p:cNvSpPr/>
          <p:nvPr/>
        </p:nvSpPr>
        <p:spPr>
          <a:xfrm>
            <a:off x="3585991" y="3478830"/>
            <a:ext cx="4572000" cy="323165"/>
          </a:xfrm>
          <a:prstGeom prst="rect">
            <a:avLst/>
          </a:prstGeom>
        </p:spPr>
        <p:txBody>
          <a:bodyPr>
            <a:spAutoFit/>
          </a:bodyPr>
          <a:lstStyle/>
          <a:p>
            <a:pPr lvl="0" eaLnBrk="0" fontAlgn="base" hangingPunct="0">
              <a:spcBef>
                <a:spcPct val="0"/>
              </a:spcBef>
              <a:spcAft>
                <a:spcPct val="0"/>
              </a:spcAft>
            </a:pPr>
            <a:endParaRPr lang="sk-SK" sz="1500" dirty="0">
              <a:solidFill>
                <a:srgbClr val="002060"/>
              </a:solidFill>
              <a:ea typeface="SimSun" pitchFamily="2" charset="-122"/>
              <a:cs typeface="Times New Roman" pitchFamily="18" charset="0"/>
            </a:endParaRPr>
          </a:p>
        </p:txBody>
      </p:sp>
      <p:sp>
        <p:nvSpPr>
          <p:cNvPr id="11" name="Šipka doprava 10"/>
          <p:cNvSpPr/>
          <p:nvPr/>
        </p:nvSpPr>
        <p:spPr>
          <a:xfrm>
            <a:off x="116664" y="2339127"/>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Nadpis 1"/>
          <p:cNvSpPr>
            <a:spLocks noGrp="1"/>
          </p:cNvSpPr>
          <p:nvPr>
            <p:ph type="title"/>
          </p:nvPr>
        </p:nvSpPr>
        <p:spPr/>
        <p:txBody>
          <a:bodyPr/>
          <a:lstStyle/>
          <a:p>
            <a:endParaRPr lang="sk-SK"/>
          </a:p>
        </p:txBody>
      </p:sp>
      <p:sp>
        <p:nvSpPr>
          <p:cNvPr id="5" name="Zástupný symbol pro obsah 4"/>
          <p:cNvSpPr>
            <a:spLocks noGrp="1"/>
          </p:cNvSpPr>
          <p:nvPr>
            <p:ph sz="half" idx="1"/>
          </p:nvPr>
        </p:nvSpPr>
        <p:spPr>
          <a:xfrm>
            <a:off x="628650" y="2275495"/>
            <a:ext cx="3886200" cy="3901468"/>
          </a:xfrm>
        </p:spPr>
        <p:txBody>
          <a:bodyPr>
            <a:normAutofit/>
          </a:bodyPr>
          <a:lstStyle/>
          <a:p>
            <a:pPr marL="0" indent="0">
              <a:buNone/>
            </a:pPr>
            <a:r>
              <a:rPr lang="sk-SK" sz="2000" b="1" dirty="0">
                <a:solidFill>
                  <a:srgbClr val="002060"/>
                </a:solidFill>
                <a:latin typeface="Calibri" panose="020F0502020204030204" pitchFamily="34" charset="0"/>
                <a:cs typeface="Times New Roman" panose="02020603050405020304" pitchFamily="18" charset="0"/>
              </a:rPr>
              <a:t>Možnosti výskumu</a:t>
            </a:r>
          </a:p>
          <a:p>
            <a:r>
              <a:rPr lang="sk-SK" sz="1800" dirty="0">
                <a:solidFill>
                  <a:srgbClr val="002060"/>
                </a:solidFill>
                <a:latin typeface="Calibri" panose="020F0502020204030204" pitchFamily="34" charset="0"/>
                <a:cs typeface="Times New Roman" panose="02020603050405020304" pitchFamily="18" charset="0"/>
              </a:rPr>
              <a:t>edukačný proces na ZŠ, SŠ a VŠ</a:t>
            </a:r>
          </a:p>
          <a:p>
            <a:r>
              <a:rPr lang="sk-SK" sz="1800" dirty="0">
                <a:solidFill>
                  <a:srgbClr val="002060"/>
                </a:solidFill>
                <a:latin typeface="Calibri" panose="020F0502020204030204" pitchFamily="34" charset="0"/>
                <a:cs typeface="Times New Roman" panose="02020603050405020304" pitchFamily="18" charset="0"/>
              </a:rPr>
              <a:t>rodinná výchova, náhradná rodinná starostlivosť</a:t>
            </a:r>
          </a:p>
          <a:p>
            <a:r>
              <a:rPr lang="sk-SK" sz="1800" dirty="0">
                <a:solidFill>
                  <a:srgbClr val="002060"/>
                </a:solidFill>
                <a:latin typeface="Calibri" panose="020F0502020204030204" pitchFamily="34" charset="0"/>
                <a:cs typeface="Times New Roman" panose="02020603050405020304" pitchFamily="18" charset="0"/>
              </a:rPr>
              <a:t>osobnosť učiteľa</a:t>
            </a:r>
          </a:p>
          <a:p>
            <a:r>
              <a:rPr lang="sk-SK" sz="1800" dirty="0">
                <a:solidFill>
                  <a:srgbClr val="002060"/>
                </a:solidFill>
                <a:latin typeface="Calibri" panose="020F0502020204030204" pitchFamily="34" charset="0"/>
                <a:cs typeface="Times New Roman" panose="02020603050405020304" pitchFamily="18" charset="0"/>
              </a:rPr>
              <a:t>voľnočasové aktivity</a:t>
            </a:r>
          </a:p>
          <a:p>
            <a:r>
              <a:rPr lang="sk-SK" sz="1800" dirty="0">
                <a:solidFill>
                  <a:srgbClr val="002060"/>
                </a:solidFill>
                <a:latin typeface="Calibri" panose="020F0502020204030204" pitchFamily="34" charset="0"/>
                <a:cs typeface="Times New Roman" panose="02020603050405020304" pitchFamily="18" charset="0"/>
              </a:rPr>
              <a:t>sociálno-patologické javy</a:t>
            </a:r>
          </a:p>
          <a:p>
            <a:r>
              <a:rPr lang="sk-SK" sz="1800" dirty="0">
                <a:solidFill>
                  <a:srgbClr val="002060"/>
                </a:solidFill>
                <a:latin typeface="Calibri" panose="020F0502020204030204" pitchFamily="34" charset="0"/>
                <a:cs typeface="Times New Roman" panose="02020603050405020304" pitchFamily="18" charset="0"/>
              </a:rPr>
              <a:t>celoživotné učenie sa</a:t>
            </a:r>
          </a:p>
          <a:p>
            <a:r>
              <a:rPr lang="sk-SK" sz="1800" dirty="0">
                <a:solidFill>
                  <a:srgbClr val="002060"/>
                </a:solidFill>
                <a:latin typeface="Calibri" panose="020F0502020204030204" pitchFamily="34" charset="0"/>
                <a:cs typeface="Times New Roman" panose="02020603050405020304" pitchFamily="18" charset="0"/>
              </a:rPr>
              <a:t>kritické myslenie</a:t>
            </a:r>
          </a:p>
          <a:p>
            <a:pPr marL="0" indent="0">
              <a:buNone/>
            </a:pPr>
            <a:endParaRPr lang="sk-SK" dirty="0"/>
          </a:p>
        </p:txBody>
      </p:sp>
      <p:pic>
        <p:nvPicPr>
          <p:cNvPr id="14" name="Obrázok 3"/>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629150" y="2205907"/>
            <a:ext cx="3886200" cy="2342083"/>
          </a:xfrm>
          <a:prstGeom prst="rect">
            <a:avLst/>
          </a:prstGeom>
        </p:spPr>
      </p:pic>
      <p:pic>
        <p:nvPicPr>
          <p:cNvPr id="15" name="Obrázo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3187" y="4415991"/>
            <a:ext cx="3882163" cy="2339650"/>
          </a:xfrm>
          <a:prstGeom prst="rect">
            <a:avLst/>
          </a:prstGeom>
        </p:spPr>
      </p:pic>
    </p:spTree>
    <p:extLst>
      <p:ext uri="{BB962C8B-B14F-4D97-AF65-F5344CB8AC3E}">
        <p14:creationId xmlns:p14="http://schemas.microsoft.com/office/powerpoint/2010/main" val="3754990814"/>
      </p:ext>
    </p:extLst>
  </p:cSld>
  <p:clrMapOvr>
    <a:masterClrMapping/>
  </p:clrMapOvr>
  <mc:AlternateContent xmlns:mc="http://schemas.openxmlformats.org/markup-compatibility/2006" xmlns:p14="http://schemas.microsoft.com/office/powerpoint/2010/main">
    <mc:Choice Requires="p14">
      <p:transition spd="slow" p14:dur="1500" advClick="0" advTm="7000">
        <p:wipe dir="r"/>
      </p:transition>
    </mc:Choice>
    <mc:Fallback xmlns="">
      <p:transition spd="slow" advClick="0" advTm="3000">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9" name="Obrázo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10" name="BlokTextu 9"/>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sp>
        <p:nvSpPr>
          <p:cNvPr id="3" name="Obdĺžnik 2"/>
          <p:cNvSpPr/>
          <p:nvPr/>
        </p:nvSpPr>
        <p:spPr>
          <a:xfrm>
            <a:off x="0" y="1423031"/>
            <a:ext cx="9144000" cy="6151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BlokTextu 3"/>
          <p:cNvSpPr txBox="1"/>
          <p:nvPr/>
        </p:nvSpPr>
        <p:spPr>
          <a:xfrm>
            <a:off x="283221" y="1391829"/>
            <a:ext cx="8585650" cy="646331"/>
          </a:xfrm>
          <a:prstGeom prst="rect">
            <a:avLst/>
          </a:prstGeom>
          <a:noFill/>
        </p:spPr>
        <p:txBody>
          <a:bodyPr wrap="square" rtlCol="0">
            <a:spAutoFit/>
          </a:bodyPr>
          <a:lstStyle/>
          <a:p>
            <a:pPr algn="ctr"/>
            <a:r>
              <a:rPr lang="sk-SK" sz="3600" b="1" dirty="0">
                <a:solidFill>
                  <a:schemeClr val="bg1"/>
                </a:solidFill>
                <a:effectLst>
                  <a:outerShdw blurRad="38100" dist="38100" dir="2700000" algn="tl">
                    <a:srgbClr val="000000">
                      <a:alpha val="43137"/>
                    </a:srgbClr>
                  </a:outerShdw>
                </a:effectLst>
              </a:rPr>
              <a:t>Katedra </a:t>
            </a:r>
            <a:r>
              <a:rPr lang="en-GB" sz="3600" b="1" dirty="0">
                <a:solidFill>
                  <a:schemeClr val="bg1"/>
                </a:solidFill>
                <a:effectLst>
                  <a:outerShdw blurRad="38100" dist="38100" dir="2700000" algn="tl">
                    <a:srgbClr val="000000">
                      <a:alpha val="43137"/>
                    </a:srgbClr>
                  </a:outerShdw>
                </a:effectLst>
              </a:rPr>
              <a:t>p</a:t>
            </a:r>
            <a:r>
              <a:rPr lang="sk-SK" sz="3600" b="1" dirty="0" err="1">
                <a:solidFill>
                  <a:schemeClr val="bg1"/>
                </a:solidFill>
                <a:effectLst>
                  <a:outerShdw blurRad="38100" dist="38100" dir="2700000" algn="tl">
                    <a:srgbClr val="000000">
                      <a:alpha val="43137"/>
                    </a:srgbClr>
                  </a:outerShdw>
                </a:effectLst>
              </a:rPr>
              <a:t>edagogiky</a:t>
            </a:r>
            <a:endParaRPr lang="sk-SK" sz="2600" dirty="0">
              <a:solidFill>
                <a:schemeClr val="bg1"/>
              </a:solidFill>
              <a:effectLst>
                <a:outerShdw blurRad="38100" dist="38100" dir="2700000" algn="tl">
                  <a:srgbClr val="000000">
                    <a:alpha val="43137"/>
                  </a:srgbClr>
                </a:outerShdw>
              </a:effectLst>
            </a:endParaRPr>
          </a:p>
        </p:txBody>
      </p:sp>
      <p:pic>
        <p:nvPicPr>
          <p:cNvPr id="8" name="Obrázo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74464"/>
            <a:ext cx="9144000" cy="2383536"/>
          </a:xfrm>
          <a:prstGeom prst="rect">
            <a:avLst/>
          </a:prstGeom>
        </p:spPr>
      </p:pic>
      <p:sp>
        <p:nvSpPr>
          <p:cNvPr id="12" name="Rectangle 1"/>
          <p:cNvSpPr>
            <a:spLocks noChangeArrowheads="1"/>
          </p:cNvSpPr>
          <p:nvPr/>
        </p:nvSpPr>
        <p:spPr bwMode="auto">
          <a:xfrm>
            <a:off x="671356" y="2366193"/>
            <a:ext cx="834493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sk-SK" sz="2000" b="1" dirty="0">
                <a:solidFill>
                  <a:srgbClr val="002060"/>
                </a:solidFill>
                <a:ea typeface="SimSun" pitchFamily="2" charset="-122"/>
                <a:cs typeface="Times New Roman" pitchFamily="18" charset="0"/>
              </a:rPr>
              <a:t>Uplatnenie absolventov</a:t>
            </a:r>
          </a:p>
          <a:p>
            <a:pPr eaLnBrk="0" fontAlgn="base" hangingPunct="0">
              <a:spcBef>
                <a:spcPct val="0"/>
              </a:spcBef>
              <a:spcAft>
                <a:spcPct val="0"/>
              </a:spcAft>
            </a:pPr>
            <a:endParaRPr lang="sk-SK" sz="2000" b="1" dirty="0">
              <a:solidFill>
                <a:srgbClr val="002060"/>
              </a:solidFill>
              <a:ea typeface="SimSun" pitchFamily="2" charset="-122"/>
              <a:cs typeface="Times New Roman" pitchFamily="18" charset="0"/>
            </a:endParaRPr>
          </a:p>
          <a:p>
            <a:pPr eaLnBrk="0" fontAlgn="base" hangingPunct="0">
              <a:spcBef>
                <a:spcPct val="0"/>
              </a:spcBef>
              <a:spcAft>
                <a:spcPct val="0"/>
              </a:spcAft>
            </a:pPr>
            <a:r>
              <a:rPr lang="sk-SK" dirty="0">
                <a:solidFill>
                  <a:srgbClr val="002060"/>
                </a:solidFill>
                <a:cs typeface="Times New Roman" pitchFamily="18" charset="0"/>
              </a:rPr>
              <a:t>Vychovávateľ v zariadeniach a organizáciách pre výchovu mimo vyučovania</a:t>
            </a:r>
          </a:p>
          <a:p>
            <a:pPr eaLnBrk="0" fontAlgn="base" hangingPunct="0">
              <a:spcBef>
                <a:spcPct val="0"/>
              </a:spcBef>
              <a:spcAft>
                <a:spcPct val="0"/>
              </a:spcAft>
            </a:pPr>
            <a:r>
              <a:rPr lang="sk-SK" dirty="0">
                <a:solidFill>
                  <a:srgbClr val="002060"/>
                </a:solidFill>
                <a:cs typeface="Times New Roman" pitchFamily="18" charset="0"/>
              </a:rPr>
              <a:t>Pedagóg voľného času detí a mládeže</a:t>
            </a:r>
          </a:p>
          <a:p>
            <a:pPr eaLnBrk="0" fontAlgn="base" hangingPunct="0">
              <a:spcBef>
                <a:spcPct val="0"/>
              </a:spcBef>
              <a:spcAft>
                <a:spcPct val="0"/>
              </a:spcAft>
            </a:pPr>
            <a:r>
              <a:rPr lang="sk-SK" dirty="0">
                <a:solidFill>
                  <a:srgbClr val="002060"/>
                </a:solidFill>
                <a:cs typeface="Times New Roman" pitchFamily="18" charset="0"/>
              </a:rPr>
              <a:t>Učiteľ pedagogických predmetov zaradených do učebných plánov stredných a VŠ</a:t>
            </a:r>
          </a:p>
          <a:p>
            <a:pPr eaLnBrk="0" fontAlgn="base" hangingPunct="0">
              <a:spcBef>
                <a:spcPct val="0"/>
              </a:spcBef>
              <a:spcAft>
                <a:spcPct val="0"/>
              </a:spcAft>
            </a:pPr>
            <a:r>
              <a:rPr lang="sk-SK" dirty="0">
                <a:solidFill>
                  <a:srgbClr val="002060"/>
                </a:solidFill>
                <a:cs typeface="Times New Roman" pitchFamily="18" charset="0"/>
              </a:rPr>
              <a:t>Výchovný poradca</a:t>
            </a:r>
            <a:endParaRPr lang="sk-SK" sz="1300" dirty="0">
              <a:solidFill>
                <a:srgbClr val="002060"/>
              </a:solidFill>
              <a:ea typeface="SimSun" pitchFamily="2" charset="-122"/>
              <a:cs typeface="Times New Roman" pitchFamily="18" charset="0"/>
            </a:endParaRPr>
          </a:p>
        </p:txBody>
      </p:sp>
      <p:sp>
        <p:nvSpPr>
          <p:cNvPr id="13" name="Obdĺžnik 8"/>
          <p:cNvSpPr/>
          <p:nvPr/>
        </p:nvSpPr>
        <p:spPr>
          <a:xfrm>
            <a:off x="3585991" y="3478830"/>
            <a:ext cx="4572000" cy="323165"/>
          </a:xfrm>
          <a:prstGeom prst="rect">
            <a:avLst/>
          </a:prstGeom>
        </p:spPr>
        <p:txBody>
          <a:bodyPr>
            <a:spAutoFit/>
          </a:bodyPr>
          <a:lstStyle/>
          <a:p>
            <a:pPr lvl="0" eaLnBrk="0" fontAlgn="base" hangingPunct="0">
              <a:spcBef>
                <a:spcPct val="0"/>
              </a:spcBef>
              <a:spcAft>
                <a:spcPct val="0"/>
              </a:spcAft>
            </a:pPr>
            <a:endParaRPr lang="sk-SK" sz="1500" dirty="0">
              <a:solidFill>
                <a:srgbClr val="002060"/>
              </a:solidFill>
              <a:ea typeface="SimSun" pitchFamily="2" charset="-122"/>
              <a:cs typeface="Times New Roman" pitchFamily="18" charset="0"/>
            </a:endParaRPr>
          </a:p>
        </p:txBody>
      </p:sp>
      <p:sp>
        <p:nvSpPr>
          <p:cNvPr id="11" name="Šipka doprava 10"/>
          <p:cNvSpPr/>
          <p:nvPr/>
        </p:nvSpPr>
        <p:spPr>
          <a:xfrm>
            <a:off x="116664" y="2410498"/>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605261718"/>
      </p:ext>
    </p:extLst>
  </p:cSld>
  <p:clrMapOvr>
    <a:masterClrMapping/>
  </p:clrMapOvr>
  <mc:AlternateContent xmlns:mc="http://schemas.openxmlformats.org/markup-compatibility/2006" xmlns:p14="http://schemas.microsoft.com/office/powerpoint/2010/main">
    <mc:Choice Requires="p14">
      <p:transition spd="slow" p14:dur="1500" advClick="0" advTm="7000">
        <p:wipe dir="r"/>
      </p:transition>
    </mc:Choice>
    <mc:Fallback xmlns="">
      <p:transition spd="slow" advClick="0" advTm="3000">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9" name="Obrázo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10" name="BlokTextu 9"/>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sp>
        <p:nvSpPr>
          <p:cNvPr id="3" name="Obdĺžnik 2"/>
          <p:cNvSpPr/>
          <p:nvPr/>
        </p:nvSpPr>
        <p:spPr>
          <a:xfrm>
            <a:off x="0" y="1423031"/>
            <a:ext cx="9144000" cy="6151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BlokTextu 3"/>
          <p:cNvSpPr txBox="1"/>
          <p:nvPr/>
        </p:nvSpPr>
        <p:spPr>
          <a:xfrm>
            <a:off x="283221" y="1391829"/>
            <a:ext cx="8585650" cy="646331"/>
          </a:xfrm>
          <a:prstGeom prst="rect">
            <a:avLst/>
          </a:prstGeom>
          <a:noFill/>
        </p:spPr>
        <p:txBody>
          <a:bodyPr wrap="square" rtlCol="0">
            <a:spAutoFit/>
          </a:bodyPr>
          <a:lstStyle/>
          <a:p>
            <a:pPr algn="ctr"/>
            <a:r>
              <a:rPr lang="sk-SK" sz="3600" b="1" dirty="0">
                <a:solidFill>
                  <a:schemeClr val="bg1"/>
                </a:solidFill>
                <a:effectLst>
                  <a:outerShdw blurRad="38100" dist="38100" dir="2700000" algn="tl">
                    <a:srgbClr val="000000">
                      <a:alpha val="43137"/>
                    </a:srgbClr>
                  </a:outerShdw>
                </a:effectLst>
              </a:rPr>
              <a:t>Katedra </a:t>
            </a:r>
            <a:r>
              <a:rPr lang="sk-SK" sz="3600" b="1" dirty="0" err="1">
                <a:solidFill>
                  <a:schemeClr val="bg1"/>
                </a:solidFill>
                <a:effectLst>
                  <a:outerShdw blurRad="38100" dist="38100" dir="2700000" algn="tl">
                    <a:srgbClr val="000000">
                      <a:alpha val="43137"/>
                    </a:srgbClr>
                  </a:outerShdw>
                </a:effectLst>
              </a:rPr>
              <a:t>andragogiky</a:t>
            </a:r>
            <a:endParaRPr lang="sk-SK" sz="2600" dirty="0">
              <a:solidFill>
                <a:schemeClr val="bg1"/>
              </a:solidFill>
              <a:effectLst>
                <a:outerShdw blurRad="38100" dist="38100" dir="2700000" algn="tl">
                  <a:srgbClr val="000000">
                    <a:alpha val="43137"/>
                  </a:srgbClr>
                </a:outerShdw>
              </a:effectLst>
            </a:endParaRPr>
          </a:p>
        </p:txBody>
      </p:sp>
      <p:sp>
        <p:nvSpPr>
          <p:cNvPr id="11" name="Šipka doprava 10"/>
          <p:cNvSpPr/>
          <p:nvPr/>
        </p:nvSpPr>
        <p:spPr>
          <a:xfrm>
            <a:off x="162469" y="2291299"/>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Nadpis 5"/>
          <p:cNvSpPr>
            <a:spLocks noGrp="1"/>
          </p:cNvSpPr>
          <p:nvPr>
            <p:ph type="title"/>
          </p:nvPr>
        </p:nvSpPr>
        <p:spPr/>
        <p:txBody>
          <a:bodyPr/>
          <a:lstStyle/>
          <a:p>
            <a:endParaRPr lang="sk-SK"/>
          </a:p>
        </p:txBody>
      </p:sp>
      <p:sp>
        <p:nvSpPr>
          <p:cNvPr id="7" name="Zástupný symbol pro obsah 6"/>
          <p:cNvSpPr>
            <a:spLocks noGrp="1"/>
          </p:cNvSpPr>
          <p:nvPr>
            <p:ph sz="half" idx="1"/>
          </p:nvPr>
        </p:nvSpPr>
        <p:spPr>
          <a:xfrm>
            <a:off x="628650" y="2275494"/>
            <a:ext cx="3886200" cy="4343669"/>
          </a:xfrm>
        </p:spPr>
        <p:txBody>
          <a:bodyPr>
            <a:normAutofit fontScale="62500" lnSpcReduction="20000"/>
          </a:bodyPr>
          <a:lstStyle/>
          <a:p>
            <a:pPr marL="0" indent="0">
              <a:buNone/>
            </a:pPr>
            <a:r>
              <a:rPr lang="sk-SK" sz="3200" b="1" dirty="0">
                <a:solidFill>
                  <a:srgbClr val="002060"/>
                </a:solidFill>
                <a:latin typeface="Calibri" panose="020F0502020204030204" pitchFamily="34" charset="0"/>
                <a:cs typeface="Times New Roman" panose="02020603050405020304" pitchFamily="18" charset="0"/>
              </a:rPr>
              <a:t>Možnosti výskumu</a:t>
            </a:r>
          </a:p>
          <a:p>
            <a:pPr marL="0" indent="0">
              <a:buNone/>
            </a:pPr>
            <a:endParaRPr lang="sk-SK" dirty="0"/>
          </a:p>
          <a:p>
            <a:r>
              <a:rPr lang="sk-SK" dirty="0">
                <a:solidFill>
                  <a:srgbClr val="002060"/>
                </a:solidFill>
              </a:rPr>
              <a:t>Kvalita života a vzdelávanie dospelých</a:t>
            </a:r>
          </a:p>
          <a:p>
            <a:r>
              <a:rPr lang="sk-SK" dirty="0">
                <a:solidFill>
                  <a:srgbClr val="002060"/>
                </a:solidFill>
              </a:rPr>
              <a:t>Sociálny systém organizácie</a:t>
            </a:r>
          </a:p>
          <a:p>
            <a:r>
              <a:rPr lang="sk-SK" dirty="0">
                <a:solidFill>
                  <a:srgbClr val="002060"/>
                </a:solidFill>
              </a:rPr>
              <a:t>Systém a organizácia vzdelávania zamestnancov organizácie</a:t>
            </a:r>
          </a:p>
          <a:p>
            <a:r>
              <a:rPr lang="sk-SK" dirty="0">
                <a:solidFill>
                  <a:srgbClr val="002060"/>
                </a:solidFill>
              </a:rPr>
              <a:t>Individualizácia edukácie dospelých – </a:t>
            </a:r>
            <a:r>
              <a:rPr lang="sk-SK" dirty="0" err="1">
                <a:solidFill>
                  <a:srgbClr val="002060"/>
                </a:solidFill>
              </a:rPr>
              <a:t>andragogická</a:t>
            </a:r>
            <a:r>
              <a:rPr lang="sk-SK" dirty="0">
                <a:solidFill>
                  <a:srgbClr val="002060"/>
                </a:solidFill>
              </a:rPr>
              <a:t> diagnostika, </a:t>
            </a:r>
            <a:r>
              <a:rPr lang="sk-SK" dirty="0" err="1">
                <a:solidFill>
                  <a:srgbClr val="002060"/>
                </a:solidFill>
              </a:rPr>
              <a:t>andragogické</a:t>
            </a:r>
            <a:r>
              <a:rPr lang="sk-SK" dirty="0">
                <a:solidFill>
                  <a:srgbClr val="002060"/>
                </a:solidFill>
              </a:rPr>
              <a:t> poradenstvo</a:t>
            </a:r>
          </a:p>
          <a:p>
            <a:r>
              <a:rPr lang="sk-SK" dirty="0" err="1">
                <a:solidFill>
                  <a:srgbClr val="002060"/>
                </a:solidFill>
              </a:rPr>
              <a:t>Andragogický</a:t>
            </a:r>
            <a:r>
              <a:rPr lang="sk-SK" dirty="0">
                <a:solidFill>
                  <a:srgbClr val="002060"/>
                </a:solidFill>
              </a:rPr>
              <a:t> výskum, </a:t>
            </a:r>
            <a:r>
              <a:rPr lang="sk-SK" dirty="0" err="1">
                <a:solidFill>
                  <a:srgbClr val="002060"/>
                </a:solidFill>
              </a:rPr>
              <a:t>evalvačný</a:t>
            </a:r>
            <a:r>
              <a:rPr lang="sk-SK" dirty="0">
                <a:solidFill>
                  <a:srgbClr val="002060"/>
                </a:solidFill>
              </a:rPr>
              <a:t> výskum</a:t>
            </a:r>
          </a:p>
          <a:p>
            <a:r>
              <a:rPr lang="sk-SK" dirty="0">
                <a:solidFill>
                  <a:srgbClr val="002060"/>
                </a:solidFill>
              </a:rPr>
              <a:t>História vzdelávania dospelých, reformných pedagogických smerov, osobnosti pedagogiky a </a:t>
            </a:r>
            <a:r>
              <a:rPr lang="sk-SK" dirty="0" err="1">
                <a:solidFill>
                  <a:srgbClr val="002060"/>
                </a:solidFill>
              </a:rPr>
              <a:t>andragogiky</a:t>
            </a:r>
            <a:endParaRPr lang="sk-SK" dirty="0">
              <a:solidFill>
                <a:srgbClr val="002060"/>
              </a:solidFill>
            </a:endParaRPr>
          </a:p>
          <a:p>
            <a:r>
              <a:rPr lang="sk-SK" dirty="0">
                <a:solidFill>
                  <a:srgbClr val="002060"/>
                </a:solidFill>
              </a:rPr>
              <a:t>Edukácia seniorov</a:t>
            </a:r>
          </a:p>
          <a:p>
            <a:pPr marL="0" indent="0">
              <a:buNone/>
            </a:pPr>
            <a:endParaRPr lang="sk-SK" dirty="0"/>
          </a:p>
        </p:txBody>
      </p:sp>
      <p:sp>
        <p:nvSpPr>
          <p:cNvPr id="13" name="Zástupný symbol pro obsah 12"/>
          <p:cNvSpPr>
            <a:spLocks noGrp="1"/>
          </p:cNvSpPr>
          <p:nvPr>
            <p:ph sz="half" idx="2"/>
          </p:nvPr>
        </p:nvSpPr>
        <p:spPr>
          <a:xfrm>
            <a:off x="4629150" y="2031825"/>
            <a:ext cx="3886200" cy="4145138"/>
          </a:xfrm>
        </p:spPr>
        <p:txBody>
          <a:bodyPr>
            <a:normAutofit fontScale="62500" lnSpcReduction="20000"/>
          </a:bodyPr>
          <a:lstStyle/>
          <a:p>
            <a:pPr marL="0" indent="0">
              <a:buNone/>
            </a:pPr>
            <a:endParaRPr lang="sk-SK" dirty="0"/>
          </a:p>
          <a:p>
            <a:r>
              <a:rPr lang="sk-SK" dirty="0">
                <a:solidFill>
                  <a:srgbClr val="002060"/>
                </a:solidFill>
              </a:rPr>
              <a:t>Edukácia dospelých sociálne vylúčených skupín (dospelí Rómovia z marginalizovaných lokalít, odsúdení vo výkone trestu odňatia slobody)</a:t>
            </a:r>
          </a:p>
          <a:p>
            <a:r>
              <a:rPr lang="sk-SK" dirty="0">
                <a:solidFill>
                  <a:srgbClr val="002060"/>
                </a:solidFill>
              </a:rPr>
              <a:t>E-learning, moderné technológie vo vzdelávaní</a:t>
            </a:r>
          </a:p>
          <a:p>
            <a:r>
              <a:rPr lang="sk-SK" dirty="0">
                <a:solidFill>
                  <a:srgbClr val="002060"/>
                </a:solidFill>
              </a:rPr>
              <a:t>Organizačné teórie</a:t>
            </a:r>
          </a:p>
          <a:p>
            <a:pPr marL="0" indent="0">
              <a:buNone/>
            </a:pPr>
            <a:endParaRPr lang="sk-SK" dirty="0"/>
          </a:p>
        </p:txBody>
      </p:sp>
      <p:pic>
        <p:nvPicPr>
          <p:cNvPr id="14" name="Zástupný symbol obsahu 3" descr="13680855_947739738705342_9098405025080589884_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879927" y="4148919"/>
            <a:ext cx="3384645" cy="2369180"/>
          </a:xfrm>
          <a:prstGeom prst="rect">
            <a:avLst/>
          </a:prstGeom>
        </p:spPr>
      </p:pic>
    </p:spTree>
    <p:extLst>
      <p:ext uri="{BB962C8B-B14F-4D97-AF65-F5344CB8AC3E}">
        <p14:creationId xmlns:p14="http://schemas.microsoft.com/office/powerpoint/2010/main" val="3721177194"/>
      </p:ext>
    </p:extLst>
  </p:cSld>
  <p:clrMapOvr>
    <a:masterClrMapping/>
  </p:clrMapOvr>
  <mc:AlternateContent xmlns:mc="http://schemas.openxmlformats.org/markup-compatibility/2006" xmlns:p14="http://schemas.microsoft.com/office/powerpoint/2010/main">
    <mc:Choice Requires="p14">
      <p:transition spd="slow" p14:dur="1500" advClick="0" advTm="7000">
        <p:wipe dir="r"/>
      </p:transition>
    </mc:Choice>
    <mc:Fallback xmlns="">
      <p:transition spd="slow" advClick="0" advTm="3000">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9" name="Obrázo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10" name="BlokTextu 9"/>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sp>
        <p:nvSpPr>
          <p:cNvPr id="3" name="Obdĺžnik 2"/>
          <p:cNvSpPr/>
          <p:nvPr/>
        </p:nvSpPr>
        <p:spPr>
          <a:xfrm>
            <a:off x="0" y="1423031"/>
            <a:ext cx="9144000" cy="6151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BlokTextu 3"/>
          <p:cNvSpPr txBox="1"/>
          <p:nvPr/>
        </p:nvSpPr>
        <p:spPr>
          <a:xfrm>
            <a:off x="283221" y="1391829"/>
            <a:ext cx="8585650" cy="646331"/>
          </a:xfrm>
          <a:prstGeom prst="rect">
            <a:avLst/>
          </a:prstGeom>
          <a:noFill/>
        </p:spPr>
        <p:txBody>
          <a:bodyPr wrap="square" rtlCol="0">
            <a:spAutoFit/>
          </a:bodyPr>
          <a:lstStyle/>
          <a:p>
            <a:pPr algn="ctr"/>
            <a:r>
              <a:rPr lang="sk-SK" sz="3600" b="1" dirty="0">
                <a:solidFill>
                  <a:schemeClr val="bg1"/>
                </a:solidFill>
                <a:effectLst>
                  <a:outerShdw blurRad="38100" dist="38100" dir="2700000" algn="tl">
                    <a:srgbClr val="000000">
                      <a:alpha val="43137"/>
                    </a:srgbClr>
                  </a:outerShdw>
                </a:effectLst>
              </a:rPr>
              <a:t>Katedra </a:t>
            </a:r>
            <a:r>
              <a:rPr lang="sk-SK" sz="3600" b="1" dirty="0" err="1">
                <a:solidFill>
                  <a:schemeClr val="bg1"/>
                </a:solidFill>
                <a:effectLst>
                  <a:outerShdw blurRad="38100" dist="38100" dir="2700000" algn="tl">
                    <a:srgbClr val="000000">
                      <a:alpha val="43137"/>
                    </a:srgbClr>
                  </a:outerShdw>
                </a:effectLst>
              </a:rPr>
              <a:t>andragogiky</a:t>
            </a:r>
            <a:endParaRPr lang="sk-SK" sz="2600" dirty="0">
              <a:solidFill>
                <a:schemeClr val="bg1"/>
              </a:solidFill>
              <a:effectLst>
                <a:outerShdw blurRad="38100" dist="38100" dir="2700000" algn="tl">
                  <a:srgbClr val="000000">
                    <a:alpha val="43137"/>
                  </a:srgbClr>
                </a:outerShdw>
              </a:effectLst>
            </a:endParaRPr>
          </a:p>
        </p:txBody>
      </p:sp>
      <p:sp>
        <p:nvSpPr>
          <p:cNvPr id="11" name="Šipka doprava 10"/>
          <p:cNvSpPr/>
          <p:nvPr/>
        </p:nvSpPr>
        <p:spPr>
          <a:xfrm>
            <a:off x="116664" y="2181197"/>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2" name="Obrázo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7157" y="2181197"/>
            <a:ext cx="3661201" cy="2206484"/>
          </a:xfrm>
          <a:prstGeom prst="rect">
            <a:avLst/>
          </a:prstGeom>
        </p:spPr>
      </p:pic>
      <p:pic>
        <p:nvPicPr>
          <p:cNvPr id="5" name="Obráze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7157" y="4330423"/>
            <a:ext cx="3638193" cy="2281844"/>
          </a:xfrm>
          <a:prstGeom prst="rect">
            <a:avLst/>
          </a:prstGeom>
        </p:spPr>
      </p:pic>
      <p:sp>
        <p:nvSpPr>
          <p:cNvPr id="6" name="Nadpis 5"/>
          <p:cNvSpPr>
            <a:spLocks noGrp="1"/>
          </p:cNvSpPr>
          <p:nvPr>
            <p:ph type="title"/>
          </p:nvPr>
        </p:nvSpPr>
        <p:spPr/>
        <p:txBody>
          <a:bodyPr/>
          <a:lstStyle/>
          <a:p>
            <a:endParaRPr lang="sk-SK"/>
          </a:p>
        </p:txBody>
      </p:sp>
      <p:sp>
        <p:nvSpPr>
          <p:cNvPr id="7" name="Zástupný symbol pro obsah 6"/>
          <p:cNvSpPr>
            <a:spLocks noGrp="1"/>
          </p:cNvSpPr>
          <p:nvPr>
            <p:ph sz="half" idx="1"/>
          </p:nvPr>
        </p:nvSpPr>
        <p:spPr>
          <a:xfrm>
            <a:off x="628650" y="2055814"/>
            <a:ext cx="3886200" cy="4802186"/>
          </a:xfrm>
        </p:spPr>
        <p:txBody>
          <a:bodyPr>
            <a:normAutofit fontScale="25000" lnSpcReduction="20000"/>
          </a:bodyPr>
          <a:lstStyle/>
          <a:p>
            <a:pPr marL="0" indent="0">
              <a:buNone/>
            </a:pPr>
            <a:endParaRPr lang="sk-SK" sz="4200" dirty="0"/>
          </a:p>
          <a:p>
            <a:pPr marL="0" indent="0" eaLnBrk="0" fontAlgn="base" hangingPunct="0">
              <a:spcBef>
                <a:spcPct val="0"/>
              </a:spcBef>
              <a:spcAft>
                <a:spcPct val="0"/>
              </a:spcAft>
              <a:buNone/>
            </a:pPr>
            <a:r>
              <a:rPr lang="sk-SK" sz="8000" b="1" dirty="0">
                <a:solidFill>
                  <a:srgbClr val="002060"/>
                </a:solidFill>
                <a:ea typeface="SimSun" pitchFamily="2" charset="-122"/>
                <a:cs typeface="Times New Roman" pitchFamily="18" charset="0"/>
              </a:rPr>
              <a:t>Uplatnenie absolventov v</a:t>
            </a:r>
          </a:p>
          <a:p>
            <a:pPr eaLnBrk="0" fontAlgn="base" hangingPunct="0">
              <a:spcBef>
                <a:spcPct val="0"/>
              </a:spcBef>
              <a:spcAft>
                <a:spcPct val="0"/>
              </a:spcAft>
            </a:pPr>
            <a:endParaRPr lang="sk-SK" sz="4200" b="1" dirty="0">
              <a:solidFill>
                <a:srgbClr val="002060"/>
              </a:solidFill>
              <a:ea typeface="SimSun" pitchFamily="2" charset="-122"/>
              <a:cs typeface="Times New Roman" pitchFamily="18" charset="0"/>
            </a:endParaRPr>
          </a:p>
          <a:p>
            <a:pPr marL="0" indent="0">
              <a:buNone/>
            </a:pPr>
            <a:r>
              <a:rPr lang="sk-SK" sz="6400" dirty="0">
                <a:solidFill>
                  <a:srgbClr val="002060"/>
                </a:solidFill>
                <a:cs typeface="Times New Roman" pitchFamily="18" charset="0"/>
              </a:rPr>
              <a:t>Personálnych agentúrach</a:t>
            </a:r>
          </a:p>
          <a:p>
            <a:pPr marL="0" indent="0">
              <a:buNone/>
            </a:pPr>
            <a:r>
              <a:rPr lang="sk-SK" sz="6400" dirty="0">
                <a:solidFill>
                  <a:srgbClr val="002060"/>
                </a:solidFill>
                <a:cs typeface="Times New Roman" pitchFamily="18" charset="0"/>
              </a:rPr>
              <a:t>Organizáciách  zameraných na  </a:t>
            </a:r>
          </a:p>
          <a:p>
            <a:pPr marL="109728" indent="0">
              <a:buNone/>
            </a:pPr>
            <a:r>
              <a:rPr lang="sk-SK" sz="6400" dirty="0">
                <a:solidFill>
                  <a:srgbClr val="002060"/>
                </a:solidFill>
                <a:cs typeface="Times New Roman" pitchFamily="18" charset="0"/>
              </a:rPr>
              <a:t>           </a:t>
            </a:r>
            <a:r>
              <a:rPr lang="sk-SK" sz="6400" dirty="0" err="1">
                <a:solidFill>
                  <a:srgbClr val="002060"/>
                </a:solidFill>
                <a:cs typeface="Times New Roman" pitchFamily="18" charset="0"/>
              </a:rPr>
              <a:t>sociálno</a:t>
            </a:r>
            <a:r>
              <a:rPr lang="sk-SK" sz="6400" dirty="0">
                <a:solidFill>
                  <a:srgbClr val="002060"/>
                </a:solidFill>
                <a:cs typeface="Times New Roman" pitchFamily="18" charset="0"/>
              </a:rPr>
              <a:t> - </a:t>
            </a:r>
            <a:r>
              <a:rPr lang="sk-SK" sz="6400" dirty="0" err="1">
                <a:solidFill>
                  <a:srgbClr val="002060"/>
                </a:solidFill>
                <a:cs typeface="Times New Roman" pitchFamily="18" charset="0"/>
              </a:rPr>
              <a:t>edukatívnu</a:t>
            </a:r>
            <a:r>
              <a:rPr lang="sk-SK" sz="6400" dirty="0">
                <a:solidFill>
                  <a:srgbClr val="002060"/>
                </a:solidFill>
                <a:cs typeface="Times New Roman" pitchFamily="18" charset="0"/>
              </a:rPr>
              <a:t>  prácu a  </a:t>
            </a:r>
          </a:p>
          <a:p>
            <a:pPr marL="109728" indent="0">
              <a:buNone/>
            </a:pPr>
            <a:r>
              <a:rPr lang="sk-SK" sz="6400" dirty="0">
                <a:solidFill>
                  <a:srgbClr val="002060"/>
                </a:solidFill>
                <a:cs typeface="Times New Roman" pitchFamily="18" charset="0"/>
              </a:rPr>
              <a:t>           starostlivosť napr. o seniorov, </a:t>
            </a:r>
          </a:p>
          <a:p>
            <a:pPr marL="109728" indent="0">
              <a:buNone/>
            </a:pPr>
            <a:r>
              <a:rPr lang="sk-SK" sz="6400" dirty="0">
                <a:solidFill>
                  <a:srgbClr val="002060"/>
                </a:solidFill>
                <a:cs typeface="Times New Roman" pitchFamily="18" charset="0"/>
              </a:rPr>
              <a:t>           nezamestnaných, </a:t>
            </a:r>
          </a:p>
          <a:p>
            <a:pPr marL="109728" indent="0">
              <a:buNone/>
            </a:pPr>
            <a:r>
              <a:rPr lang="sk-SK" sz="6400" dirty="0">
                <a:solidFill>
                  <a:srgbClr val="002060"/>
                </a:solidFill>
                <a:cs typeface="Times New Roman" pitchFamily="18" charset="0"/>
              </a:rPr>
              <a:t>           hendikepovaných dospelých</a:t>
            </a:r>
          </a:p>
          <a:p>
            <a:pPr marL="0" indent="0">
              <a:buNone/>
            </a:pPr>
            <a:r>
              <a:rPr lang="sk-SK" sz="6400" dirty="0">
                <a:solidFill>
                  <a:srgbClr val="002060"/>
                </a:solidFill>
                <a:cs typeface="Times New Roman" pitchFamily="18" charset="0"/>
              </a:rPr>
              <a:t>Občianskych združeniach</a:t>
            </a:r>
          </a:p>
          <a:p>
            <a:pPr marL="0" indent="0">
              <a:buNone/>
            </a:pPr>
            <a:r>
              <a:rPr lang="sk-SK" sz="6400" dirty="0">
                <a:solidFill>
                  <a:srgbClr val="002060"/>
                </a:solidFill>
                <a:cs typeface="Times New Roman" pitchFamily="18" charset="0"/>
              </a:rPr>
              <a:t>Nadáciách </a:t>
            </a:r>
          </a:p>
          <a:p>
            <a:pPr marL="0" indent="0">
              <a:buNone/>
            </a:pPr>
            <a:r>
              <a:rPr lang="sk-SK" sz="6400" dirty="0">
                <a:solidFill>
                  <a:srgbClr val="002060"/>
                </a:solidFill>
                <a:cs typeface="Times New Roman" pitchFamily="18" charset="0"/>
              </a:rPr>
              <a:t>Zariadeniach  v oblasti kultúry</a:t>
            </a:r>
          </a:p>
          <a:p>
            <a:pPr marL="0" indent="0">
              <a:buNone/>
            </a:pPr>
            <a:r>
              <a:rPr lang="sk-SK" sz="6400" dirty="0">
                <a:solidFill>
                  <a:srgbClr val="002060"/>
                </a:solidFill>
                <a:cs typeface="Times New Roman" pitchFamily="18" charset="0"/>
              </a:rPr>
              <a:t>Vo výskume a výučbe pre prípravu </a:t>
            </a:r>
          </a:p>
          <a:p>
            <a:pPr marL="109728" indent="0">
              <a:buNone/>
            </a:pPr>
            <a:r>
              <a:rPr lang="sk-SK" sz="6400" dirty="0">
                <a:solidFill>
                  <a:srgbClr val="002060"/>
                </a:solidFill>
                <a:cs typeface="Times New Roman" pitchFamily="18" charset="0"/>
              </a:rPr>
              <a:t>           odborníkov v oblasti </a:t>
            </a:r>
            <a:r>
              <a:rPr lang="sk-SK" sz="6400" dirty="0" err="1">
                <a:solidFill>
                  <a:srgbClr val="002060"/>
                </a:solidFill>
                <a:cs typeface="Times New Roman" pitchFamily="18" charset="0"/>
              </a:rPr>
              <a:t>vzd</a:t>
            </a:r>
            <a:r>
              <a:rPr lang="sk-SK" sz="6400" dirty="0">
                <a:solidFill>
                  <a:srgbClr val="002060"/>
                </a:solidFill>
                <a:cs typeface="Times New Roman" pitchFamily="18" charset="0"/>
              </a:rPr>
              <a:t>. dospelých  </a:t>
            </a:r>
          </a:p>
          <a:p>
            <a:pPr marL="109728" indent="0">
              <a:buNone/>
            </a:pPr>
            <a:r>
              <a:rPr lang="sk-SK" sz="6400" dirty="0">
                <a:solidFill>
                  <a:srgbClr val="002060"/>
                </a:solidFill>
                <a:cs typeface="Times New Roman" pitchFamily="18" charset="0"/>
              </a:rPr>
              <a:t>           sociálno-</a:t>
            </a:r>
            <a:r>
              <a:rPr lang="sk-SK" sz="6400" dirty="0" err="1">
                <a:solidFill>
                  <a:srgbClr val="002060"/>
                </a:solidFill>
                <a:cs typeface="Times New Roman" pitchFamily="18" charset="0"/>
              </a:rPr>
              <a:t>edukatívnej</a:t>
            </a:r>
            <a:r>
              <a:rPr lang="sk-SK" sz="6400" dirty="0">
                <a:solidFill>
                  <a:srgbClr val="002060"/>
                </a:solidFill>
                <a:cs typeface="Times New Roman" pitchFamily="18" charset="0"/>
              </a:rPr>
              <a:t> intervencie a</a:t>
            </a:r>
          </a:p>
          <a:p>
            <a:pPr marL="109728" indent="0">
              <a:buNone/>
            </a:pPr>
            <a:r>
              <a:rPr lang="sk-SK" sz="6400" dirty="0">
                <a:solidFill>
                  <a:srgbClr val="002060"/>
                </a:solidFill>
                <a:cs typeface="Times New Roman" pitchFamily="18" charset="0"/>
              </a:rPr>
              <a:t>           poradenstva v ďalšom vzdelávaní</a:t>
            </a:r>
          </a:p>
          <a:p>
            <a:pPr marL="0" indent="0">
              <a:buNone/>
            </a:pPr>
            <a:endParaRPr lang="sk-SK" dirty="0"/>
          </a:p>
        </p:txBody>
      </p:sp>
      <p:sp>
        <p:nvSpPr>
          <p:cNvPr id="13" name="Zástupný symbol pro obsah 12"/>
          <p:cNvSpPr>
            <a:spLocks noGrp="1"/>
          </p:cNvSpPr>
          <p:nvPr>
            <p:ph sz="half" idx="2"/>
          </p:nvPr>
        </p:nvSpPr>
        <p:spPr/>
        <p:txBody>
          <a:bodyPr>
            <a:normAutofit fontScale="25000" lnSpcReduction="20000"/>
          </a:bodyPr>
          <a:lstStyle/>
          <a:p>
            <a:endParaRPr lang="sk-SK" dirty="0"/>
          </a:p>
        </p:txBody>
      </p:sp>
    </p:spTree>
    <p:extLst>
      <p:ext uri="{BB962C8B-B14F-4D97-AF65-F5344CB8AC3E}">
        <p14:creationId xmlns:p14="http://schemas.microsoft.com/office/powerpoint/2010/main" val="2386386363"/>
      </p:ext>
    </p:extLst>
  </p:cSld>
  <p:clrMapOvr>
    <a:masterClrMapping/>
  </p:clrMapOvr>
  <mc:AlternateContent xmlns:mc="http://schemas.openxmlformats.org/markup-compatibility/2006" xmlns:p14="http://schemas.microsoft.com/office/powerpoint/2010/main">
    <mc:Choice Requires="p14">
      <p:transition spd="slow" p14:dur="1500" advClick="0" advTm="7000">
        <p:wipe dir="r"/>
      </p:transition>
    </mc:Choice>
    <mc:Fallback xmlns="">
      <p:transition spd="slow" advClick="0" advTm="3000">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9" name="Obrázo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10" name="BlokTextu 9"/>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sp>
        <p:nvSpPr>
          <p:cNvPr id="3" name="Obdĺžnik 2"/>
          <p:cNvSpPr/>
          <p:nvPr/>
        </p:nvSpPr>
        <p:spPr>
          <a:xfrm>
            <a:off x="0" y="1423031"/>
            <a:ext cx="9144000" cy="6151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BlokTextu 3"/>
          <p:cNvSpPr txBox="1"/>
          <p:nvPr/>
        </p:nvSpPr>
        <p:spPr>
          <a:xfrm>
            <a:off x="-153507" y="1510760"/>
            <a:ext cx="8585650" cy="615553"/>
          </a:xfrm>
          <a:prstGeom prst="rect">
            <a:avLst/>
          </a:prstGeom>
          <a:noFill/>
        </p:spPr>
        <p:txBody>
          <a:bodyPr wrap="square" rtlCol="0">
            <a:spAutoFit/>
          </a:bodyPr>
          <a:lstStyle/>
          <a:p>
            <a:pPr algn="ctr"/>
            <a:r>
              <a:rPr lang="sk-SK" sz="3400" b="1" dirty="0">
                <a:solidFill>
                  <a:schemeClr val="bg1"/>
                </a:solidFill>
                <a:effectLst>
                  <a:outerShdw blurRad="38100" dist="38100" dir="2700000" algn="tl">
                    <a:srgbClr val="000000">
                      <a:alpha val="43137"/>
                    </a:srgbClr>
                  </a:outerShdw>
                </a:effectLst>
              </a:rPr>
              <a:t>Kontakt</a:t>
            </a:r>
          </a:p>
        </p:txBody>
      </p:sp>
      <p:sp>
        <p:nvSpPr>
          <p:cNvPr id="2" name="Rectangle 1"/>
          <p:cNvSpPr/>
          <p:nvPr/>
        </p:nvSpPr>
        <p:spPr>
          <a:xfrm>
            <a:off x="700216" y="2106983"/>
            <a:ext cx="7620000" cy="4093428"/>
          </a:xfrm>
          <a:prstGeom prst="rect">
            <a:avLst/>
          </a:prstGeom>
        </p:spPr>
        <p:txBody>
          <a:bodyPr wrap="square">
            <a:spAutoFit/>
          </a:bodyPr>
          <a:lstStyle/>
          <a:p>
            <a:pPr eaLnBrk="0" fontAlgn="base" hangingPunct="0">
              <a:spcBef>
                <a:spcPct val="0"/>
              </a:spcBef>
              <a:spcAft>
                <a:spcPct val="0"/>
              </a:spcAft>
            </a:pPr>
            <a:endParaRPr lang="sk-SK" sz="2000" dirty="0">
              <a:solidFill>
                <a:srgbClr val="002060"/>
              </a:solidFill>
              <a:cs typeface="Times New Roman" pitchFamily="18" charset="0"/>
              <a:hlinkClick r:id="rId5"/>
            </a:endParaRPr>
          </a:p>
          <a:p>
            <a:pPr eaLnBrk="0" fontAlgn="base" hangingPunct="0">
              <a:spcBef>
                <a:spcPct val="0"/>
              </a:spcBef>
              <a:spcAft>
                <a:spcPct val="0"/>
              </a:spcAft>
            </a:pPr>
            <a:endParaRPr lang="sk-SK" sz="2000" dirty="0">
              <a:solidFill>
                <a:srgbClr val="002060"/>
              </a:solidFill>
              <a:cs typeface="Times New Roman" pitchFamily="18" charset="0"/>
              <a:hlinkClick r:id="rId5"/>
            </a:endParaRPr>
          </a:p>
          <a:p>
            <a:pPr eaLnBrk="0" fontAlgn="base" hangingPunct="0">
              <a:spcBef>
                <a:spcPct val="0"/>
              </a:spcBef>
              <a:spcAft>
                <a:spcPct val="0"/>
              </a:spcAft>
            </a:pPr>
            <a:endParaRPr lang="sk-SK" sz="2000" dirty="0">
              <a:solidFill>
                <a:srgbClr val="002060"/>
              </a:solidFill>
              <a:cs typeface="Times New Roman" pitchFamily="18" charset="0"/>
              <a:hlinkClick r:id="rId5"/>
            </a:endParaRPr>
          </a:p>
          <a:p>
            <a:pPr eaLnBrk="0" fontAlgn="base" hangingPunct="0">
              <a:spcBef>
                <a:spcPct val="0"/>
              </a:spcBef>
              <a:spcAft>
                <a:spcPct val="0"/>
              </a:spcAft>
            </a:pPr>
            <a:endParaRPr lang="sk-SK" sz="2000" dirty="0">
              <a:solidFill>
                <a:srgbClr val="002060"/>
              </a:solidFill>
              <a:cs typeface="Times New Roman" pitchFamily="18" charset="0"/>
              <a:hlinkClick r:id="rId5"/>
            </a:endParaRPr>
          </a:p>
          <a:p>
            <a:pPr eaLnBrk="0" fontAlgn="base" hangingPunct="0">
              <a:spcBef>
                <a:spcPct val="0"/>
              </a:spcBef>
              <a:spcAft>
                <a:spcPct val="0"/>
              </a:spcAft>
            </a:pPr>
            <a:endParaRPr lang="sk-SK" sz="2000" dirty="0">
              <a:solidFill>
                <a:srgbClr val="002060"/>
              </a:solidFill>
              <a:cs typeface="Times New Roman" pitchFamily="18" charset="0"/>
            </a:endParaRPr>
          </a:p>
          <a:p>
            <a:pPr eaLnBrk="0" fontAlgn="base" hangingPunct="0">
              <a:spcBef>
                <a:spcPct val="0"/>
              </a:spcBef>
              <a:spcAft>
                <a:spcPct val="0"/>
              </a:spcAft>
            </a:pPr>
            <a:endParaRPr lang="sk-SK" sz="2000" dirty="0">
              <a:solidFill>
                <a:srgbClr val="002060"/>
              </a:solidFill>
              <a:cs typeface="Times New Roman" pitchFamily="18" charset="0"/>
            </a:endParaRPr>
          </a:p>
          <a:p>
            <a:pPr eaLnBrk="0" fontAlgn="base" hangingPunct="0">
              <a:spcBef>
                <a:spcPct val="0"/>
              </a:spcBef>
              <a:spcAft>
                <a:spcPct val="0"/>
              </a:spcAft>
            </a:pPr>
            <a:endParaRPr lang="sk-SK" sz="2000" dirty="0">
              <a:solidFill>
                <a:srgbClr val="002060"/>
              </a:solidFill>
              <a:cs typeface="Times New Roman" pitchFamily="18" charset="0"/>
            </a:endParaRPr>
          </a:p>
          <a:p>
            <a:pPr eaLnBrk="0" fontAlgn="base" hangingPunct="0">
              <a:spcBef>
                <a:spcPct val="0"/>
              </a:spcBef>
              <a:spcAft>
                <a:spcPct val="0"/>
              </a:spcAft>
            </a:pPr>
            <a:endParaRPr lang="sk-SK" sz="2000" dirty="0">
              <a:solidFill>
                <a:srgbClr val="002060"/>
              </a:solidFill>
              <a:cs typeface="Times New Roman" pitchFamily="18" charset="0"/>
            </a:endParaRPr>
          </a:p>
          <a:p>
            <a:pPr eaLnBrk="0" fontAlgn="base" hangingPunct="0">
              <a:spcBef>
                <a:spcPct val="0"/>
              </a:spcBef>
              <a:spcAft>
                <a:spcPct val="0"/>
              </a:spcAft>
            </a:pPr>
            <a:endParaRPr lang="sk-SK" sz="2000" dirty="0">
              <a:solidFill>
                <a:srgbClr val="002060"/>
              </a:solidFill>
              <a:cs typeface="Times New Roman" pitchFamily="18" charset="0"/>
            </a:endParaRPr>
          </a:p>
          <a:p>
            <a:pPr eaLnBrk="0" fontAlgn="base" hangingPunct="0">
              <a:spcBef>
                <a:spcPct val="0"/>
              </a:spcBef>
              <a:spcAft>
                <a:spcPct val="0"/>
              </a:spcAft>
            </a:pPr>
            <a:endParaRPr lang="sk-SK" sz="2000" dirty="0">
              <a:solidFill>
                <a:srgbClr val="002060"/>
              </a:solidFill>
              <a:cs typeface="Times New Roman" pitchFamily="18" charset="0"/>
            </a:endParaRPr>
          </a:p>
          <a:p>
            <a:pPr eaLnBrk="0" fontAlgn="base" hangingPunct="0">
              <a:spcBef>
                <a:spcPct val="0"/>
              </a:spcBef>
              <a:spcAft>
                <a:spcPct val="0"/>
              </a:spcAft>
            </a:pPr>
            <a:endParaRPr lang="sk-SK" sz="2000" dirty="0">
              <a:solidFill>
                <a:srgbClr val="002060"/>
              </a:solidFill>
              <a:cs typeface="Times New Roman" pitchFamily="18" charset="0"/>
            </a:endParaRPr>
          </a:p>
          <a:p>
            <a:pPr eaLnBrk="0" fontAlgn="base" hangingPunct="0">
              <a:spcBef>
                <a:spcPct val="0"/>
              </a:spcBef>
              <a:spcAft>
                <a:spcPct val="0"/>
              </a:spcAft>
            </a:pPr>
            <a:endParaRPr lang="sk-SK" sz="2000" b="1" dirty="0">
              <a:solidFill>
                <a:srgbClr val="002060"/>
              </a:solidFill>
              <a:ea typeface="SimSun" pitchFamily="2" charset="-122"/>
              <a:cs typeface="Times New Roman" pitchFamily="18" charset="0"/>
            </a:endParaRPr>
          </a:p>
          <a:p>
            <a:pPr eaLnBrk="0" fontAlgn="base" hangingPunct="0">
              <a:spcBef>
                <a:spcPct val="0"/>
              </a:spcBef>
              <a:spcAft>
                <a:spcPct val="0"/>
              </a:spcAft>
            </a:pPr>
            <a:endParaRPr lang="sk-SK" sz="2000" dirty="0">
              <a:solidFill>
                <a:srgbClr val="0070C0"/>
              </a:solidFill>
              <a:ea typeface="SimSun" pitchFamily="2" charset="-122"/>
              <a:cs typeface="Times New Roman" pitchFamily="18" charset="0"/>
            </a:endParaRPr>
          </a:p>
        </p:txBody>
      </p:sp>
      <p:sp>
        <p:nvSpPr>
          <p:cNvPr id="11" name="Šipka doprava 10"/>
          <p:cNvSpPr/>
          <p:nvPr/>
        </p:nvSpPr>
        <p:spPr>
          <a:xfrm>
            <a:off x="116664" y="2575113"/>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3" name="Obráze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7958" y="5389043"/>
            <a:ext cx="812148" cy="811368"/>
          </a:xfrm>
          <a:prstGeom prst="rect">
            <a:avLst/>
          </a:prstGeom>
        </p:spPr>
      </p:pic>
      <p:pic>
        <p:nvPicPr>
          <p:cNvPr id="6" name="Obráze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9350" y="3630753"/>
            <a:ext cx="2664352" cy="1332176"/>
          </a:xfrm>
          <a:prstGeom prst="rect">
            <a:avLst/>
          </a:prstGeom>
        </p:spPr>
      </p:pic>
      <p:pic>
        <p:nvPicPr>
          <p:cNvPr id="7" name="Obrázek 6"/>
          <p:cNvPicPr>
            <a:picLocks noChangeAspect="1"/>
          </p:cNvPicPr>
          <p:nvPr/>
        </p:nvPicPr>
        <p:blipFill>
          <a:blip r:embed="rId8"/>
          <a:stretch>
            <a:fillRect/>
          </a:stretch>
        </p:blipFill>
        <p:spPr>
          <a:xfrm>
            <a:off x="6991397" y="2308173"/>
            <a:ext cx="1120258" cy="1154064"/>
          </a:xfrm>
          <a:prstGeom prst="rect">
            <a:avLst/>
          </a:prstGeom>
        </p:spPr>
      </p:pic>
      <p:sp>
        <p:nvSpPr>
          <p:cNvPr id="5" name="Nadpis 4"/>
          <p:cNvSpPr>
            <a:spLocks noGrp="1"/>
          </p:cNvSpPr>
          <p:nvPr>
            <p:ph type="title"/>
          </p:nvPr>
        </p:nvSpPr>
        <p:spPr/>
        <p:txBody>
          <a:bodyPr/>
          <a:lstStyle/>
          <a:p>
            <a:endParaRPr lang="sk-SK"/>
          </a:p>
        </p:txBody>
      </p:sp>
      <p:sp>
        <p:nvSpPr>
          <p:cNvPr id="12" name="Zástupný symbol pro obsah 11"/>
          <p:cNvSpPr>
            <a:spLocks noGrp="1"/>
          </p:cNvSpPr>
          <p:nvPr>
            <p:ph sz="half" idx="1"/>
          </p:nvPr>
        </p:nvSpPr>
        <p:spPr>
          <a:xfrm>
            <a:off x="628650" y="1825625"/>
            <a:ext cx="3886200" cy="4848130"/>
          </a:xfrm>
        </p:spPr>
        <p:txBody>
          <a:bodyPr>
            <a:normAutofit fontScale="92500" lnSpcReduction="10000"/>
          </a:bodyPr>
          <a:lstStyle/>
          <a:p>
            <a:pPr marL="0" indent="0">
              <a:buNone/>
            </a:pPr>
            <a:endParaRPr lang="sk-SK" dirty="0"/>
          </a:p>
          <a:p>
            <a:pPr marL="0" indent="0">
              <a:buNone/>
            </a:pPr>
            <a:endParaRPr lang="sk-SK" dirty="0"/>
          </a:p>
          <a:p>
            <a:pPr marL="0" indent="0">
              <a:buNone/>
            </a:pPr>
            <a:r>
              <a:rPr lang="sk-SK" dirty="0"/>
              <a:t/>
            </a:r>
            <a:br>
              <a:rPr lang="sk-SK" dirty="0"/>
            </a:br>
            <a:endParaRPr lang="sk-SK" dirty="0"/>
          </a:p>
          <a:p>
            <a:pPr marL="0" indent="0">
              <a:buNone/>
            </a:pPr>
            <a:endParaRPr lang="sk-SK" sz="2200" b="1" dirty="0"/>
          </a:p>
          <a:p>
            <a:pPr marL="0" indent="0">
              <a:buNone/>
            </a:pPr>
            <a:r>
              <a:rPr lang="sk-SK" sz="2200" b="1" dirty="0"/>
              <a:t>Fakulta humanitných a prírodných vied Prešovská univerzita v Prešove</a:t>
            </a:r>
          </a:p>
          <a:p>
            <a:pPr marL="0" indent="0">
              <a:buNone/>
            </a:pPr>
            <a:r>
              <a:rPr lang="sk-SK" sz="2200" dirty="0"/>
              <a:t>Ul. 17 novembra č. 1</a:t>
            </a:r>
            <a:br>
              <a:rPr lang="sk-SK" sz="2200" dirty="0"/>
            </a:br>
            <a:r>
              <a:rPr lang="sk-SK" sz="2200" dirty="0"/>
              <a:t>081 16 Prešov, Slovensko</a:t>
            </a:r>
            <a:br>
              <a:rPr lang="sk-SK" sz="2200" dirty="0"/>
            </a:br>
            <a:r>
              <a:rPr lang="sk-SK" sz="2200" dirty="0"/>
              <a:t/>
            </a:r>
            <a:br>
              <a:rPr lang="sk-SK" sz="2200" dirty="0"/>
            </a:br>
            <a:r>
              <a:rPr lang="sk-SK" sz="2200" dirty="0"/>
              <a:t>č. t.: +421 51 75 70 600</a:t>
            </a:r>
            <a:br>
              <a:rPr lang="sk-SK" sz="2200" dirty="0"/>
            </a:br>
            <a:r>
              <a:rPr lang="sk-SK" sz="2200" dirty="0"/>
              <a:t>E-mail: fhpvpu@unipo.sk</a:t>
            </a:r>
            <a:r>
              <a:rPr lang="sk-SK" dirty="0"/>
              <a:t/>
            </a:r>
            <a:br>
              <a:rPr lang="sk-SK" dirty="0"/>
            </a:br>
            <a:endParaRPr lang="sk-SK" dirty="0"/>
          </a:p>
          <a:p>
            <a:pPr marL="0" indent="0">
              <a:buNone/>
            </a:pPr>
            <a:endParaRPr lang="sk-SK" dirty="0"/>
          </a:p>
        </p:txBody>
      </p:sp>
      <p:pic>
        <p:nvPicPr>
          <p:cNvPr id="16" name="Zástupný symbol pro obsah 15"/>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682676" y="2258858"/>
            <a:ext cx="1305207" cy="1305207"/>
          </a:xfrm>
        </p:spPr>
      </p:pic>
    </p:spTree>
    <p:extLst>
      <p:ext uri="{BB962C8B-B14F-4D97-AF65-F5344CB8AC3E}">
        <p14:creationId xmlns:p14="http://schemas.microsoft.com/office/powerpoint/2010/main" val="3847861114"/>
      </p:ext>
    </p:extLst>
  </p:cSld>
  <p:clrMapOvr>
    <a:masterClrMapping/>
  </p:clrMapOvr>
  <mc:AlternateContent xmlns:mc="http://schemas.openxmlformats.org/markup-compatibility/2006" xmlns:p14="http://schemas.microsoft.com/office/powerpoint/2010/main">
    <mc:Choice Requires="p14">
      <p:transition spd="slow" p14:dur="1500" advClick="0" advTm="7000">
        <p:wipe dir="r"/>
      </p:transition>
    </mc:Choice>
    <mc:Fallback xmlns="">
      <p:transition spd="slow" advClick="0" advTm="3000">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0" y="1441938"/>
            <a:ext cx="9144000" cy="8416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3200" b="1" dirty="0"/>
              <a:t>Pracoviská</a:t>
            </a:r>
          </a:p>
        </p:txBody>
      </p:sp>
      <p:pic>
        <p:nvPicPr>
          <p:cNvPr id="6" name="Obrázo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7" name="Obrázo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8" name="BlokTextu 7"/>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pic>
        <p:nvPicPr>
          <p:cNvPr id="10" name="Obrázo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7178"/>
            <a:ext cx="9144000" cy="2740822"/>
          </a:xfrm>
          <a:prstGeom prst="rect">
            <a:avLst/>
          </a:prstGeom>
        </p:spPr>
      </p:pic>
      <p:sp>
        <p:nvSpPr>
          <p:cNvPr id="13" name="Podnadpis 8"/>
          <p:cNvSpPr txBox="1">
            <a:spLocks/>
          </p:cNvSpPr>
          <p:nvPr/>
        </p:nvSpPr>
        <p:spPr>
          <a:xfrm>
            <a:off x="-1" y="2369712"/>
            <a:ext cx="9144001" cy="16245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70000"/>
              </a:lnSpc>
            </a:pPr>
            <a:r>
              <a:rPr lang="sk-SK" sz="2900" b="1" dirty="0">
                <a:solidFill>
                  <a:srgbClr val="002060"/>
                </a:solidFill>
              </a:rPr>
              <a:t>     </a:t>
            </a:r>
            <a:r>
              <a:rPr lang="sk-SK" sz="1600" b="1" dirty="0">
                <a:solidFill>
                  <a:srgbClr val="002060"/>
                </a:solidFill>
              </a:rPr>
              <a:t>             </a:t>
            </a:r>
          </a:p>
          <a:p>
            <a:pPr algn="l">
              <a:lnSpc>
                <a:spcPct val="70000"/>
              </a:lnSpc>
            </a:pPr>
            <a:r>
              <a:rPr lang="sk-SK" sz="1600" b="1" dirty="0">
                <a:solidFill>
                  <a:srgbClr val="002060"/>
                </a:solidFill>
              </a:rPr>
              <a:t>        </a:t>
            </a:r>
          </a:p>
        </p:txBody>
      </p:sp>
      <p:sp>
        <p:nvSpPr>
          <p:cNvPr id="14" name="Podnadpis 8"/>
          <p:cNvSpPr txBox="1">
            <a:spLocks/>
          </p:cNvSpPr>
          <p:nvPr/>
        </p:nvSpPr>
        <p:spPr>
          <a:xfrm>
            <a:off x="668739" y="2492630"/>
            <a:ext cx="8475261" cy="207936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70000"/>
              </a:lnSpc>
            </a:pPr>
            <a:r>
              <a:rPr lang="sk-SK" b="1" dirty="0">
                <a:solidFill>
                  <a:srgbClr val="002060"/>
                </a:solidFill>
              </a:rPr>
              <a:t>Katedra biológie </a:t>
            </a:r>
          </a:p>
          <a:p>
            <a:pPr algn="l">
              <a:lnSpc>
                <a:spcPct val="70000"/>
              </a:lnSpc>
            </a:pPr>
            <a:r>
              <a:rPr lang="sk-SK" b="1" dirty="0">
                <a:solidFill>
                  <a:srgbClr val="002060"/>
                </a:solidFill>
              </a:rPr>
              <a:t>Katedra ekológie </a:t>
            </a:r>
          </a:p>
          <a:p>
            <a:pPr algn="l">
              <a:lnSpc>
                <a:spcPct val="70000"/>
              </a:lnSpc>
            </a:pPr>
            <a:r>
              <a:rPr lang="sk-SK" b="1" dirty="0">
                <a:solidFill>
                  <a:srgbClr val="002060"/>
                </a:solidFill>
              </a:rPr>
              <a:t>Katedra fyziky, matematiky a techniky</a:t>
            </a:r>
          </a:p>
          <a:p>
            <a:pPr algn="l">
              <a:lnSpc>
                <a:spcPct val="70000"/>
              </a:lnSpc>
            </a:pPr>
            <a:r>
              <a:rPr lang="sk-SK" b="1" dirty="0">
                <a:solidFill>
                  <a:srgbClr val="002060"/>
                </a:solidFill>
              </a:rPr>
              <a:t>Katedra geografie a aplikovanej </a:t>
            </a:r>
            <a:r>
              <a:rPr lang="sk-SK" b="1" dirty="0" err="1">
                <a:solidFill>
                  <a:srgbClr val="002060"/>
                </a:solidFill>
              </a:rPr>
              <a:t>geoinformatiky</a:t>
            </a:r>
            <a:endParaRPr lang="sk-SK" b="1" dirty="0">
              <a:solidFill>
                <a:srgbClr val="002060"/>
              </a:solidFill>
            </a:endParaRPr>
          </a:p>
          <a:p>
            <a:pPr algn="l">
              <a:lnSpc>
                <a:spcPct val="70000"/>
              </a:lnSpc>
            </a:pPr>
            <a:r>
              <a:rPr lang="sk-SK" b="1" dirty="0">
                <a:solidFill>
                  <a:srgbClr val="002060"/>
                </a:solidFill>
              </a:rPr>
              <a:t>Ústav pedagogiky, </a:t>
            </a:r>
            <a:r>
              <a:rPr lang="sk-SK" b="1" dirty="0" err="1">
                <a:solidFill>
                  <a:srgbClr val="002060"/>
                </a:solidFill>
              </a:rPr>
              <a:t>andragogiky</a:t>
            </a:r>
            <a:r>
              <a:rPr lang="sk-SK" b="1" dirty="0">
                <a:solidFill>
                  <a:srgbClr val="002060"/>
                </a:solidFill>
              </a:rPr>
              <a:t> a psychológie </a:t>
            </a:r>
          </a:p>
          <a:p>
            <a:pPr algn="l">
              <a:lnSpc>
                <a:spcPct val="70000"/>
              </a:lnSpc>
            </a:pPr>
            <a:r>
              <a:rPr lang="sk-SK" sz="2000" b="1" dirty="0">
                <a:solidFill>
                  <a:srgbClr val="002060"/>
                </a:solidFill>
              </a:rPr>
              <a:t>          </a:t>
            </a:r>
          </a:p>
          <a:p>
            <a:pPr algn="l">
              <a:lnSpc>
                <a:spcPct val="70000"/>
              </a:lnSpc>
            </a:pPr>
            <a:r>
              <a:rPr lang="sk-SK" sz="2000" b="1" dirty="0">
                <a:solidFill>
                  <a:srgbClr val="002060"/>
                </a:solidFill>
              </a:rPr>
              <a:t>        </a:t>
            </a:r>
          </a:p>
        </p:txBody>
      </p:sp>
      <p:sp>
        <p:nvSpPr>
          <p:cNvPr id="15" name="Šipka doprava 14"/>
          <p:cNvSpPr/>
          <p:nvPr/>
        </p:nvSpPr>
        <p:spPr>
          <a:xfrm>
            <a:off x="181731" y="2436419"/>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274815721"/>
      </p:ext>
    </p:extLst>
  </p:cSld>
  <p:clrMapOvr>
    <a:masterClrMapping/>
  </p:clrMapOvr>
  <mc:AlternateContent xmlns:mc="http://schemas.openxmlformats.org/markup-compatibility/2006" xmlns:p14="http://schemas.microsoft.com/office/powerpoint/2010/main">
    <mc:Choice Requires="p14">
      <p:transition spd="slow" p14:dur="1500" advClick="0" advTm="5000">
        <p:wipe dir="r"/>
      </p:transition>
    </mc:Choice>
    <mc:Fallback xmlns="">
      <p:transition spd="slow" advClick="0" advTm="5000">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8" name="Obrázo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9" name="BlokTextu 8"/>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sp>
        <p:nvSpPr>
          <p:cNvPr id="3" name="Obdĺžnik 2"/>
          <p:cNvSpPr/>
          <p:nvPr/>
        </p:nvSpPr>
        <p:spPr>
          <a:xfrm>
            <a:off x="0" y="1423031"/>
            <a:ext cx="9144000" cy="6151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p:cNvSpPr txBox="1"/>
          <p:nvPr/>
        </p:nvSpPr>
        <p:spPr>
          <a:xfrm>
            <a:off x="283221" y="1391829"/>
            <a:ext cx="8585650" cy="646331"/>
          </a:xfrm>
          <a:prstGeom prst="rect">
            <a:avLst/>
          </a:prstGeom>
          <a:noFill/>
        </p:spPr>
        <p:txBody>
          <a:bodyPr wrap="square" rtlCol="0">
            <a:spAutoFit/>
          </a:bodyPr>
          <a:lstStyle/>
          <a:p>
            <a:pPr algn="ctr"/>
            <a:r>
              <a:rPr lang="sk-SK" sz="3600" b="1" dirty="0">
                <a:solidFill>
                  <a:schemeClr val="bg1"/>
                </a:solidFill>
                <a:effectLst>
                  <a:outerShdw blurRad="38100" dist="38100" dir="2700000" algn="tl">
                    <a:srgbClr val="000000">
                      <a:alpha val="43137"/>
                    </a:srgbClr>
                  </a:outerShdw>
                </a:effectLst>
              </a:rPr>
              <a:t>Katedra biológie</a:t>
            </a:r>
            <a:endParaRPr lang="sk-SK" sz="2600" dirty="0">
              <a:solidFill>
                <a:schemeClr val="bg1"/>
              </a:solidFill>
              <a:effectLst>
                <a:outerShdw blurRad="38100" dist="38100" dir="2700000" algn="tl">
                  <a:srgbClr val="000000">
                    <a:alpha val="43137"/>
                  </a:srgbClr>
                </a:outerShdw>
              </a:effectLst>
            </a:endParaRPr>
          </a:p>
        </p:txBody>
      </p:sp>
      <p:sp>
        <p:nvSpPr>
          <p:cNvPr id="4" name="Nadpis 3"/>
          <p:cNvSpPr>
            <a:spLocks noGrp="1"/>
          </p:cNvSpPr>
          <p:nvPr>
            <p:ph type="title"/>
          </p:nvPr>
        </p:nvSpPr>
        <p:spPr/>
        <p:txBody>
          <a:bodyPr/>
          <a:lstStyle/>
          <a:p>
            <a:endParaRPr lang="sk-SK" dirty="0"/>
          </a:p>
        </p:txBody>
      </p:sp>
      <p:sp>
        <p:nvSpPr>
          <p:cNvPr id="10" name="Zástupný symbol pro obsah 9"/>
          <p:cNvSpPr>
            <a:spLocks noGrp="1"/>
          </p:cNvSpPr>
          <p:nvPr>
            <p:ph sz="half" idx="1"/>
          </p:nvPr>
        </p:nvSpPr>
        <p:spPr>
          <a:xfrm>
            <a:off x="628650" y="1928023"/>
            <a:ext cx="3886200" cy="4745731"/>
          </a:xfrm>
        </p:spPr>
        <p:txBody>
          <a:bodyPr>
            <a:normAutofit fontScale="47500" lnSpcReduction="20000"/>
          </a:bodyPr>
          <a:lstStyle/>
          <a:p>
            <a:pPr marL="0" indent="0">
              <a:buNone/>
            </a:pPr>
            <a:endParaRPr lang="sk-SK" dirty="0"/>
          </a:p>
          <a:p>
            <a:pPr marL="0" indent="0">
              <a:buNone/>
            </a:pPr>
            <a:r>
              <a:rPr lang="sk-SK" sz="4200" b="1" dirty="0">
                <a:solidFill>
                  <a:srgbClr val="002060"/>
                </a:solidFill>
              </a:rPr>
              <a:t>Možnosti výskumu</a:t>
            </a:r>
          </a:p>
          <a:p>
            <a:r>
              <a:rPr lang="sk-SK" sz="3800" b="1" dirty="0" err="1">
                <a:solidFill>
                  <a:srgbClr val="002060"/>
                </a:solidFill>
              </a:rPr>
              <a:t>Forenzná</a:t>
            </a:r>
            <a:r>
              <a:rPr lang="sk-SK" sz="3800" b="1" dirty="0">
                <a:solidFill>
                  <a:srgbClr val="002060"/>
                </a:solidFill>
              </a:rPr>
              <a:t> genetika</a:t>
            </a:r>
            <a:r>
              <a:rPr lang="sk-SK" sz="3800" dirty="0">
                <a:solidFill>
                  <a:srgbClr val="002060"/>
                </a:solidFill>
              </a:rPr>
              <a:t>–určovanie identity a príbuzenských vzťahov (otcovstvo, jedno-dvojvaječné dvojčatá),</a:t>
            </a:r>
          </a:p>
          <a:p>
            <a:endParaRPr lang="sk-SK" sz="3800" dirty="0">
              <a:solidFill>
                <a:srgbClr val="002060"/>
              </a:solidFill>
            </a:endParaRPr>
          </a:p>
          <a:p>
            <a:r>
              <a:rPr lang="sk-SK" sz="3800" b="1" dirty="0">
                <a:solidFill>
                  <a:srgbClr val="002060"/>
                </a:solidFill>
              </a:rPr>
              <a:t>Populačná </a:t>
            </a:r>
            <a:r>
              <a:rPr lang="sk-SK" sz="3800" b="1" dirty="0" smtClean="0">
                <a:solidFill>
                  <a:srgbClr val="002060"/>
                </a:solidFill>
              </a:rPr>
              <a:t>a klinická </a:t>
            </a:r>
            <a:r>
              <a:rPr lang="sk-SK" sz="3800" b="1" dirty="0">
                <a:solidFill>
                  <a:srgbClr val="002060"/>
                </a:solidFill>
              </a:rPr>
              <a:t>genetika</a:t>
            </a:r>
            <a:r>
              <a:rPr lang="sk-SK" sz="3800" dirty="0">
                <a:solidFill>
                  <a:srgbClr val="002060"/>
                </a:solidFill>
              </a:rPr>
              <a:t>–hľadanie génov zodpovedných za dedičné ochorenia,</a:t>
            </a:r>
          </a:p>
          <a:p>
            <a:endParaRPr lang="sk-SK" sz="3800" dirty="0">
              <a:solidFill>
                <a:srgbClr val="002060"/>
              </a:solidFill>
            </a:endParaRPr>
          </a:p>
          <a:p>
            <a:r>
              <a:rPr lang="sk-SK" sz="3800" b="1" dirty="0">
                <a:solidFill>
                  <a:srgbClr val="002060"/>
                </a:solidFill>
              </a:rPr>
              <a:t>Fyziológia ž</a:t>
            </a:r>
            <a:r>
              <a:rPr lang="sk-SK" sz="3800" b="1" dirty="0" smtClean="0">
                <a:solidFill>
                  <a:srgbClr val="002060"/>
                </a:solidFill>
              </a:rPr>
              <a:t>ivočíchov</a:t>
            </a:r>
            <a:r>
              <a:rPr lang="sk-SK" sz="3800" dirty="0" smtClean="0">
                <a:solidFill>
                  <a:srgbClr val="002060"/>
                </a:solidFill>
              </a:rPr>
              <a:t>-skúmanie </a:t>
            </a:r>
            <a:r>
              <a:rPr lang="sk-SK" sz="3800" dirty="0">
                <a:solidFill>
                  <a:srgbClr val="002060"/>
                </a:solidFill>
              </a:rPr>
              <a:t>vplyvu podmienok prostredia na </a:t>
            </a:r>
            <a:r>
              <a:rPr lang="sk-SK" sz="3800" dirty="0" smtClean="0">
                <a:solidFill>
                  <a:srgbClr val="002060"/>
                </a:solidFill>
              </a:rPr>
              <a:t>živočíchov</a:t>
            </a:r>
            <a:r>
              <a:rPr lang="sk-SK" sz="3800" dirty="0">
                <a:solidFill>
                  <a:srgbClr val="002060"/>
                </a:solidFill>
              </a:rPr>
              <a:t>, </a:t>
            </a:r>
          </a:p>
          <a:p>
            <a:endParaRPr lang="sk-SK" sz="3800" dirty="0">
              <a:solidFill>
                <a:srgbClr val="002060"/>
              </a:solidFill>
            </a:endParaRPr>
          </a:p>
          <a:p>
            <a:r>
              <a:rPr lang="sk-SK" sz="3800" b="1" dirty="0">
                <a:solidFill>
                  <a:srgbClr val="002060"/>
                </a:solidFill>
              </a:rPr>
              <a:t>Antropológia </a:t>
            </a:r>
            <a:r>
              <a:rPr lang="sk-SK" sz="3800" dirty="0">
                <a:solidFill>
                  <a:srgbClr val="002060"/>
                </a:solidFill>
              </a:rPr>
              <a:t>–antropologické štúdium slovenskej populácie so zameraním na rómske etnikum</a:t>
            </a:r>
          </a:p>
          <a:p>
            <a:pPr marL="0" indent="0">
              <a:buNone/>
            </a:pPr>
            <a:endParaRPr lang="sk-SK" sz="3800" dirty="0"/>
          </a:p>
        </p:txBody>
      </p:sp>
      <p:sp>
        <p:nvSpPr>
          <p:cNvPr id="13" name="Šipka doprava 12"/>
          <p:cNvSpPr/>
          <p:nvPr/>
        </p:nvSpPr>
        <p:spPr>
          <a:xfrm>
            <a:off x="146900" y="2181197"/>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4" name="Obrázok 1"/>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629150" y="2181197"/>
            <a:ext cx="3886200" cy="2337447"/>
          </a:xfrm>
          <a:prstGeom prst="rect">
            <a:avLst/>
          </a:prstGeom>
        </p:spPr>
      </p:pic>
      <p:pic>
        <p:nvPicPr>
          <p:cNvPr id="15" name="Obrázo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9150" y="4380931"/>
            <a:ext cx="3886200" cy="2242394"/>
          </a:xfrm>
          <a:prstGeom prst="rect">
            <a:avLst/>
          </a:prstGeom>
        </p:spPr>
      </p:pic>
    </p:spTree>
    <p:extLst>
      <p:ext uri="{BB962C8B-B14F-4D97-AF65-F5344CB8AC3E}">
        <p14:creationId xmlns:p14="http://schemas.microsoft.com/office/powerpoint/2010/main" val="524583765"/>
      </p:ext>
    </p:extLst>
  </p:cSld>
  <p:clrMapOvr>
    <a:masterClrMapping/>
  </p:clrMapOvr>
  <mc:AlternateContent xmlns:mc="http://schemas.openxmlformats.org/markup-compatibility/2006" xmlns:p14="http://schemas.microsoft.com/office/powerpoint/2010/main">
    <mc:Choice Requires="p14">
      <p:transition spd="slow" p14:dur="1500" advClick="0" advTm="7000">
        <p:wipe dir="r"/>
      </p:transition>
    </mc:Choice>
    <mc:Fallback xmlns="">
      <p:transition spd="slow" advClick="0" advTm="3000">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8" name="Obrázo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9" name="BlokTextu 8"/>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sp>
        <p:nvSpPr>
          <p:cNvPr id="3" name="Obdĺžnik 2"/>
          <p:cNvSpPr/>
          <p:nvPr/>
        </p:nvSpPr>
        <p:spPr>
          <a:xfrm>
            <a:off x="0" y="1423031"/>
            <a:ext cx="9144000" cy="6151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BlokTextu 4"/>
          <p:cNvSpPr txBox="1"/>
          <p:nvPr/>
        </p:nvSpPr>
        <p:spPr>
          <a:xfrm>
            <a:off x="283221" y="1391829"/>
            <a:ext cx="8585650" cy="646331"/>
          </a:xfrm>
          <a:prstGeom prst="rect">
            <a:avLst/>
          </a:prstGeom>
          <a:noFill/>
        </p:spPr>
        <p:txBody>
          <a:bodyPr wrap="square" rtlCol="0">
            <a:spAutoFit/>
          </a:bodyPr>
          <a:lstStyle/>
          <a:p>
            <a:pPr algn="ctr"/>
            <a:r>
              <a:rPr lang="sk-SK" sz="3600" b="1" dirty="0">
                <a:solidFill>
                  <a:schemeClr val="bg1"/>
                </a:solidFill>
                <a:effectLst>
                  <a:outerShdw blurRad="38100" dist="38100" dir="2700000" algn="tl">
                    <a:srgbClr val="000000">
                      <a:alpha val="43137"/>
                    </a:srgbClr>
                  </a:outerShdw>
                </a:effectLst>
              </a:rPr>
              <a:t>Katedra biológie</a:t>
            </a:r>
            <a:endParaRPr lang="sk-SK" sz="2600" dirty="0">
              <a:solidFill>
                <a:schemeClr val="bg1"/>
              </a:solidFill>
              <a:effectLst>
                <a:outerShdw blurRad="38100" dist="38100" dir="2700000" algn="tl">
                  <a:srgbClr val="000000">
                    <a:alpha val="43137"/>
                  </a:srgbClr>
                </a:outerShdw>
              </a:effectLst>
            </a:endParaRPr>
          </a:p>
        </p:txBody>
      </p:sp>
      <p:pic>
        <p:nvPicPr>
          <p:cNvPr id="6" name="Obrázo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17334"/>
            <a:ext cx="9144000" cy="2240666"/>
          </a:xfrm>
          <a:prstGeom prst="rect">
            <a:avLst/>
          </a:prstGeom>
        </p:spPr>
      </p:pic>
      <p:sp>
        <p:nvSpPr>
          <p:cNvPr id="2" name="Rectangle 1"/>
          <p:cNvSpPr/>
          <p:nvPr/>
        </p:nvSpPr>
        <p:spPr>
          <a:xfrm>
            <a:off x="626075" y="2062789"/>
            <a:ext cx="8089557" cy="2369880"/>
          </a:xfrm>
          <a:prstGeom prst="rect">
            <a:avLst/>
          </a:prstGeom>
        </p:spPr>
        <p:txBody>
          <a:bodyPr wrap="square">
            <a:spAutoFit/>
          </a:bodyPr>
          <a:lstStyle/>
          <a:p>
            <a:pPr fontAlgn="base">
              <a:spcBef>
                <a:spcPct val="0"/>
              </a:spcBef>
              <a:spcAft>
                <a:spcPct val="0"/>
              </a:spcAft>
            </a:pPr>
            <a:r>
              <a:rPr lang="sk-SK" sz="2000" b="1" dirty="0">
                <a:solidFill>
                  <a:srgbClr val="002060"/>
                </a:solidFill>
                <a:ea typeface="SimSun" pitchFamily="2" charset="-122"/>
                <a:cs typeface="Times New Roman" pitchFamily="18" charset="0"/>
              </a:rPr>
              <a:t>Uplatnenie absolventov</a:t>
            </a:r>
          </a:p>
          <a:p>
            <a:pPr fontAlgn="base">
              <a:spcBef>
                <a:spcPct val="0"/>
              </a:spcBef>
              <a:spcAft>
                <a:spcPct val="0"/>
              </a:spcAft>
            </a:pPr>
            <a:endParaRPr lang="sk-SK" sz="2000" b="1" dirty="0">
              <a:solidFill>
                <a:srgbClr val="002060"/>
              </a:solidFill>
              <a:ea typeface="SimSun" pitchFamily="2" charset="-122"/>
              <a:cs typeface="Times New Roman" pitchFamily="18" charset="0"/>
            </a:endParaRPr>
          </a:p>
          <a:p>
            <a:pPr fontAlgn="base">
              <a:spcBef>
                <a:spcPct val="0"/>
              </a:spcBef>
              <a:spcAft>
                <a:spcPct val="0"/>
              </a:spcAft>
            </a:pPr>
            <a:r>
              <a:rPr lang="sk-SK" dirty="0">
                <a:solidFill>
                  <a:srgbClr val="002060"/>
                </a:solidFill>
                <a:cs typeface="Times New Roman" panose="02020603050405020304" pitchFamily="18" charset="0"/>
              </a:rPr>
              <a:t>ZŠ, SŠ, VŠ</a:t>
            </a:r>
          </a:p>
          <a:p>
            <a:pPr fontAlgn="base">
              <a:spcBef>
                <a:spcPct val="0"/>
              </a:spcBef>
              <a:spcAft>
                <a:spcPct val="0"/>
              </a:spcAft>
            </a:pPr>
            <a:endParaRPr lang="sk-SK" dirty="0">
              <a:solidFill>
                <a:srgbClr val="002060"/>
              </a:solidFill>
              <a:cs typeface="Times New Roman" panose="02020603050405020304" pitchFamily="18" charset="0"/>
            </a:endParaRPr>
          </a:p>
          <a:p>
            <a:pPr fontAlgn="base">
              <a:spcBef>
                <a:spcPct val="0"/>
              </a:spcBef>
              <a:spcAft>
                <a:spcPct val="0"/>
              </a:spcAft>
            </a:pPr>
            <a:r>
              <a:rPr lang="sk-SK" dirty="0">
                <a:solidFill>
                  <a:srgbClr val="002060"/>
                </a:solidFill>
                <a:cs typeface="Times New Roman" panose="02020603050405020304" pitchFamily="18" charset="0"/>
              </a:rPr>
              <a:t>Výskumné pracoviská (v oblasti zdravotníctva, kriminalistiky, ekológie, životného prostredia, hygieny a epidemiológie, veterinárnej medicíny a farmakológie)</a:t>
            </a:r>
          </a:p>
          <a:p>
            <a:pPr fontAlgn="base">
              <a:spcBef>
                <a:spcPct val="0"/>
              </a:spcBef>
              <a:spcAft>
                <a:spcPct val="0"/>
              </a:spcAft>
            </a:pPr>
            <a:endParaRPr lang="sk-SK" dirty="0">
              <a:solidFill>
                <a:srgbClr val="002060"/>
              </a:solidFill>
              <a:cs typeface="Times New Roman" panose="02020603050405020304" pitchFamily="18" charset="0"/>
            </a:endParaRPr>
          </a:p>
          <a:p>
            <a:pPr fontAlgn="base">
              <a:spcBef>
                <a:spcPct val="0"/>
              </a:spcBef>
              <a:spcAft>
                <a:spcPct val="0"/>
              </a:spcAft>
            </a:pPr>
            <a:r>
              <a:rPr lang="sk-SK" dirty="0">
                <a:solidFill>
                  <a:srgbClr val="002060"/>
                </a:solidFill>
                <a:cs typeface="Times New Roman" panose="02020603050405020304" pitchFamily="18" charset="0"/>
              </a:rPr>
              <a:t>Environmentálno-ekologicky orientované pracoviská</a:t>
            </a:r>
            <a:endParaRPr lang="sk-SK" b="1" dirty="0">
              <a:solidFill>
                <a:srgbClr val="002060"/>
              </a:solidFill>
              <a:ea typeface="SimSun" pitchFamily="2" charset="-122"/>
              <a:cs typeface="Times New Roman" pitchFamily="18" charset="0"/>
            </a:endParaRPr>
          </a:p>
        </p:txBody>
      </p:sp>
      <p:sp>
        <p:nvSpPr>
          <p:cNvPr id="11" name="Šipka doprava 10"/>
          <p:cNvSpPr/>
          <p:nvPr/>
        </p:nvSpPr>
        <p:spPr>
          <a:xfrm>
            <a:off x="115795" y="2140898"/>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740548058"/>
      </p:ext>
    </p:extLst>
  </p:cSld>
  <p:clrMapOvr>
    <a:masterClrMapping/>
  </p:clrMapOvr>
  <mc:AlternateContent xmlns:mc="http://schemas.openxmlformats.org/markup-compatibility/2006" xmlns:p14="http://schemas.microsoft.com/office/powerpoint/2010/main">
    <mc:Choice Requires="p14">
      <p:transition spd="slow" p14:dur="1500" advClick="0" advTm="7000">
        <p:wipe dir="r"/>
      </p:transition>
    </mc:Choice>
    <mc:Fallback xmlns="">
      <p:transition spd="slow" advClick="0" advTm="3000">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9" name="Obrázo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10" name="BlokTextu 9"/>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sp>
        <p:nvSpPr>
          <p:cNvPr id="3" name="Obdĺžnik 2"/>
          <p:cNvSpPr/>
          <p:nvPr/>
        </p:nvSpPr>
        <p:spPr>
          <a:xfrm>
            <a:off x="0" y="1423031"/>
            <a:ext cx="9144000" cy="6151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BlokTextu 3"/>
          <p:cNvSpPr txBox="1"/>
          <p:nvPr/>
        </p:nvSpPr>
        <p:spPr>
          <a:xfrm>
            <a:off x="283221" y="1391829"/>
            <a:ext cx="8585650" cy="646331"/>
          </a:xfrm>
          <a:prstGeom prst="rect">
            <a:avLst/>
          </a:prstGeom>
          <a:noFill/>
        </p:spPr>
        <p:txBody>
          <a:bodyPr wrap="square" rtlCol="0">
            <a:spAutoFit/>
          </a:bodyPr>
          <a:lstStyle/>
          <a:p>
            <a:pPr algn="ctr"/>
            <a:r>
              <a:rPr lang="sk-SK" sz="3600" b="1" dirty="0">
                <a:solidFill>
                  <a:schemeClr val="bg1"/>
                </a:solidFill>
                <a:effectLst>
                  <a:outerShdw blurRad="38100" dist="38100" dir="2700000" algn="tl">
                    <a:srgbClr val="000000">
                      <a:alpha val="43137"/>
                    </a:srgbClr>
                  </a:outerShdw>
                </a:effectLst>
              </a:rPr>
              <a:t>Katedra ekológie</a:t>
            </a:r>
            <a:endParaRPr lang="sk-SK" sz="2600"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451515" y="2189825"/>
            <a:ext cx="8354734" cy="323165"/>
          </a:xfrm>
          <a:prstGeom prst="rect">
            <a:avLst/>
          </a:prstGeom>
        </p:spPr>
        <p:txBody>
          <a:bodyPr wrap="square">
            <a:spAutoFit/>
          </a:bodyPr>
          <a:lstStyle/>
          <a:p>
            <a:pPr lvl="0" algn="ctr" fontAlgn="base">
              <a:spcBef>
                <a:spcPct val="0"/>
              </a:spcBef>
              <a:spcAft>
                <a:spcPct val="0"/>
              </a:spcAft>
            </a:pPr>
            <a:r>
              <a:rPr lang="sk-SK" sz="1500" b="1" dirty="0">
                <a:solidFill>
                  <a:srgbClr val="002060"/>
                </a:solidFill>
                <a:ea typeface="SimSun" pitchFamily="2" charset="-122"/>
                <a:cs typeface="Times New Roman" pitchFamily="18" charset="0"/>
              </a:rPr>
              <a:t> </a:t>
            </a:r>
            <a:endParaRPr lang="sk-SK" sz="1500" dirty="0">
              <a:solidFill>
                <a:srgbClr val="002060"/>
              </a:solidFill>
              <a:ea typeface="SimSun" pitchFamily="2" charset="-122"/>
              <a:cs typeface="Times New Roman" pitchFamily="18" charset="0"/>
            </a:endParaRPr>
          </a:p>
        </p:txBody>
      </p:sp>
      <p:sp>
        <p:nvSpPr>
          <p:cNvPr id="12" name="Šipka doprava 11"/>
          <p:cNvSpPr/>
          <p:nvPr/>
        </p:nvSpPr>
        <p:spPr>
          <a:xfrm>
            <a:off x="152249" y="2232208"/>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Nadpis 4"/>
          <p:cNvSpPr>
            <a:spLocks noGrp="1"/>
          </p:cNvSpPr>
          <p:nvPr>
            <p:ph type="title"/>
          </p:nvPr>
        </p:nvSpPr>
        <p:spPr/>
        <p:txBody>
          <a:bodyPr/>
          <a:lstStyle/>
          <a:p>
            <a:endParaRPr lang="sk-SK"/>
          </a:p>
        </p:txBody>
      </p:sp>
      <p:sp>
        <p:nvSpPr>
          <p:cNvPr id="8" name="Zástupný symbol pro obsah 7"/>
          <p:cNvSpPr>
            <a:spLocks noGrp="1"/>
          </p:cNvSpPr>
          <p:nvPr>
            <p:ph sz="half" idx="1"/>
          </p:nvPr>
        </p:nvSpPr>
        <p:spPr>
          <a:xfrm>
            <a:off x="628650" y="2181197"/>
            <a:ext cx="3886200" cy="3995766"/>
          </a:xfrm>
        </p:spPr>
        <p:txBody>
          <a:bodyPr>
            <a:normAutofit lnSpcReduction="10000"/>
          </a:bodyPr>
          <a:lstStyle/>
          <a:p>
            <a:pPr marL="0" indent="0">
              <a:buNone/>
            </a:pPr>
            <a:r>
              <a:rPr lang="sk-SK" sz="2000" b="1" dirty="0">
                <a:solidFill>
                  <a:srgbClr val="002060"/>
                </a:solidFill>
              </a:rPr>
              <a:t>Možnosti výskumu</a:t>
            </a:r>
          </a:p>
          <a:p>
            <a:r>
              <a:rPr lang="sk-SK" sz="1800" dirty="0">
                <a:solidFill>
                  <a:srgbClr val="002060"/>
                </a:solidFill>
                <a:cs typeface="Times New Roman" pitchFamily="18" charset="0"/>
              </a:rPr>
              <a:t>biodiverzita,</a:t>
            </a:r>
          </a:p>
          <a:p>
            <a:r>
              <a:rPr lang="sk-SK" sz="1800" dirty="0">
                <a:solidFill>
                  <a:srgbClr val="002060"/>
                </a:solidFill>
                <a:cs typeface="Times New Roman" pitchFamily="18" charset="0"/>
              </a:rPr>
              <a:t>šľachtenie liečivých rastlín,</a:t>
            </a:r>
          </a:p>
          <a:p>
            <a:r>
              <a:rPr lang="sk-SK" sz="1800" dirty="0">
                <a:solidFill>
                  <a:srgbClr val="002060"/>
                </a:solidFill>
                <a:cs typeface="Times New Roman" pitchFamily="18" charset="0"/>
              </a:rPr>
              <a:t>výskum biologicky aktívnych látok z rastlinných extraktov,</a:t>
            </a:r>
          </a:p>
          <a:p>
            <a:r>
              <a:rPr lang="sk-SK" sz="1800" dirty="0">
                <a:solidFill>
                  <a:srgbClr val="002060"/>
                </a:solidFill>
                <a:cs typeface="Times New Roman" pitchFamily="18" charset="0"/>
              </a:rPr>
              <a:t>riešenia environmentálnych problémov, biomonitoring,</a:t>
            </a:r>
          </a:p>
          <a:p>
            <a:r>
              <a:rPr lang="sk-SK" sz="1800" dirty="0">
                <a:solidFill>
                  <a:srgbClr val="002060"/>
                </a:solidFill>
                <a:cs typeface="Times New Roman" pitchFamily="18" charset="0"/>
              </a:rPr>
              <a:t>ichtyológia (stojaté a tečúce vody),</a:t>
            </a:r>
          </a:p>
          <a:p>
            <a:r>
              <a:rPr lang="sk-SK" sz="1800" dirty="0">
                <a:solidFill>
                  <a:srgbClr val="002060"/>
                </a:solidFill>
                <a:cs typeface="Times New Roman" pitchFamily="18" charset="0"/>
              </a:rPr>
              <a:t>entomológia (vodný a terestrické ekosystémy),</a:t>
            </a:r>
          </a:p>
          <a:p>
            <a:r>
              <a:rPr lang="sk-SK" sz="1800" dirty="0">
                <a:solidFill>
                  <a:srgbClr val="002060"/>
                </a:solidFill>
                <a:cs typeface="Times New Roman" pitchFamily="18" charset="0"/>
              </a:rPr>
              <a:t>Ornitológia,</a:t>
            </a:r>
          </a:p>
          <a:p>
            <a:r>
              <a:rPr lang="sk-SK" sz="1800" dirty="0">
                <a:solidFill>
                  <a:srgbClr val="002060"/>
                </a:solidFill>
                <a:cs typeface="Times New Roman" pitchFamily="18" charset="0"/>
              </a:rPr>
              <a:t>ekológia človeka.</a:t>
            </a:r>
          </a:p>
          <a:p>
            <a:endParaRPr lang="sk-SK" sz="1800" dirty="0">
              <a:solidFill>
                <a:srgbClr val="002060"/>
              </a:solidFill>
              <a:cs typeface="Times New Roman" pitchFamily="18" charset="0"/>
            </a:endParaRPr>
          </a:p>
          <a:p>
            <a:endParaRPr lang="sk-SK" dirty="0"/>
          </a:p>
        </p:txBody>
      </p:sp>
      <p:pic>
        <p:nvPicPr>
          <p:cNvPr id="14" name="Obrázok 2"/>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587432" y="2232208"/>
            <a:ext cx="3886200" cy="2342083"/>
          </a:xfrm>
          <a:prstGeom prst="rect">
            <a:avLst/>
          </a:prstGeom>
        </p:spPr>
      </p:pic>
      <p:pic>
        <p:nvPicPr>
          <p:cNvPr id="15" name="Picture 3"/>
          <p:cNvPicPr>
            <a:picLocks noChangeAspect="1" noChangeArrowheads="1"/>
          </p:cNvPicPr>
          <p:nvPr/>
        </p:nvPicPr>
        <p:blipFill>
          <a:blip r:embed="rId6" cstate="print"/>
          <a:srcRect/>
          <a:stretch>
            <a:fillRect/>
          </a:stretch>
        </p:blipFill>
        <p:spPr bwMode="auto">
          <a:xfrm>
            <a:off x="4582228" y="4326340"/>
            <a:ext cx="3896608" cy="2251881"/>
          </a:xfrm>
          <a:prstGeom prst="rect">
            <a:avLst/>
          </a:prstGeom>
          <a:noFill/>
          <a:ln w="9525">
            <a:noFill/>
            <a:miter lim="800000"/>
            <a:headEnd/>
            <a:tailEnd/>
          </a:ln>
        </p:spPr>
      </p:pic>
    </p:spTree>
    <p:extLst>
      <p:ext uri="{BB962C8B-B14F-4D97-AF65-F5344CB8AC3E}">
        <p14:creationId xmlns:p14="http://schemas.microsoft.com/office/powerpoint/2010/main" val="1363187838"/>
      </p:ext>
    </p:extLst>
  </p:cSld>
  <p:clrMapOvr>
    <a:masterClrMapping/>
  </p:clrMapOvr>
  <mc:AlternateContent xmlns:mc="http://schemas.openxmlformats.org/markup-compatibility/2006" xmlns:p14="http://schemas.microsoft.com/office/powerpoint/2010/main">
    <mc:Choice Requires="p14">
      <p:transition spd="slow" p14:dur="1500" advClick="0" advTm="7000">
        <p:wipe dir="r"/>
      </p:transition>
    </mc:Choice>
    <mc:Fallback xmlns="">
      <p:transition spd="slow" advClick="0" advTm="3000">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9" name="Obrázo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10" name="BlokTextu 9"/>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sp>
        <p:nvSpPr>
          <p:cNvPr id="3" name="Obdĺžnik 2"/>
          <p:cNvSpPr/>
          <p:nvPr/>
        </p:nvSpPr>
        <p:spPr>
          <a:xfrm>
            <a:off x="0" y="1423031"/>
            <a:ext cx="9144000" cy="6151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BlokTextu 3"/>
          <p:cNvSpPr txBox="1"/>
          <p:nvPr/>
        </p:nvSpPr>
        <p:spPr>
          <a:xfrm>
            <a:off x="283221" y="1391829"/>
            <a:ext cx="8585650" cy="646331"/>
          </a:xfrm>
          <a:prstGeom prst="rect">
            <a:avLst/>
          </a:prstGeom>
          <a:noFill/>
        </p:spPr>
        <p:txBody>
          <a:bodyPr wrap="square" rtlCol="0">
            <a:spAutoFit/>
          </a:bodyPr>
          <a:lstStyle/>
          <a:p>
            <a:pPr algn="ctr"/>
            <a:r>
              <a:rPr lang="sk-SK" sz="3600" b="1" dirty="0">
                <a:solidFill>
                  <a:schemeClr val="bg1"/>
                </a:solidFill>
                <a:effectLst>
                  <a:outerShdw blurRad="38100" dist="38100" dir="2700000" algn="tl">
                    <a:srgbClr val="000000">
                      <a:alpha val="43137"/>
                    </a:srgbClr>
                  </a:outerShdw>
                </a:effectLst>
              </a:rPr>
              <a:t>Katedra ekológie</a:t>
            </a:r>
            <a:endParaRPr lang="sk-SK" sz="2600" dirty="0">
              <a:solidFill>
                <a:schemeClr val="bg1"/>
              </a:solidFill>
              <a:effectLst>
                <a:outerShdw blurRad="38100" dist="38100" dir="2700000" algn="tl">
                  <a:srgbClr val="000000">
                    <a:alpha val="43137"/>
                  </a:srgbClr>
                </a:outerShdw>
              </a:effectLst>
            </a:endParaRPr>
          </a:p>
        </p:txBody>
      </p:sp>
      <p:pic>
        <p:nvPicPr>
          <p:cNvPr id="6" name="Obrázo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14255"/>
            <a:ext cx="9144000" cy="2143745"/>
          </a:xfrm>
          <a:prstGeom prst="rect">
            <a:avLst/>
          </a:prstGeom>
        </p:spPr>
      </p:pic>
      <p:sp>
        <p:nvSpPr>
          <p:cNvPr id="2" name="Rectangle 1"/>
          <p:cNvSpPr/>
          <p:nvPr/>
        </p:nvSpPr>
        <p:spPr>
          <a:xfrm>
            <a:off x="451515" y="2189825"/>
            <a:ext cx="8354734" cy="323165"/>
          </a:xfrm>
          <a:prstGeom prst="rect">
            <a:avLst/>
          </a:prstGeom>
        </p:spPr>
        <p:txBody>
          <a:bodyPr wrap="square">
            <a:spAutoFit/>
          </a:bodyPr>
          <a:lstStyle/>
          <a:p>
            <a:pPr lvl="0" algn="ctr" fontAlgn="base">
              <a:spcBef>
                <a:spcPct val="0"/>
              </a:spcBef>
              <a:spcAft>
                <a:spcPct val="0"/>
              </a:spcAft>
            </a:pPr>
            <a:r>
              <a:rPr lang="sk-SK" sz="1500" b="1" dirty="0">
                <a:solidFill>
                  <a:srgbClr val="002060"/>
                </a:solidFill>
                <a:ea typeface="SimSun" pitchFamily="2" charset="-122"/>
                <a:cs typeface="Times New Roman" pitchFamily="18" charset="0"/>
              </a:rPr>
              <a:t> </a:t>
            </a:r>
            <a:endParaRPr lang="sk-SK" sz="1500" dirty="0">
              <a:solidFill>
                <a:srgbClr val="002060"/>
              </a:solidFill>
              <a:ea typeface="SimSun" pitchFamily="2" charset="-122"/>
              <a:cs typeface="Times New Roman" pitchFamily="18" charset="0"/>
            </a:endParaRPr>
          </a:p>
        </p:txBody>
      </p:sp>
      <p:sp>
        <p:nvSpPr>
          <p:cNvPr id="11" name="Obdélník 10"/>
          <p:cNvSpPr/>
          <p:nvPr/>
        </p:nvSpPr>
        <p:spPr>
          <a:xfrm>
            <a:off x="388884" y="1842412"/>
            <a:ext cx="8763207" cy="2954655"/>
          </a:xfrm>
          <a:prstGeom prst="rect">
            <a:avLst/>
          </a:prstGeom>
        </p:spPr>
        <p:txBody>
          <a:bodyPr wrap="square">
            <a:spAutoFit/>
          </a:bodyPr>
          <a:lstStyle/>
          <a:p>
            <a:pPr fontAlgn="base">
              <a:spcBef>
                <a:spcPct val="0"/>
              </a:spcBef>
              <a:spcAft>
                <a:spcPct val="0"/>
              </a:spcAft>
            </a:pPr>
            <a:endParaRPr lang="sk-SK" b="1" dirty="0">
              <a:solidFill>
                <a:srgbClr val="002060"/>
              </a:solidFill>
              <a:ea typeface="SimSun" pitchFamily="2" charset="-122"/>
              <a:cs typeface="Times New Roman" pitchFamily="18" charset="0"/>
            </a:endParaRPr>
          </a:p>
          <a:p>
            <a:pPr fontAlgn="base">
              <a:spcBef>
                <a:spcPct val="0"/>
              </a:spcBef>
              <a:spcAft>
                <a:spcPct val="0"/>
              </a:spcAft>
            </a:pPr>
            <a:r>
              <a:rPr lang="sk-SK" sz="2000" b="1" dirty="0">
                <a:solidFill>
                  <a:srgbClr val="002060"/>
                </a:solidFill>
                <a:ea typeface="SimSun" pitchFamily="2" charset="-122"/>
                <a:cs typeface="Times New Roman" pitchFamily="18" charset="0"/>
              </a:rPr>
              <a:t>Uplatnenie absolventov</a:t>
            </a:r>
          </a:p>
          <a:p>
            <a:pPr fontAlgn="base">
              <a:spcBef>
                <a:spcPct val="0"/>
              </a:spcBef>
              <a:spcAft>
                <a:spcPct val="0"/>
              </a:spcAft>
            </a:pPr>
            <a:endParaRPr lang="sk-SK" sz="2000" b="1" dirty="0">
              <a:solidFill>
                <a:srgbClr val="002060"/>
              </a:solidFill>
              <a:ea typeface="SimSun" pitchFamily="2" charset="-122"/>
              <a:cs typeface="Times New Roman" pitchFamily="18" charset="0"/>
            </a:endParaRPr>
          </a:p>
          <a:p>
            <a:pPr fontAlgn="base">
              <a:spcBef>
                <a:spcPct val="0"/>
              </a:spcBef>
              <a:spcAft>
                <a:spcPct val="0"/>
              </a:spcAft>
            </a:pPr>
            <a:r>
              <a:rPr lang="sk-SK" sz="1600" dirty="0">
                <a:solidFill>
                  <a:srgbClr val="002060"/>
                </a:solidFill>
                <a:cs typeface="Times New Roman" panose="02020603050405020304" pitchFamily="18" charset="0"/>
              </a:rPr>
              <a:t>ZŠ, SŠ, VŠ</a:t>
            </a:r>
          </a:p>
          <a:p>
            <a:pPr fontAlgn="base">
              <a:spcBef>
                <a:spcPct val="0"/>
              </a:spcBef>
              <a:spcAft>
                <a:spcPct val="0"/>
              </a:spcAft>
            </a:pPr>
            <a:endParaRPr lang="sk-SK" sz="1600" dirty="0">
              <a:solidFill>
                <a:schemeClr val="accent5">
                  <a:lumMod val="75000"/>
                </a:schemeClr>
              </a:solidFill>
              <a:cs typeface="Times New Roman" panose="02020603050405020304" pitchFamily="18" charset="0"/>
            </a:endParaRPr>
          </a:p>
          <a:p>
            <a:pPr fontAlgn="base">
              <a:spcBef>
                <a:spcPct val="0"/>
              </a:spcBef>
              <a:spcAft>
                <a:spcPct val="0"/>
              </a:spcAft>
            </a:pPr>
            <a:r>
              <a:rPr lang="sk-SK" sz="1600" dirty="0">
                <a:solidFill>
                  <a:schemeClr val="accent5">
                    <a:lumMod val="50000"/>
                  </a:schemeClr>
                </a:solidFill>
                <a:cs typeface="Times New Roman" panose="02020603050405020304" pitchFamily="18" charset="0"/>
              </a:rPr>
              <a:t>Štátna ochrana prírody, Slovenská agentúra ŽP, orgány štátnej správy a samosprávy, EIA,ÚSES</a:t>
            </a:r>
          </a:p>
          <a:p>
            <a:pPr fontAlgn="base">
              <a:spcBef>
                <a:spcPct val="0"/>
              </a:spcBef>
              <a:spcAft>
                <a:spcPct val="0"/>
              </a:spcAft>
            </a:pPr>
            <a:endParaRPr lang="sk-SK" sz="1600" dirty="0">
              <a:solidFill>
                <a:schemeClr val="accent5">
                  <a:lumMod val="50000"/>
                </a:schemeClr>
              </a:solidFill>
              <a:cs typeface="Times New Roman" panose="02020603050405020304" pitchFamily="18" charset="0"/>
            </a:endParaRPr>
          </a:p>
          <a:p>
            <a:pPr fontAlgn="base">
              <a:spcBef>
                <a:spcPct val="0"/>
              </a:spcBef>
              <a:spcAft>
                <a:spcPct val="0"/>
              </a:spcAft>
            </a:pPr>
            <a:r>
              <a:rPr lang="sk-SK" sz="1600" dirty="0">
                <a:solidFill>
                  <a:schemeClr val="accent5">
                    <a:lumMod val="50000"/>
                  </a:schemeClr>
                </a:solidFill>
                <a:cs typeface="Times New Roman" panose="02020603050405020304" pitchFamily="18" charset="0"/>
              </a:rPr>
              <a:t>Environmentálno-ekologicky orientované pracoviská,</a:t>
            </a:r>
          </a:p>
          <a:p>
            <a:pPr fontAlgn="base">
              <a:spcBef>
                <a:spcPct val="0"/>
              </a:spcBef>
              <a:spcAft>
                <a:spcPct val="0"/>
              </a:spcAft>
            </a:pPr>
            <a:endParaRPr lang="sk-SK" sz="1600" dirty="0">
              <a:solidFill>
                <a:schemeClr val="accent5">
                  <a:lumMod val="50000"/>
                </a:schemeClr>
              </a:solidFill>
              <a:cs typeface="Times New Roman" panose="02020603050405020304" pitchFamily="18" charset="0"/>
            </a:endParaRPr>
          </a:p>
          <a:p>
            <a:pPr fontAlgn="base">
              <a:spcBef>
                <a:spcPct val="0"/>
              </a:spcBef>
              <a:spcAft>
                <a:spcPct val="0"/>
              </a:spcAft>
            </a:pPr>
            <a:r>
              <a:rPr lang="sk-SK" sz="1600" dirty="0">
                <a:solidFill>
                  <a:schemeClr val="accent5">
                    <a:lumMod val="50000"/>
                  </a:schemeClr>
                </a:solidFill>
              </a:rPr>
              <a:t>Súkromná sféra (napr. ekologické poľnohospodárstvo, produkcia liečivých rastlín, lesné hospodárstvo, odpadové hospodárstvo), vodné hospodárstvo (napr. správa povodí).</a:t>
            </a:r>
            <a:endParaRPr lang="sk-SK" sz="1600" dirty="0">
              <a:solidFill>
                <a:schemeClr val="accent5">
                  <a:lumMod val="50000"/>
                </a:schemeClr>
              </a:solidFill>
              <a:ea typeface="SimSun" pitchFamily="2" charset="-122"/>
              <a:cs typeface="Times New Roman" pitchFamily="18" charset="0"/>
            </a:endParaRPr>
          </a:p>
        </p:txBody>
      </p:sp>
      <p:sp>
        <p:nvSpPr>
          <p:cNvPr id="12" name="Šipka doprava 11"/>
          <p:cNvSpPr/>
          <p:nvPr/>
        </p:nvSpPr>
        <p:spPr>
          <a:xfrm>
            <a:off x="54034" y="2189825"/>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897441668"/>
      </p:ext>
    </p:extLst>
  </p:cSld>
  <p:clrMapOvr>
    <a:masterClrMapping/>
  </p:clrMapOvr>
  <mc:AlternateContent xmlns:mc="http://schemas.openxmlformats.org/markup-compatibility/2006" xmlns:p14="http://schemas.microsoft.com/office/powerpoint/2010/main">
    <mc:Choice Requires="p14">
      <p:transition spd="slow" p14:dur="1500" advClick="0" advTm="7000">
        <p:wipe dir="r"/>
      </p:transition>
    </mc:Choice>
    <mc:Fallback xmlns="">
      <p:transition spd="slow" advClick="0" advTm="3000">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9" name="Obrázo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10" name="BlokTextu 9"/>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sp>
        <p:nvSpPr>
          <p:cNvPr id="3" name="Obdĺžnik 2"/>
          <p:cNvSpPr/>
          <p:nvPr/>
        </p:nvSpPr>
        <p:spPr>
          <a:xfrm>
            <a:off x="0" y="1423031"/>
            <a:ext cx="9144000" cy="6151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BlokTextu 3"/>
          <p:cNvSpPr txBox="1"/>
          <p:nvPr/>
        </p:nvSpPr>
        <p:spPr>
          <a:xfrm>
            <a:off x="283221" y="1391829"/>
            <a:ext cx="8585650" cy="646331"/>
          </a:xfrm>
          <a:prstGeom prst="rect">
            <a:avLst/>
          </a:prstGeom>
          <a:noFill/>
        </p:spPr>
        <p:txBody>
          <a:bodyPr wrap="square" rtlCol="0">
            <a:spAutoFit/>
          </a:bodyPr>
          <a:lstStyle/>
          <a:p>
            <a:pPr algn="ctr"/>
            <a:r>
              <a:rPr lang="sk-SK" sz="3600" b="1" dirty="0">
                <a:solidFill>
                  <a:schemeClr val="bg1"/>
                </a:solidFill>
                <a:effectLst>
                  <a:outerShdw blurRad="38100" dist="38100" dir="2700000" algn="tl">
                    <a:srgbClr val="000000">
                      <a:alpha val="43137"/>
                    </a:srgbClr>
                  </a:outerShdw>
                </a:effectLst>
              </a:rPr>
              <a:t>Katedra fyziky, matematiky a techniky</a:t>
            </a:r>
            <a:endParaRPr lang="sk-SK" sz="2600" dirty="0">
              <a:solidFill>
                <a:schemeClr val="bg1"/>
              </a:solidFill>
              <a:effectLst>
                <a:outerShdw blurRad="38100" dist="38100" dir="2700000" algn="tl">
                  <a:srgbClr val="000000">
                    <a:alpha val="43137"/>
                  </a:srgbClr>
                </a:outerShdw>
              </a:effectLst>
            </a:endParaRPr>
          </a:p>
        </p:txBody>
      </p:sp>
      <p:sp>
        <p:nvSpPr>
          <p:cNvPr id="11" name="Šipka doprava 10"/>
          <p:cNvSpPr/>
          <p:nvPr/>
        </p:nvSpPr>
        <p:spPr>
          <a:xfrm>
            <a:off x="160734" y="2195879"/>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Nadpis 4"/>
          <p:cNvSpPr>
            <a:spLocks noGrp="1"/>
          </p:cNvSpPr>
          <p:nvPr>
            <p:ph type="title"/>
          </p:nvPr>
        </p:nvSpPr>
        <p:spPr/>
        <p:txBody>
          <a:bodyPr/>
          <a:lstStyle/>
          <a:p>
            <a:endParaRPr lang="sk-SK"/>
          </a:p>
        </p:txBody>
      </p:sp>
      <p:sp>
        <p:nvSpPr>
          <p:cNvPr id="6" name="Zástupný symbol pro obsah 5"/>
          <p:cNvSpPr>
            <a:spLocks noGrp="1"/>
          </p:cNvSpPr>
          <p:nvPr>
            <p:ph sz="half" idx="1"/>
          </p:nvPr>
        </p:nvSpPr>
        <p:spPr>
          <a:xfrm>
            <a:off x="628650" y="2195879"/>
            <a:ext cx="3886200" cy="4662120"/>
          </a:xfrm>
        </p:spPr>
        <p:txBody>
          <a:bodyPr>
            <a:normAutofit fontScale="92500" lnSpcReduction="20000"/>
          </a:bodyPr>
          <a:lstStyle/>
          <a:p>
            <a:pPr marL="0" indent="0">
              <a:buNone/>
            </a:pPr>
            <a:r>
              <a:rPr lang="sk-SK" sz="2000" b="1" dirty="0" smtClean="0">
                <a:solidFill>
                  <a:srgbClr val="002060"/>
                </a:solidFill>
              </a:rPr>
              <a:t>Možnosti výskumu</a:t>
            </a:r>
            <a:endParaRPr lang="sk-SK" sz="2000" b="1" dirty="0" smtClean="0">
              <a:solidFill>
                <a:srgbClr val="002060"/>
              </a:solidFill>
            </a:endParaRPr>
          </a:p>
          <a:p>
            <a:r>
              <a:rPr lang="sk-SK" sz="1900" dirty="0" smtClean="0">
                <a:solidFill>
                  <a:srgbClr val="002060"/>
                </a:solidFill>
              </a:rPr>
              <a:t>fyzika </a:t>
            </a:r>
            <a:r>
              <a:rPr lang="sk-SK" sz="1900" dirty="0">
                <a:solidFill>
                  <a:srgbClr val="002060"/>
                </a:solidFill>
              </a:rPr>
              <a:t>kondenzovaných látok a </a:t>
            </a:r>
            <a:r>
              <a:rPr lang="sk-SK" sz="1900" dirty="0" smtClean="0">
                <a:solidFill>
                  <a:srgbClr val="002060"/>
                </a:solidFill>
              </a:rPr>
              <a:t>akustika</a:t>
            </a:r>
            <a:endParaRPr lang="sk-SK" sz="1900" dirty="0">
              <a:solidFill>
                <a:srgbClr val="002060"/>
              </a:solidFill>
            </a:endParaRPr>
          </a:p>
          <a:p>
            <a:r>
              <a:rPr lang="sk-SK" sz="1900" dirty="0" smtClean="0">
                <a:solidFill>
                  <a:srgbClr val="002060"/>
                </a:solidFill>
              </a:rPr>
              <a:t>termodynamické</a:t>
            </a:r>
            <a:r>
              <a:rPr lang="sk-SK" sz="1900" dirty="0">
                <a:solidFill>
                  <a:srgbClr val="002060"/>
                </a:solidFill>
              </a:rPr>
              <a:t>, transportné a magnetické  vlastnosti materiálov</a:t>
            </a:r>
          </a:p>
          <a:p>
            <a:r>
              <a:rPr lang="sk-SK" sz="1900" dirty="0" smtClean="0">
                <a:solidFill>
                  <a:srgbClr val="002060"/>
                </a:solidFill>
              </a:rPr>
              <a:t>fyzikálne </a:t>
            </a:r>
            <a:r>
              <a:rPr lang="sk-SK" sz="1900" dirty="0">
                <a:solidFill>
                  <a:srgbClr val="002060"/>
                </a:solidFill>
              </a:rPr>
              <a:t>vlastnosti v extrémnych podmienkach - teplota 2 - 400 K, magnetické pole 0 - 9 T</a:t>
            </a:r>
          </a:p>
          <a:p>
            <a:r>
              <a:rPr lang="sk-SK" sz="1900" dirty="0" smtClean="0">
                <a:solidFill>
                  <a:srgbClr val="002060"/>
                </a:solidFill>
              </a:rPr>
              <a:t>vývoj </a:t>
            </a:r>
            <a:r>
              <a:rPr lang="sk-SK" sz="1900" dirty="0">
                <a:solidFill>
                  <a:srgbClr val="002060"/>
                </a:solidFill>
              </a:rPr>
              <a:t>teplomerov a magnetických senzorov na báze </a:t>
            </a:r>
            <a:r>
              <a:rPr lang="sk-SK" sz="1900" dirty="0" err="1">
                <a:solidFill>
                  <a:srgbClr val="002060"/>
                </a:solidFill>
              </a:rPr>
              <a:t>chalkogenidov</a:t>
            </a:r>
            <a:r>
              <a:rPr lang="sk-SK" sz="1900" dirty="0">
                <a:solidFill>
                  <a:srgbClr val="002060"/>
                </a:solidFill>
              </a:rPr>
              <a:t> pre praktické </a:t>
            </a:r>
            <a:r>
              <a:rPr lang="sk-SK" sz="1900" dirty="0" smtClean="0">
                <a:solidFill>
                  <a:srgbClr val="002060"/>
                </a:solidFill>
              </a:rPr>
              <a:t>aplikácie</a:t>
            </a:r>
            <a:endParaRPr lang="sk-SK" sz="1900" dirty="0">
              <a:solidFill>
                <a:srgbClr val="002060"/>
              </a:solidFill>
            </a:endParaRPr>
          </a:p>
          <a:p>
            <a:r>
              <a:rPr lang="sk-SK" sz="1900" dirty="0" smtClean="0">
                <a:solidFill>
                  <a:srgbClr val="002060"/>
                </a:solidFill>
              </a:rPr>
              <a:t>slnečná </a:t>
            </a:r>
            <a:r>
              <a:rPr lang="sk-SK" sz="1900" dirty="0">
                <a:solidFill>
                  <a:srgbClr val="002060"/>
                </a:solidFill>
              </a:rPr>
              <a:t>fyzika, premenné </a:t>
            </a:r>
            <a:r>
              <a:rPr lang="sk-SK" sz="1900" dirty="0" smtClean="0">
                <a:solidFill>
                  <a:srgbClr val="002060"/>
                </a:solidFill>
              </a:rPr>
              <a:t>hviezdy</a:t>
            </a:r>
          </a:p>
          <a:p>
            <a:pPr lvl="0"/>
            <a:r>
              <a:rPr lang="sk-SK" sz="1900" dirty="0" smtClean="0">
                <a:solidFill>
                  <a:srgbClr val="002060"/>
                </a:solidFill>
              </a:rPr>
              <a:t>vývoj </a:t>
            </a:r>
            <a:r>
              <a:rPr lang="sk-SK" sz="1900" dirty="0">
                <a:solidFill>
                  <a:srgbClr val="002060"/>
                </a:solidFill>
              </a:rPr>
              <a:t>a experimentálne overovanie učebných pomôcok pre výučbu techniky v ZŠ a odborných technických predmetov v SOŠ a </a:t>
            </a:r>
            <a:r>
              <a:rPr lang="sk-SK" sz="1900" dirty="0" smtClean="0">
                <a:solidFill>
                  <a:srgbClr val="002060"/>
                </a:solidFill>
              </a:rPr>
              <a:t>VŠ</a:t>
            </a:r>
            <a:endParaRPr lang="sk-SK" sz="1900" dirty="0">
              <a:solidFill>
                <a:srgbClr val="002060"/>
              </a:solidFill>
            </a:endParaRPr>
          </a:p>
          <a:p>
            <a:pPr lvl="0"/>
            <a:r>
              <a:rPr lang="sk-SK" sz="1900" dirty="0" smtClean="0">
                <a:solidFill>
                  <a:srgbClr val="002060"/>
                </a:solidFill>
              </a:rPr>
              <a:t>edukačný </a:t>
            </a:r>
            <a:r>
              <a:rPr lang="sk-SK" sz="1900" dirty="0">
                <a:solidFill>
                  <a:srgbClr val="002060"/>
                </a:solidFill>
              </a:rPr>
              <a:t>proces v ZŠ, SOŠ a </a:t>
            </a:r>
            <a:r>
              <a:rPr lang="sk-SK" sz="1900" dirty="0" smtClean="0">
                <a:solidFill>
                  <a:srgbClr val="002060"/>
                </a:solidFill>
              </a:rPr>
              <a:t>VŠ</a:t>
            </a:r>
            <a:endParaRPr lang="sk-SK" sz="1900" dirty="0">
              <a:solidFill>
                <a:srgbClr val="002060"/>
              </a:solidFill>
            </a:endParaRPr>
          </a:p>
          <a:p>
            <a:endParaRPr lang="sk-SK" sz="1800" dirty="0">
              <a:solidFill>
                <a:srgbClr val="002060"/>
              </a:solidFill>
            </a:endParaRPr>
          </a:p>
          <a:p>
            <a:pPr marL="0" indent="0">
              <a:buNone/>
            </a:pPr>
            <a:endParaRPr lang="sk-SK" sz="2000" b="1" dirty="0">
              <a:solidFill>
                <a:srgbClr val="002060"/>
              </a:solidFill>
            </a:endParaRPr>
          </a:p>
        </p:txBody>
      </p:sp>
      <p:pic>
        <p:nvPicPr>
          <p:cNvPr id="13" name="Obrázok 3"/>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647915" y="2195879"/>
            <a:ext cx="3886200" cy="2263039"/>
          </a:xfrm>
          <a:prstGeom prst="rect">
            <a:avLst/>
          </a:prstGeom>
        </p:spPr>
      </p:pic>
      <p:pic>
        <p:nvPicPr>
          <p:cNvPr id="14" name="Obrázo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6681" y="4458918"/>
            <a:ext cx="3848669" cy="2228485"/>
          </a:xfrm>
          <a:prstGeom prst="rect">
            <a:avLst/>
          </a:prstGeom>
        </p:spPr>
      </p:pic>
    </p:spTree>
    <p:extLst>
      <p:ext uri="{BB962C8B-B14F-4D97-AF65-F5344CB8AC3E}">
        <p14:creationId xmlns:p14="http://schemas.microsoft.com/office/powerpoint/2010/main" val="1971050635"/>
      </p:ext>
    </p:extLst>
  </p:cSld>
  <p:clrMapOvr>
    <a:masterClrMapping/>
  </p:clrMapOvr>
  <mc:AlternateContent xmlns:mc="http://schemas.openxmlformats.org/markup-compatibility/2006" xmlns:p14="http://schemas.microsoft.com/office/powerpoint/2010/main">
    <mc:Choice Requires="p14">
      <p:transition spd="slow" p14:dur="1500" advClick="0" advTm="7000">
        <p:wipe dir="r"/>
      </p:transition>
    </mc:Choice>
    <mc:Fallback xmlns="">
      <p:transition spd="slow" advClick="0" advTm="3000">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9" name="Obrázo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10" name="BlokTextu 9"/>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sp>
        <p:nvSpPr>
          <p:cNvPr id="3" name="Obdĺžnik 2"/>
          <p:cNvSpPr/>
          <p:nvPr/>
        </p:nvSpPr>
        <p:spPr>
          <a:xfrm>
            <a:off x="0" y="1423031"/>
            <a:ext cx="9144000" cy="6151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BlokTextu 3"/>
          <p:cNvSpPr txBox="1"/>
          <p:nvPr/>
        </p:nvSpPr>
        <p:spPr>
          <a:xfrm>
            <a:off x="283221" y="1391829"/>
            <a:ext cx="8585650" cy="646331"/>
          </a:xfrm>
          <a:prstGeom prst="rect">
            <a:avLst/>
          </a:prstGeom>
          <a:noFill/>
        </p:spPr>
        <p:txBody>
          <a:bodyPr wrap="square" rtlCol="0">
            <a:spAutoFit/>
          </a:bodyPr>
          <a:lstStyle/>
          <a:p>
            <a:pPr algn="ctr"/>
            <a:r>
              <a:rPr lang="sk-SK" sz="3600" b="1" dirty="0">
                <a:solidFill>
                  <a:schemeClr val="bg1"/>
                </a:solidFill>
                <a:effectLst>
                  <a:outerShdw blurRad="38100" dist="38100" dir="2700000" algn="tl">
                    <a:srgbClr val="000000">
                      <a:alpha val="43137"/>
                    </a:srgbClr>
                  </a:outerShdw>
                </a:effectLst>
              </a:rPr>
              <a:t>Katedra fyziky, matematiky a techniky</a:t>
            </a:r>
            <a:endParaRPr lang="sk-SK" sz="2600" dirty="0">
              <a:solidFill>
                <a:schemeClr val="bg1"/>
              </a:solidFill>
              <a:effectLst>
                <a:outerShdw blurRad="38100" dist="38100" dir="2700000" algn="tl">
                  <a:srgbClr val="000000">
                    <a:alpha val="43137"/>
                  </a:srgbClr>
                </a:outerShdw>
              </a:effectLst>
            </a:endParaRPr>
          </a:p>
        </p:txBody>
      </p:sp>
      <p:pic>
        <p:nvPicPr>
          <p:cNvPr id="7" name="Obrázo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 y="4604951"/>
            <a:ext cx="9144000" cy="2273092"/>
          </a:xfrm>
          <a:prstGeom prst="rect">
            <a:avLst/>
          </a:prstGeom>
        </p:spPr>
      </p:pic>
      <p:sp>
        <p:nvSpPr>
          <p:cNvPr id="2" name="Rectangle 1"/>
          <p:cNvSpPr/>
          <p:nvPr/>
        </p:nvSpPr>
        <p:spPr>
          <a:xfrm>
            <a:off x="920025" y="2167393"/>
            <a:ext cx="7300290" cy="2646878"/>
          </a:xfrm>
          <a:prstGeom prst="rect">
            <a:avLst/>
          </a:prstGeom>
        </p:spPr>
        <p:txBody>
          <a:bodyPr wrap="square">
            <a:spAutoFit/>
          </a:bodyPr>
          <a:lstStyle/>
          <a:p>
            <a:pPr fontAlgn="base">
              <a:spcBef>
                <a:spcPct val="0"/>
              </a:spcBef>
              <a:spcAft>
                <a:spcPct val="0"/>
              </a:spcAft>
            </a:pPr>
            <a:r>
              <a:rPr lang="sk-SK" sz="2000" b="1" dirty="0">
                <a:solidFill>
                  <a:srgbClr val="002060"/>
                </a:solidFill>
                <a:ea typeface="SimSun" pitchFamily="2" charset="-122"/>
                <a:cs typeface="Times New Roman" pitchFamily="18" charset="0"/>
              </a:rPr>
              <a:t>Uplatnenie </a:t>
            </a:r>
            <a:r>
              <a:rPr lang="sk-SK" sz="2000" b="1" dirty="0" smtClean="0">
                <a:solidFill>
                  <a:srgbClr val="002060"/>
                </a:solidFill>
                <a:ea typeface="SimSun" pitchFamily="2" charset="-122"/>
                <a:cs typeface="Times New Roman" pitchFamily="18" charset="0"/>
              </a:rPr>
              <a:t>absolventov</a:t>
            </a:r>
            <a:endParaRPr lang="sk-SK" sz="2000" b="1" dirty="0">
              <a:solidFill>
                <a:srgbClr val="002060"/>
              </a:solidFill>
              <a:ea typeface="SimSun" pitchFamily="2" charset="-122"/>
              <a:cs typeface="Times New Roman" pitchFamily="18" charset="0"/>
            </a:endParaRPr>
          </a:p>
          <a:p>
            <a:pPr fontAlgn="base">
              <a:spcBef>
                <a:spcPct val="0"/>
              </a:spcBef>
              <a:spcAft>
                <a:spcPct val="0"/>
              </a:spcAft>
            </a:pPr>
            <a:r>
              <a:rPr lang="sk-SK" sz="1600" dirty="0">
                <a:solidFill>
                  <a:srgbClr val="002060"/>
                </a:solidFill>
                <a:cs typeface="Times New Roman" panose="02020603050405020304" pitchFamily="18" charset="0"/>
              </a:rPr>
              <a:t>ZŠ, SŠ, </a:t>
            </a:r>
            <a:r>
              <a:rPr lang="sk-SK" sz="1600" dirty="0" smtClean="0">
                <a:solidFill>
                  <a:srgbClr val="002060"/>
                </a:solidFill>
                <a:cs typeface="Times New Roman" panose="02020603050405020304" pitchFamily="18" charset="0"/>
              </a:rPr>
              <a:t>VŠ</a:t>
            </a:r>
          </a:p>
          <a:p>
            <a:pPr fontAlgn="base">
              <a:spcBef>
                <a:spcPct val="0"/>
              </a:spcBef>
              <a:spcAft>
                <a:spcPct val="0"/>
              </a:spcAft>
            </a:pPr>
            <a:endParaRPr lang="sk-SK" sz="1600" dirty="0">
              <a:solidFill>
                <a:srgbClr val="002060"/>
              </a:solidFill>
              <a:cs typeface="Times New Roman" panose="02020603050405020304" pitchFamily="18" charset="0"/>
            </a:endParaRPr>
          </a:p>
          <a:p>
            <a:pPr lvl="0"/>
            <a:r>
              <a:rPr lang="sk-SK" sz="1600" dirty="0" smtClean="0">
                <a:solidFill>
                  <a:srgbClr val="002060"/>
                </a:solidFill>
              </a:rPr>
              <a:t>Pracoviská</a:t>
            </a:r>
            <a:r>
              <a:rPr lang="sk-SK" sz="1600" dirty="0">
                <a:solidFill>
                  <a:srgbClr val="002060"/>
                </a:solidFill>
              </a:rPr>
              <a:t>, združenia a útvary zamerané na školskú a mimoškolskú a záujmovú činnosť (napr. CVČ, MPC</a:t>
            </a:r>
            <a:r>
              <a:rPr lang="sk-SK" sz="1600" dirty="0" smtClean="0">
                <a:solidFill>
                  <a:srgbClr val="002060"/>
                </a:solidFill>
              </a:rPr>
              <a:t>)</a:t>
            </a:r>
          </a:p>
          <a:p>
            <a:pPr lvl="0"/>
            <a:endParaRPr lang="sk-SK" sz="1600" dirty="0">
              <a:solidFill>
                <a:srgbClr val="002060"/>
              </a:solidFill>
            </a:endParaRPr>
          </a:p>
          <a:p>
            <a:pPr lvl="0"/>
            <a:r>
              <a:rPr lang="sk-SK" sz="1600" dirty="0" smtClean="0">
                <a:solidFill>
                  <a:srgbClr val="002060"/>
                </a:solidFill>
              </a:rPr>
              <a:t>Rôzne </a:t>
            </a:r>
            <a:r>
              <a:rPr lang="sk-SK" sz="1600" dirty="0">
                <a:solidFill>
                  <a:srgbClr val="002060"/>
                </a:solidFill>
              </a:rPr>
              <a:t>inštitúcie a firmy orientované na technickú </a:t>
            </a:r>
            <a:r>
              <a:rPr lang="sk-SK" sz="1600" dirty="0" smtClean="0">
                <a:solidFill>
                  <a:srgbClr val="002060"/>
                </a:solidFill>
              </a:rPr>
              <a:t>prax</a:t>
            </a:r>
          </a:p>
          <a:p>
            <a:pPr lvl="0"/>
            <a:endParaRPr lang="sk-SK" sz="1600" dirty="0">
              <a:solidFill>
                <a:srgbClr val="002060"/>
              </a:solidFill>
            </a:endParaRPr>
          </a:p>
          <a:p>
            <a:pPr lvl="0"/>
            <a:r>
              <a:rPr lang="sk-SK" sz="1600" dirty="0" smtClean="0">
                <a:solidFill>
                  <a:srgbClr val="002060"/>
                </a:solidFill>
              </a:rPr>
              <a:t>Školské </a:t>
            </a:r>
            <a:r>
              <a:rPr lang="sk-SK" sz="1600" dirty="0">
                <a:solidFill>
                  <a:srgbClr val="002060"/>
                </a:solidFill>
              </a:rPr>
              <a:t>úrady miestnej samosprávy</a:t>
            </a:r>
          </a:p>
          <a:p>
            <a:pPr fontAlgn="base">
              <a:spcBef>
                <a:spcPct val="0"/>
              </a:spcBef>
              <a:spcAft>
                <a:spcPct val="0"/>
              </a:spcAft>
            </a:pPr>
            <a:endParaRPr lang="sk-SK" dirty="0">
              <a:solidFill>
                <a:srgbClr val="002060"/>
              </a:solidFill>
              <a:cs typeface="Times New Roman" panose="02020603050405020304" pitchFamily="18" charset="0"/>
            </a:endParaRPr>
          </a:p>
        </p:txBody>
      </p:sp>
      <p:sp>
        <p:nvSpPr>
          <p:cNvPr id="11" name="Šipka doprava 10"/>
          <p:cNvSpPr/>
          <p:nvPr/>
        </p:nvSpPr>
        <p:spPr>
          <a:xfrm>
            <a:off x="211600" y="2230677"/>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14908275"/>
      </p:ext>
    </p:extLst>
  </p:cSld>
  <p:clrMapOvr>
    <a:masterClrMapping/>
  </p:clrMapOvr>
  <mc:AlternateContent xmlns:mc="http://schemas.openxmlformats.org/markup-compatibility/2006" xmlns:p14="http://schemas.microsoft.com/office/powerpoint/2010/main">
    <mc:Choice Requires="p14">
      <p:transition spd="slow" p14:dur="1500" advClick="0" advTm="7000">
        <p:wipe dir="r"/>
      </p:transition>
    </mc:Choice>
    <mc:Fallback xmlns="">
      <p:transition spd="slow" advClick="0" advTm="3000">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56" y="0"/>
            <a:ext cx="5567344" cy="1441938"/>
          </a:xfrm>
          <a:prstGeom prst="rect">
            <a:avLst/>
          </a:prstGeom>
        </p:spPr>
      </p:pic>
      <p:pic>
        <p:nvPicPr>
          <p:cNvPr id="8" name="Obrázo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515" y="197381"/>
            <a:ext cx="3072736" cy="957113"/>
          </a:xfrm>
          <a:prstGeom prst="rect">
            <a:avLst/>
          </a:prstGeom>
        </p:spPr>
      </p:pic>
      <p:sp>
        <p:nvSpPr>
          <p:cNvPr id="9" name="BlokTextu 8"/>
          <p:cNvSpPr txBox="1"/>
          <p:nvPr/>
        </p:nvSpPr>
        <p:spPr>
          <a:xfrm>
            <a:off x="4025835" y="373585"/>
            <a:ext cx="5009394" cy="677108"/>
          </a:xfrm>
          <a:prstGeom prst="rect">
            <a:avLst/>
          </a:prstGeom>
          <a:noFill/>
        </p:spPr>
        <p:txBody>
          <a:bodyPr wrap="square" rtlCol="0">
            <a:spAutoFit/>
          </a:bodyPr>
          <a:lstStyle/>
          <a:p>
            <a:pPr algn="ctr"/>
            <a:r>
              <a:rPr lang="sk-SK" sz="1900" b="1" dirty="0">
                <a:solidFill>
                  <a:srgbClr val="00B0F0"/>
                </a:solidFill>
              </a:rPr>
              <a:t>FAKULTA HUMANITNÝCH A PRÍRODNÝCH VIED</a:t>
            </a:r>
          </a:p>
          <a:p>
            <a:pPr algn="ctr"/>
            <a:r>
              <a:rPr lang="sk-SK" sz="1900" b="1" dirty="0">
                <a:solidFill>
                  <a:srgbClr val="00B0F0"/>
                </a:solidFill>
              </a:rPr>
              <a:t>PREŠOVSKEJ UNIVERZITY V PREŠOVE</a:t>
            </a:r>
          </a:p>
        </p:txBody>
      </p:sp>
      <p:sp>
        <p:nvSpPr>
          <p:cNvPr id="3" name="Obdĺžnik 2"/>
          <p:cNvSpPr/>
          <p:nvPr/>
        </p:nvSpPr>
        <p:spPr>
          <a:xfrm>
            <a:off x="0" y="1423031"/>
            <a:ext cx="9144000" cy="61513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BlokTextu 3"/>
          <p:cNvSpPr txBox="1"/>
          <p:nvPr/>
        </p:nvSpPr>
        <p:spPr>
          <a:xfrm>
            <a:off x="0" y="1432289"/>
            <a:ext cx="9144000" cy="584775"/>
          </a:xfrm>
          <a:prstGeom prst="rect">
            <a:avLst/>
          </a:prstGeom>
          <a:noFill/>
        </p:spPr>
        <p:txBody>
          <a:bodyPr wrap="square" rtlCol="0">
            <a:spAutoFit/>
          </a:bodyPr>
          <a:lstStyle/>
          <a:p>
            <a:pPr algn="ctr"/>
            <a:r>
              <a:rPr lang="sk-SK" sz="3200" b="1" dirty="0">
                <a:solidFill>
                  <a:schemeClr val="bg1"/>
                </a:solidFill>
                <a:effectLst>
                  <a:outerShdw blurRad="38100" dist="38100" dir="2700000" algn="tl">
                    <a:srgbClr val="000000">
                      <a:alpha val="43137"/>
                    </a:srgbClr>
                  </a:outerShdw>
                </a:effectLst>
              </a:rPr>
              <a:t>Katedra geografie a aplikovanej </a:t>
            </a:r>
            <a:r>
              <a:rPr lang="sk-SK" sz="3200" b="1" dirty="0" err="1">
                <a:solidFill>
                  <a:schemeClr val="bg1"/>
                </a:solidFill>
                <a:effectLst>
                  <a:outerShdw blurRad="38100" dist="38100" dir="2700000" algn="tl">
                    <a:srgbClr val="000000">
                      <a:alpha val="43137"/>
                    </a:srgbClr>
                  </a:outerShdw>
                </a:effectLst>
              </a:rPr>
              <a:t>geoinformatiky</a:t>
            </a:r>
            <a:endParaRPr lang="sk-SK" sz="3200" dirty="0">
              <a:solidFill>
                <a:schemeClr val="bg1"/>
              </a:solidFill>
              <a:effectLst>
                <a:outerShdw blurRad="38100" dist="38100" dir="2700000" algn="tl">
                  <a:srgbClr val="000000">
                    <a:alpha val="43137"/>
                  </a:srgbClr>
                </a:outerShdw>
              </a:effectLst>
            </a:endParaRPr>
          </a:p>
        </p:txBody>
      </p:sp>
      <p:sp>
        <p:nvSpPr>
          <p:cNvPr id="10" name="Šipka doprava 9"/>
          <p:cNvSpPr/>
          <p:nvPr/>
        </p:nvSpPr>
        <p:spPr>
          <a:xfrm>
            <a:off x="236649" y="2264821"/>
            <a:ext cx="334851" cy="238398"/>
          </a:xfrm>
          <a:prstGeom prst="rightArrow">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Nadpis 4"/>
          <p:cNvSpPr>
            <a:spLocks noGrp="1"/>
          </p:cNvSpPr>
          <p:nvPr>
            <p:ph type="title"/>
          </p:nvPr>
        </p:nvSpPr>
        <p:spPr/>
        <p:txBody>
          <a:bodyPr/>
          <a:lstStyle/>
          <a:p>
            <a:endParaRPr lang="sk-SK"/>
          </a:p>
        </p:txBody>
      </p:sp>
      <p:sp>
        <p:nvSpPr>
          <p:cNvPr id="6" name="Zástupný symbol pro obsah 5"/>
          <p:cNvSpPr>
            <a:spLocks noGrp="1"/>
          </p:cNvSpPr>
          <p:nvPr>
            <p:ph sz="half" idx="1"/>
          </p:nvPr>
        </p:nvSpPr>
        <p:spPr>
          <a:xfrm>
            <a:off x="628650" y="2212399"/>
            <a:ext cx="3886200" cy="3964563"/>
          </a:xfrm>
        </p:spPr>
        <p:txBody>
          <a:bodyPr>
            <a:normAutofit lnSpcReduction="10000"/>
          </a:bodyPr>
          <a:lstStyle/>
          <a:p>
            <a:pPr marL="0" indent="0">
              <a:buNone/>
            </a:pPr>
            <a:r>
              <a:rPr lang="sk-SK" sz="2200" b="1" dirty="0">
                <a:solidFill>
                  <a:srgbClr val="002060"/>
                </a:solidFill>
              </a:rPr>
              <a:t>Možnosti výskumu</a:t>
            </a:r>
          </a:p>
          <a:p>
            <a:r>
              <a:rPr lang="sk-SK" sz="1800" dirty="0">
                <a:solidFill>
                  <a:srgbClr val="002060"/>
                </a:solidFill>
                <a:latin typeface="Calibri" panose="020F0502020204030204" pitchFamily="34" charset="0"/>
                <a:cs typeface="Times New Roman" pitchFamily="18" charset="0"/>
              </a:rPr>
              <a:t>priestorovo orientované analýzy informácií</a:t>
            </a:r>
          </a:p>
          <a:p>
            <a:r>
              <a:rPr lang="sk-SK" sz="1800" dirty="0">
                <a:solidFill>
                  <a:srgbClr val="002060"/>
                </a:solidFill>
                <a:latin typeface="Calibri" panose="020F0502020204030204" pitchFamily="34" charset="0"/>
                <a:cs typeface="Times New Roman" pitchFamily="18" charset="0"/>
              </a:rPr>
              <a:t>tvorba a operácia s databázami geografických informácií a ich kartografická interpretácia</a:t>
            </a:r>
          </a:p>
          <a:p>
            <a:r>
              <a:rPr lang="sk-SK" sz="1800" dirty="0">
                <a:solidFill>
                  <a:srgbClr val="002060"/>
                </a:solidFill>
                <a:latin typeface="Calibri" panose="020F0502020204030204" pitchFamily="34" charset="0"/>
                <a:cs typeface="Times New Roman" pitchFamily="18" charset="0"/>
              </a:rPr>
              <a:t>mapovanie terénu špičkovými meracími prístrojmi GPS</a:t>
            </a:r>
          </a:p>
          <a:p>
            <a:r>
              <a:rPr lang="sk-SK" sz="1800" dirty="0">
                <a:solidFill>
                  <a:srgbClr val="002060"/>
                </a:solidFill>
                <a:latin typeface="Calibri" panose="020F0502020204030204" pitchFamily="34" charset="0"/>
                <a:cs typeface="Times New Roman" pitchFamily="18" charset="0"/>
              </a:rPr>
              <a:t>politicko-geografický a </a:t>
            </a:r>
            <a:r>
              <a:rPr lang="sk-SK" sz="1800" dirty="0" err="1">
                <a:solidFill>
                  <a:srgbClr val="002060"/>
                </a:solidFill>
                <a:latin typeface="Calibri" panose="020F0502020204030204" pitchFamily="34" charset="0"/>
                <a:cs typeface="Times New Roman" pitchFamily="18" charset="0"/>
              </a:rPr>
              <a:t>urbárno</a:t>
            </a:r>
            <a:r>
              <a:rPr lang="sk-SK" sz="1800" dirty="0">
                <a:solidFill>
                  <a:srgbClr val="002060"/>
                </a:solidFill>
                <a:latin typeface="Calibri" panose="020F0502020204030204" pitchFamily="34" charset="0"/>
                <a:cs typeface="Times New Roman" pitchFamily="18" charset="0"/>
              </a:rPr>
              <a:t>-geografický výskum</a:t>
            </a:r>
          </a:p>
          <a:p>
            <a:r>
              <a:rPr lang="sk-SK" sz="1800" dirty="0">
                <a:solidFill>
                  <a:srgbClr val="002060"/>
                </a:solidFill>
                <a:latin typeface="Calibri" panose="020F0502020204030204" pitchFamily="34" charset="0"/>
                <a:cs typeface="Times New Roman" pitchFamily="18" charset="0"/>
              </a:rPr>
              <a:t>geografické štúdium potenciálu a modelovanie exploatácie obnoviteľných zdrojov energie</a:t>
            </a:r>
          </a:p>
          <a:p>
            <a:pPr lvl="1">
              <a:spcAft>
                <a:spcPts val="600"/>
              </a:spcAft>
            </a:pPr>
            <a:endParaRPr lang="sk-SK" dirty="0">
              <a:latin typeface="Times New Roman" panose="02020603050405020304" pitchFamily="18" charset="0"/>
              <a:cs typeface="Times New Roman" panose="02020603050405020304" pitchFamily="18" charset="0"/>
            </a:endParaRPr>
          </a:p>
          <a:p>
            <a:pPr marL="0" indent="0">
              <a:buNone/>
            </a:pPr>
            <a:endParaRPr lang="sk-SK" dirty="0"/>
          </a:p>
        </p:txBody>
      </p:sp>
      <p:pic>
        <p:nvPicPr>
          <p:cNvPr id="14" name="Obrázok 3"/>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514850" y="2212399"/>
            <a:ext cx="3886200" cy="2342083"/>
          </a:xfrm>
          <a:prstGeom prst="rect">
            <a:avLst/>
          </a:prstGeom>
        </p:spPr>
      </p:pic>
      <p:pic>
        <p:nvPicPr>
          <p:cNvPr id="15" name="Obrázo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4850" y="4353736"/>
            <a:ext cx="3886200" cy="2251780"/>
          </a:xfrm>
          <a:prstGeom prst="rect">
            <a:avLst/>
          </a:prstGeom>
        </p:spPr>
      </p:pic>
    </p:spTree>
    <p:extLst>
      <p:ext uri="{BB962C8B-B14F-4D97-AF65-F5344CB8AC3E}">
        <p14:creationId xmlns:p14="http://schemas.microsoft.com/office/powerpoint/2010/main" val="541866056"/>
      </p:ext>
    </p:extLst>
  </p:cSld>
  <p:clrMapOvr>
    <a:masterClrMapping/>
  </p:clrMapOvr>
  <mc:AlternateContent xmlns:mc="http://schemas.openxmlformats.org/markup-compatibility/2006" xmlns:p14="http://schemas.microsoft.com/office/powerpoint/2010/main">
    <mc:Choice Requires="p14">
      <p:transition spd="slow" p14:dur="1500" advClick="0" advTm="7000">
        <p:wipe dir="r"/>
      </p:transition>
    </mc:Choice>
    <mc:Fallback xmlns="">
      <p:transition spd="slow" advClick="0" advTm="3000">
        <p:wipe dir="r"/>
      </p:transition>
    </mc:Fallback>
  </mc:AlternateContent>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1495</TotalTime>
  <Words>1027</Words>
  <Application>Microsoft Office PowerPoint</Application>
  <PresentationFormat>Předvádění na obrazovce (4:3)</PresentationFormat>
  <Paragraphs>424</Paragraphs>
  <Slides>15</Slides>
  <Notes>14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15</vt:i4>
      </vt:variant>
    </vt:vector>
  </HeadingPairs>
  <TitlesOfParts>
    <vt:vector size="23" baseType="lpstr">
      <vt:lpstr>SimSun</vt:lpstr>
      <vt:lpstr>Arial</vt:lpstr>
      <vt:lpstr>Calibri</vt:lpstr>
      <vt:lpstr>Calibri Light</vt:lpstr>
      <vt:lpstr>Times New Roman</vt:lpstr>
      <vt:lpstr>Verdana</vt:lpstr>
      <vt:lpstr>Wingdings</vt:lpstr>
      <vt:lpstr>Motív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User</dc:creator>
  <cp:lastModifiedBy>Pavol Lenhardt</cp:lastModifiedBy>
  <cp:revision>207</cp:revision>
  <dcterms:created xsi:type="dcterms:W3CDTF">2016-01-18T12:09:26Z</dcterms:created>
  <dcterms:modified xsi:type="dcterms:W3CDTF">2017-07-05T14:23:28Z</dcterms:modified>
</cp:coreProperties>
</file>