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2C5A7D-E0CE-4810-B69F-DBAC331AD52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86677ECD-6ED4-4987-B1F0-39C531BB8116}">
      <dgm:prSet phldrT="[Text]"/>
      <dgm:spPr/>
      <dgm:t>
        <a:bodyPr/>
        <a:lstStyle/>
        <a:p>
          <a:r>
            <a:rPr lang="sk-SK" dirty="0">
              <a:solidFill>
                <a:srgbClr val="FFFF00"/>
              </a:solidFill>
            </a:rPr>
            <a:t>ABSTRAKT</a:t>
          </a:r>
        </a:p>
        <a:p>
          <a:r>
            <a:rPr lang="pl-PL" b="0" i="0" dirty="0">
              <a:solidFill>
                <a:schemeClr val="bg1"/>
              </a:solidFill>
              <a:effectLst/>
            </a:rPr>
            <a:t>v niektorom z formátov </a:t>
          </a:r>
          <a:r>
            <a:rPr lang="pl-PL" b="1" i="0" dirty="0">
              <a:solidFill>
                <a:schemeClr val="bg1"/>
              </a:solidFill>
              <a:effectLst/>
            </a:rPr>
            <a:t>.doc, .docx, .pdf</a:t>
          </a:r>
          <a:endParaRPr lang="sk-SK" dirty="0">
            <a:solidFill>
              <a:schemeClr val="bg1"/>
            </a:solidFill>
          </a:endParaRPr>
        </a:p>
      </dgm:t>
    </dgm:pt>
    <dgm:pt modelId="{BCBB7073-B2B8-490C-A592-F1E693E1060F}" type="parTrans" cxnId="{D5EBB36E-877C-40B2-8201-B24D016892AC}">
      <dgm:prSet/>
      <dgm:spPr/>
      <dgm:t>
        <a:bodyPr/>
        <a:lstStyle/>
        <a:p>
          <a:endParaRPr lang="sk-SK"/>
        </a:p>
      </dgm:t>
    </dgm:pt>
    <dgm:pt modelId="{C509E153-AB70-42D0-BB86-DAA9A7D1918F}" type="sibTrans" cxnId="{D5EBB36E-877C-40B2-8201-B24D016892AC}">
      <dgm:prSet/>
      <dgm:spPr/>
      <dgm:t>
        <a:bodyPr/>
        <a:lstStyle/>
        <a:p>
          <a:endParaRPr lang="sk-SK"/>
        </a:p>
      </dgm:t>
    </dgm:pt>
    <dgm:pt modelId="{D8F720CD-F64F-423D-87BE-6B1118807B36}">
      <dgm:prSet phldrT="[Text]"/>
      <dgm:spPr/>
      <dgm:t>
        <a:bodyPr/>
        <a:lstStyle/>
        <a:p>
          <a:r>
            <a:rPr lang="sk-SK" dirty="0">
              <a:solidFill>
                <a:srgbClr val="FFFF00"/>
              </a:solidFill>
            </a:rPr>
            <a:t>PREZENTÁCIA</a:t>
          </a:r>
        </a:p>
        <a:p>
          <a:r>
            <a:rPr lang="sk-SK" b="0" i="0" dirty="0">
              <a:solidFill>
                <a:schemeClr val="bg1"/>
              </a:solidFill>
              <a:effectLst/>
            </a:rPr>
            <a:t>forma prezentácie je prezenčná pre odbornou komisiou</a:t>
          </a:r>
          <a:endParaRPr lang="sk-SK" b="0" dirty="0">
            <a:solidFill>
              <a:schemeClr val="bg1"/>
            </a:solidFill>
          </a:endParaRPr>
        </a:p>
      </dgm:t>
    </dgm:pt>
    <dgm:pt modelId="{4E86967B-EB94-4197-B87B-6C7E5AA9AF77}" type="parTrans" cxnId="{34D74F2D-CB9B-4E4C-AA69-0085BF94DEC0}">
      <dgm:prSet/>
      <dgm:spPr/>
      <dgm:t>
        <a:bodyPr/>
        <a:lstStyle/>
        <a:p>
          <a:endParaRPr lang="sk-SK"/>
        </a:p>
      </dgm:t>
    </dgm:pt>
    <dgm:pt modelId="{23912B04-1619-4028-AD05-78BC60471AAA}" type="sibTrans" cxnId="{34D74F2D-CB9B-4E4C-AA69-0085BF94DEC0}">
      <dgm:prSet/>
      <dgm:spPr/>
      <dgm:t>
        <a:bodyPr/>
        <a:lstStyle/>
        <a:p>
          <a:endParaRPr lang="sk-SK"/>
        </a:p>
      </dgm:t>
    </dgm:pt>
    <dgm:pt modelId="{81646C64-8D38-4D3A-94DC-B2E45F4EE5F1}">
      <dgm:prSet/>
      <dgm:spPr/>
      <dgm:t>
        <a:bodyPr/>
        <a:lstStyle/>
        <a:p>
          <a:r>
            <a:rPr lang="sk-SK" b="0" i="0" dirty="0">
              <a:solidFill>
                <a:srgbClr val="FFFF00"/>
              </a:solidFill>
            </a:rPr>
            <a:t>POSTER</a:t>
          </a:r>
        </a:p>
        <a:p>
          <a:endParaRPr lang="sk-SK" b="0" i="0" dirty="0"/>
        </a:p>
        <a:p>
          <a:r>
            <a:rPr lang="sk-SK" b="0" i="0" dirty="0"/>
            <a:t>vo formáte .</a:t>
          </a:r>
          <a:r>
            <a:rPr lang="sk-SK" b="1" i="0" dirty="0" err="1"/>
            <a:t>pdf</a:t>
          </a:r>
          <a:r>
            <a:rPr lang="sk-SK" b="0" i="0" dirty="0"/>
            <a:t> a v jeho tlačenej verzii</a:t>
          </a:r>
          <a:endParaRPr lang="sk-SK" dirty="0"/>
        </a:p>
      </dgm:t>
    </dgm:pt>
    <dgm:pt modelId="{BF150FC3-C6A4-4FD7-8226-F37DA520F8AC}" type="parTrans" cxnId="{A74E79C6-3DDD-4C65-9595-E708668C1877}">
      <dgm:prSet/>
      <dgm:spPr/>
      <dgm:t>
        <a:bodyPr/>
        <a:lstStyle/>
        <a:p>
          <a:endParaRPr lang="sk-SK"/>
        </a:p>
      </dgm:t>
    </dgm:pt>
    <dgm:pt modelId="{FE9B3514-ED2F-4E6D-BB42-34AB2AC6BB9A}" type="sibTrans" cxnId="{A74E79C6-3DDD-4C65-9595-E708668C1877}">
      <dgm:prSet/>
      <dgm:spPr/>
      <dgm:t>
        <a:bodyPr/>
        <a:lstStyle/>
        <a:p>
          <a:endParaRPr lang="sk-SK"/>
        </a:p>
      </dgm:t>
    </dgm:pt>
    <dgm:pt modelId="{92D8D9F4-B6FC-40CA-B0E4-E9DE059DD5CF}" type="pres">
      <dgm:prSet presAssocID="{C82C5A7D-E0CE-4810-B69F-DBAC331AD521}" presName="diagram" presStyleCnt="0">
        <dgm:presLayoutVars>
          <dgm:dir/>
          <dgm:resizeHandles val="exact"/>
        </dgm:presLayoutVars>
      </dgm:prSet>
      <dgm:spPr/>
    </dgm:pt>
    <dgm:pt modelId="{2C028856-2333-4D53-A70F-6D490D696BB0}" type="pres">
      <dgm:prSet presAssocID="{81646C64-8D38-4D3A-94DC-B2E45F4EE5F1}" presName="node" presStyleLbl="node1" presStyleIdx="0" presStyleCnt="3">
        <dgm:presLayoutVars>
          <dgm:bulletEnabled val="1"/>
        </dgm:presLayoutVars>
      </dgm:prSet>
      <dgm:spPr/>
    </dgm:pt>
    <dgm:pt modelId="{80EEC6E2-A771-4572-AF09-DB89964845BB}" type="pres">
      <dgm:prSet presAssocID="{FE9B3514-ED2F-4E6D-BB42-34AB2AC6BB9A}" presName="sibTrans" presStyleCnt="0"/>
      <dgm:spPr/>
    </dgm:pt>
    <dgm:pt modelId="{88C7DC18-1356-4982-8DD3-53B207991C80}" type="pres">
      <dgm:prSet presAssocID="{86677ECD-6ED4-4987-B1F0-39C531BB8116}" presName="node" presStyleLbl="node1" presStyleIdx="1" presStyleCnt="3">
        <dgm:presLayoutVars>
          <dgm:bulletEnabled val="1"/>
        </dgm:presLayoutVars>
      </dgm:prSet>
      <dgm:spPr/>
    </dgm:pt>
    <dgm:pt modelId="{261BF851-073E-431F-AA42-B3AF2180AF0C}" type="pres">
      <dgm:prSet presAssocID="{C509E153-AB70-42D0-BB86-DAA9A7D1918F}" presName="sibTrans" presStyleCnt="0"/>
      <dgm:spPr/>
    </dgm:pt>
    <dgm:pt modelId="{5948F7A1-E52D-45F1-8824-E769A222777A}" type="pres">
      <dgm:prSet presAssocID="{D8F720CD-F64F-423D-87BE-6B1118807B36}" presName="node" presStyleLbl="node1" presStyleIdx="2" presStyleCnt="3">
        <dgm:presLayoutVars>
          <dgm:bulletEnabled val="1"/>
        </dgm:presLayoutVars>
      </dgm:prSet>
      <dgm:spPr/>
    </dgm:pt>
  </dgm:ptLst>
  <dgm:cxnLst>
    <dgm:cxn modelId="{34D74F2D-CB9B-4E4C-AA69-0085BF94DEC0}" srcId="{C82C5A7D-E0CE-4810-B69F-DBAC331AD521}" destId="{D8F720CD-F64F-423D-87BE-6B1118807B36}" srcOrd="2" destOrd="0" parTransId="{4E86967B-EB94-4197-B87B-6C7E5AA9AF77}" sibTransId="{23912B04-1619-4028-AD05-78BC60471AAA}"/>
    <dgm:cxn modelId="{01E93046-F066-44ED-B1EE-D8A9C8BDC49C}" type="presOf" srcId="{D8F720CD-F64F-423D-87BE-6B1118807B36}" destId="{5948F7A1-E52D-45F1-8824-E769A222777A}" srcOrd="0" destOrd="0" presId="urn:microsoft.com/office/officeart/2005/8/layout/default"/>
    <dgm:cxn modelId="{FABFAC66-CB11-4B4C-9BCD-E62806232B41}" type="presOf" srcId="{81646C64-8D38-4D3A-94DC-B2E45F4EE5F1}" destId="{2C028856-2333-4D53-A70F-6D490D696BB0}" srcOrd="0" destOrd="0" presId="urn:microsoft.com/office/officeart/2005/8/layout/default"/>
    <dgm:cxn modelId="{D5EBB36E-877C-40B2-8201-B24D016892AC}" srcId="{C82C5A7D-E0CE-4810-B69F-DBAC331AD521}" destId="{86677ECD-6ED4-4987-B1F0-39C531BB8116}" srcOrd="1" destOrd="0" parTransId="{BCBB7073-B2B8-490C-A592-F1E693E1060F}" sibTransId="{C509E153-AB70-42D0-BB86-DAA9A7D1918F}"/>
    <dgm:cxn modelId="{E2BB9E90-8843-4DBA-AD69-DF81E7659771}" type="presOf" srcId="{C82C5A7D-E0CE-4810-B69F-DBAC331AD521}" destId="{92D8D9F4-B6FC-40CA-B0E4-E9DE059DD5CF}" srcOrd="0" destOrd="0" presId="urn:microsoft.com/office/officeart/2005/8/layout/default"/>
    <dgm:cxn modelId="{A74E79C6-3DDD-4C65-9595-E708668C1877}" srcId="{C82C5A7D-E0CE-4810-B69F-DBAC331AD521}" destId="{81646C64-8D38-4D3A-94DC-B2E45F4EE5F1}" srcOrd="0" destOrd="0" parTransId="{BF150FC3-C6A4-4FD7-8226-F37DA520F8AC}" sibTransId="{FE9B3514-ED2F-4E6D-BB42-34AB2AC6BB9A}"/>
    <dgm:cxn modelId="{36E333D2-BA38-4B91-9A0B-FC253839D15B}" type="presOf" srcId="{86677ECD-6ED4-4987-B1F0-39C531BB8116}" destId="{88C7DC18-1356-4982-8DD3-53B207991C80}" srcOrd="0" destOrd="0" presId="urn:microsoft.com/office/officeart/2005/8/layout/default"/>
    <dgm:cxn modelId="{DF07FAF6-1134-4402-A83B-11C893109229}" type="presParOf" srcId="{92D8D9F4-B6FC-40CA-B0E4-E9DE059DD5CF}" destId="{2C028856-2333-4D53-A70F-6D490D696BB0}" srcOrd="0" destOrd="0" presId="urn:microsoft.com/office/officeart/2005/8/layout/default"/>
    <dgm:cxn modelId="{E031BE3E-F821-4C42-9561-D4436F506281}" type="presParOf" srcId="{92D8D9F4-B6FC-40CA-B0E4-E9DE059DD5CF}" destId="{80EEC6E2-A771-4572-AF09-DB89964845BB}" srcOrd="1" destOrd="0" presId="urn:microsoft.com/office/officeart/2005/8/layout/default"/>
    <dgm:cxn modelId="{C5C9DFB5-6ECA-4930-8116-7FF9F03EEA20}" type="presParOf" srcId="{92D8D9F4-B6FC-40CA-B0E4-E9DE059DD5CF}" destId="{88C7DC18-1356-4982-8DD3-53B207991C80}" srcOrd="2" destOrd="0" presId="urn:microsoft.com/office/officeart/2005/8/layout/default"/>
    <dgm:cxn modelId="{CA4DFF85-47E3-4E54-9AF5-A5B857E34555}" type="presParOf" srcId="{92D8D9F4-B6FC-40CA-B0E4-E9DE059DD5CF}" destId="{261BF851-073E-431F-AA42-B3AF2180AF0C}" srcOrd="3" destOrd="0" presId="urn:microsoft.com/office/officeart/2005/8/layout/default"/>
    <dgm:cxn modelId="{BC8E79EF-4EAC-41B1-A1AD-10936E134600}" type="presParOf" srcId="{92D8D9F4-B6FC-40CA-B0E4-E9DE059DD5CF}" destId="{5948F7A1-E52D-45F1-8824-E769A222777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28856-2333-4D53-A70F-6D490D696BB0}">
      <dsp:nvSpPr>
        <dsp:cNvPr id="0" name=""/>
        <dsp:cNvSpPr/>
      </dsp:nvSpPr>
      <dsp:spPr>
        <a:xfrm>
          <a:off x="0" y="292100"/>
          <a:ext cx="3174999" cy="19049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600" b="0" i="0" kern="1200" dirty="0">
              <a:solidFill>
                <a:srgbClr val="FFFF00"/>
              </a:solidFill>
            </a:rPr>
            <a:t>POSTER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2600" b="0" i="0" kern="1200" dirty="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600" b="0" i="0" kern="1200" dirty="0"/>
            <a:t>vo formáte .</a:t>
          </a:r>
          <a:r>
            <a:rPr lang="sk-SK" sz="2600" b="1" i="0" kern="1200" dirty="0" err="1"/>
            <a:t>pdf</a:t>
          </a:r>
          <a:r>
            <a:rPr lang="sk-SK" sz="2600" b="0" i="0" kern="1200" dirty="0"/>
            <a:t> a v jeho tlačenej verzii</a:t>
          </a:r>
          <a:endParaRPr lang="sk-SK" sz="2600" kern="1200" dirty="0"/>
        </a:p>
      </dsp:txBody>
      <dsp:txXfrm>
        <a:off x="0" y="292100"/>
        <a:ext cx="3174999" cy="1904999"/>
      </dsp:txXfrm>
    </dsp:sp>
    <dsp:sp modelId="{88C7DC18-1356-4982-8DD3-53B207991C80}">
      <dsp:nvSpPr>
        <dsp:cNvPr id="0" name=""/>
        <dsp:cNvSpPr/>
      </dsp:nvSpPr>
      <dsp:spPr>
        <a:xfrm>
          <a:off x="3492500" y="292100"/>
          <a:ext cx="3174999" cy="19049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600" kern="1200" dirty="0">
              <a:solidFill>
                <a:srgbClr val="FFFF00"/>
              </a:solidFill>
            </a:rPr>
            <a:t>ABSTRAKT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b="0" i="0" kern="1200" dirty="0">
              <a:solidFill>
                <a:schemeClr val="bg1"/>
              </a:solidFill>
              <a:effectLst/>
            </a:rPr>
            <a:t>v niektorom z formátov </a:t>
          </a:r>
          <a:r>
            <a:rPr lang="pl-PL" sz="2600" b="1" i="0" kern="1200" dirty="0">
              <a:solidFill>
                <a:schemeClr val="bg1"/>
              </a:solidFill>
              <a:effectLst/>
            </a:rPr>
            <a:t>.doc, .docx, .pdf</a:t>
          </a:r>
          <a:endParaRPr lang="sk-SK" sz="2600" kern="1200" dirty="0">
            <a:solidFill>
              <a:schemeClr val="bg1"/>
            </a:solidFill>
          </a:endParaRPr>
        </a:p>
      </dsp:txBody>
      <dsp:txXfrm>
        <a:off x="3492500" y="292100"/>
        <a:ext cx="3174999" cy="1904999"/>
      </dsp:txXfrm>
    </dsp:sp>
    <dsp:sp modelId="{5948F7A1-E52D-45F1-8824-E769A222777A}">
      <dsp:nvSpPr>
        <dsp:cNvPr id="0" name=""/>
        <dsp:cNvSpPr/>
      </dsp:nvSpPr>
      <dsp:spPr>
        <a:xfrm>
          <a:off x="6985000" y="292100"/>
          <a:ext cx="3174999" cy="19049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600" kern="1200" dirty="0">
              <a:solidFill>
                <a:srgbClr val="FFFF00"/>
              </a:solidFill>
            </a:rPr>
            <a:t>PREZENTÁCIA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600" b="0" i="0" kern="1200" dirty="0">
              <a:solidFill>
                <a:schemeClr val="bg1"/>
              </a:solidFill>
              <a:effectLst/>
            </a:rPr>
            <a:t>forma prezentácie je prezenčná pre odbornou komisiou</a:t>
          </a:r>
          <a:endParaRPr lang="sk-SK" sz="2600" b="0" kern="1200" dirty="0">
            <a:solidFill>
              <a:schemeClr val="bg1"/>
            </a:solidFill>
          </a:endParaRPr>
        </a:p>
      </dsp:txBody>
      <dsp:txXfrm>
        <a:off x="6985000" y="292100"/>
        <a:ext cx="3174999" cy="1904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DB41-553F-4106-93BE-38C0AEA79C19}" type="datetimeFigureOut">
              <a:rPr lang="sk-SK" smtClean="0"/>
              <a:t>21. 1. 2026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3EC6AFE-DBA7-4A2B-B069-5C2939E9B74D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50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DB41-553F-4106-93BE-38C0AEA79C19}" type="datetimeFigureOut">
              <a:rPr lang="sk-SK" smtClean="0"/>
              <a:t>21. 1. 2026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C6AFE-DBA7-4A2B-B069-5C2939E9B74D}" type="slidenum">
              <a:rPr lang="sk-SK" smtClean="0"/>
              <a:t>‹#›</a:t>
            </a:fld>
            <a:endParaRPr lang="sk-SK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064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DB41-553F-4106-93BE-38C0AEA79C19}" type="datetimeFigureOut">
              <a:rPr lang="sk-SK" smtClean="0"/>
              <a:t>21. 1. 2026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C6AFE-DBA7-4A2B-B069-5C2939E9B74D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12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DB41-553F-4106-93BE-38C0AEA79C19}" type="datetimeFigureOut">
              <a:rPr lang="sk-SK" smtClean="0"/>
              <a:t>21. 1. 2026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C6AFE-DBA7-4A2B-B069-5C2939E9B74D}" type="slidenum">
              <a:rPr lang="sk-SK" smtClean="0"/>
              <a:t>‹#›</a:t>
            </a:fld>
            <a:endParaRPr lang="sk-SK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842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DB41-553F-4106-93BE-38C0AEA79C19}" type="datetimeFigureOut">
              <a:rPr lang="sk-SK" smtClean="0"/>
              <a:t>21. 1. 2026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C6AFE-DBA7-4A2B-B069-5C2939E9B74D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87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DB41-553F-4106-93BE-38C0AEA79C19}" type="datetimeFigureOut">
              <a:rPr lang="sk-SK" smtClean="0"/>
              <a:t>21. 1. 2026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C6AFE-DBA7-4A2B-B069-5C2939E9B74D}" type="slidenum">
              <a:rPr lang="sk-SK" smtClean="0"/>
              <a:t>‹#›</a:t>
            </a:fld>
            <a:endParaRPr lang="sk-SK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28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DB41-553F-4106-93BE-38C0AEA79C19}" type="datetimeFigureOut">
              <a:rPr lang="sk-SK" smtClean="0"/>
              <a:t>21. 1. 2026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C6AFE-DBA7-4A2B-B069-5C2939E9B74D}" type="slidenum">
              <a:rPr lang="sk-SK" smtClean="0"/>
              <a:t>‹#›</a:t>
            </a:fld>
            <a:endParaRPr lang="sk-SK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90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DB41-553F-4106-93BE-38C0AEA79C19}" type="datetimeFigureOut">
              <a:rPr lang="sk-SK" smtClean="0"/>
              <a:t>21. 1. 2026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C6AFE-DBA7-4A2B-B069-5C2939E9B74D}" type="slidenum">
              <a:rPr lang="sk-SK" smtClean="0"/>
              <a:t>‹#›</a:t>
            </a:fld>
            <a:endParaRPr lang="sk-SK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47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DB41-553F-4106-93BE-38C0AEA79C19}" type="datetimeFigureOut">
              <a:rPr lang="sk-SK" smtClean="0"/>
              <a:t>21. 1. 2026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C6AFE-DBA7-4A2B-B069-5C2939E9B74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6317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DB41-553F-4106-93BE-38C0AEA79C19}" type="datetimeFigureOut">
              <a:rPr lang="sk-SK" smtClean="0"/>
              <a:t>21. 1. 2026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C6AFE-DBA7-4A2B-B069-5C2939E9B74D}" type="slidenum">
              <a:rPr lang="sk-SK" smtClean="0"/>
              <a:t>‹#›</a:t>
            </a:fld>
            <a:endParaRPr lang="sk-SK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569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70CDB41-553F-4106-93BE-38C0AEA79C19}" type="datetimeFigureOut">
              <a:rPr lang="sk-SK" smtClean="0"/>
              <a:t>21. 1. 2026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C6AFE-DBA7-4A2B-B069-5C2939E9B74D}" type="slidenum">
              <a:rPr lang="sk-SK" smtClean="0"/>
              <a:t>‹#›</a:t>
            </a:fld>
            <a:endParaRPr lang="sk-SK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76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CDB41-553F-4106-93BE-38C0AEA79C19}" type="datetimeFigureOut">
              <a:rPr lang="sk-SK" smtClean="0"/>
              <a:t>21. 1. 2026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3EC6AFE-DBA7-4A2B-B069-5C2939E9B74D}" type="slidenum">
              <a:rPr lang="sk-SK" smtClean="0"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51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38C3AAD4-60C3-4605-89E8-8EE82ED97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6" y="405235"/>
            <a:ext cx="12154747" cy="4072467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9D950080-EFF8-4C9C-8C84-8B7C12A9D7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401233" y="4515289"/>
            <a:ext cx="9067801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k-SK" sz="4800" b="1" dirty="0"/>
              <a:t>GEOGRAFICKÁ OLYMPIÁDA</a:t>
            </a:r>
            <a:br>
              <a:rPr lang="sk-SK" sz="4800" b="1" dirty="0"/>
            </a:br>
            <a:r>
              <a:rPr lang="sk-SK" sz="4800" b="1" dirty="0"/>
              <a:t>Pokyny k </a:t>
            </a:r>
            <a:r>
              <a:rPr lang="sk-SK" sz="4800" b="1" dirty="0" err="1"/>
              <a:t>posteru</a:t>
            </a:r>
            <a:endParaRPr lang="sk-SK" sz="4800" b="1" dirty="0"/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9C052B71-413F-4BCF-AF03-0E0E45D67CA2}"/>
              </a:ext>
            </a:extLst>
          </p:cNvPr>
          <p:cNvSpPr txBox="1">
            <a:spLocks/>
          </p:cNvSpPr>
          <p:nvPr/>
        </p:nvSpPr>
        <p:spPr>
          <a:xfrm>
            <a:off x="1401233" y="6324601"/>
            <a:ext cx="9144000" cy="533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Krajské kolo geografickej olympiády 2025/2026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D9BBCFE5-8AFC-4A0C-A08F-74A86DF8D369}"/>
              </a:ext>
            </a:extLst>
          </p:cNvPr>
          <p:cNvSpPr txBox="1">
            <a:spLocks/>
          </p:cNvSpPr>
          <p:nvPr/>
        </p:nvSpPr>
        <p:spPr>
          <a:xfrm>
            <a:off x="1401233" y="17851"/>
            <a:ext cx="9144000" cy="533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Katedra geografie Prešovská univerzita</a:t>
            </a:r>
          </a:p>
        </p:txBody>
      </p:sp>
    </p:spTree>
    <p:extLst>
      <p:ext uri="{BB962C8B-B14F-4D97-AF65-F5344CB8AC3E}">
        <p14:creationId xmlns:p14="http://schemas.microsoft.com/office/powerpoint/2010/main" val="2406195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id="{441155B7-BA61-4353-B745-8DAEADC158A4}"/>
              </a:ext>
            </a:extLst>
          </p:cNvPr>
          <p:cNvSpPr/>
          <p:nvPr/>
        </p:nvSpPr>
        <p:spPr>
          <a:xfrm>
            <a:off x="1270000" y="199872"/>
            <a:ext cx="9067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dirty="0">
                <a:latin typeface="YADWjpfPmdk_0"/>
              </a:rPr>
              <a:t>Súťažiaci sa môže rozhodnúť aj pre </a:t>
            </a:r>
            <a:r>
              <a:rPr lang="sk-SK" sz="2400" b="1" dirty="0">
                <a:latin typeface="YADWjpfPmdk_0"/>
              </a:rPr>
              <a:t>formát </a:t>
            </a:r>
            <a:r>
              <a:rPr lang="sk-SK" sz="2400" b="1" dirty="0" err="1">
                <a:latin typeface="YADWjpfPmdk_0"/>
              </a:rPr>
              <a:t>posteru</a:t>
            </a:r>
            <a:r>
              <a:rPr lang="sk-SK" sz="2400" dirty="0">
                <a:latin typeface="YADWjpfPmdk_0"/>
              </a:rPr>
              <a:t>, pričom predkladá </a:t>
            </a:r>
            <a:r>
              <a:rPr lang="sk-SK" sz="2400" b="1" dirty="0" err="1">
                <a:latin typeface="YADWjpfPmdk_0"/>
              </a:rPr>
              <a:t>poster</a:t>
            </a:r>
            <a:r>
              <a:rPr lang="sk-SK" sz="2400" b="1" dirty="0">
                <a:latin typeface="YADWjpfPmdk_0"/>
              </a:rPr>
              <a:t> ako alternatívu</a:t>
            </a:r>
            <a:r>
              <a:rPr lang="sk-SK" sz="2400" dirty="0">
                <a:latin typeface="YADWjpfPmdk_0"/>
              </a:rPr>
              <a:t>, nie oba typy súťažných prvkov súčasne</a:t>
            </a:r>
          </a:p>
          <a:p>
            <a:pPr algn="ctr"/>
            <a:endParaRPr lang="sk-SK" sz="2400" dirty="0">
              <a:latin typeface="YADWjpfPmdk_0"/>
            </a:endParaRPr>
          </a:p>
          <a:p>
            <a:pPr algn="ctr"/>
            <a:r>
              <a:rPr lang="sk-SK" sz="2400" b="1" dirty="0">
                <a:latin typeface="YADWjpfPmdk_0"/>
              </a:rPr>
              <a:t>Formát </a:t>
            </a:r>
            <a:r>
              <a:rPr lang="sk-SK" sz="2400" b="1" dirty="0" err="1">
                <a:latin typeface="YADWjpfPmdk_0"/>
              </a:rPr>
              <a:t>posteru</a:t>
            </a:r>
            <a:r>
              <a:rPr lang="sk-SK" sz="2400" b="1" dirty="0">
                <a:latin typeface="YADWjpfPmdk_0"/>
              </a:rPr>
              <a:t> pozostáva z troch častí:</a:t>
            </a:r>
            <a:endParaRPr lang="sk-SK" sz="2400" dirty="0">
              <a:latin typeface="YADWjpfPmdk_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CA47E32-EBF2-4EFC-9B77-0EFAE5B968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2975690"/>
              </p:ext>
            </p:extLst>
          </p:nvPr>
        </p:nvGraphicFramePr>
        <p:xfrm>
          <a:off x="762000" y="1769532"/>
          <a:ext cx="10160000" cy="2489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dĺžnik 4">
            <a:extLst>
              <a:ext uri="{FF2B5EF4-FFF2-40B4-BE49-F238E27FC236}">
                <a16:creationId xmlns:a16="http://schemas.microsoft.com/office/drawing/2014/main" id="{EB86145B-D935-40FA-B2AA-7BA4B8AE590B}"/>
              </a:ext>
            </a:extLst>
          </p:cNvPr>
          <p:cNvSpPr/>
          <p:nvPr/>
        </p:nvSpPr>
        <p:spPr>
          <a:xfrm>
            <a:off x="762000" y="4765302"/>
            <a:ext cx="10854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err="1">
                <a:solidFill>
                  <a:schemeClr val="accent2">
                    <a:lumMod val="75000"/>
                  </a:schemeClr>
                </a:solidFill>
              </a:rPr>
              <a:t>Poster</a:t>
            </a:r>
            <a:r>
              <a:rPr lang="sk-SK" sz="2400" b="1" dirty="0">
                <a:solidFill>
                  <a:schemeClr val="accent2">
                    <a:lumMod val="75000"/>
                  </a:schemeClr>
                </a:solidFill>
              </a:rPr>
              <a:t> a jeho abstrakt v priebehu vyšších kôl GO už nemožno meniť!</a:t>
            </a:r>
          </a:p>
        </p:txBody>
      </p:sp>
    </p:spTree>
    <p:extLst>
      <p:ext uri="{BB962C8B-B14F-4D97-AF65-F5344CB8AC3E}">
        <p14:creationId xmlns:p14="http://schemas.microsoft.com/office/powerpoint/2010/main" val="2278180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id="{670EA5C8-E1DA-4002-9303-E376FA32179F}"/>
              </a:ext>
            </a:extLst>
          </p:cNvPr>
          <p:cNvSpPr/>
          <p:nvPr/>
        </p:nvSpPr>
        <p:spPr>
          <a:xfrm>
            <a:off x="2622616" y="74052"/>
            <a:ext cx="46923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200" b="1" dirty="0">
                <a:latin typeface="MV Boli" panose="02000500030200090000" pitchFamily="2" charset="0"/>
                <a:cs typeface="MV Boli" panose="02000500030200090000" pitchFamily="2" charset="0"/>
              </a:rPr>
              <a:t>ŠTRUKTÚRA POSTERU</a:t>
            </a: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14B74EBB-1831-42C9-AAC8-0B07593EF85E}"/>
              </a:ext>
            </a:extLst>
          </p:cNvPr>
          <p:cNvSpPr/>
          <p:nvPr/>
        </p:nvSpPr>
        <p:spPr>
          <a:xfrm>
            <a:off x="136170" y="1431312"/>
            <a:ext cx="8239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000" b="1" dirty="0"/>
              <a:t>Úvod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CAAD83AC-702C-4EEC-A250-0CAA30626ADC}"/>
              </a:ext>
            </a:extLst>
          </p:cNvPr>
          <p:cNvSpPr/>
          <p:nvPr/>
        </p:nvSpPr>
        <p:spPr>
          <a:xfrm>
            <a:off x="102012" y="2217218"/>
            <a:ext cx="15424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000" b="1" dirty="0"/>
              <a:t>Ciele práce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F95FA1F7-BC39-401A-A680-EE04392D760A}"/>
              </a:ext>
            </a:extLst>
          </p:cNvPr>
          <p:cNvSpPr/>
          <p:nvPr/>
        </p:nvSpPr>
        <p:spPr>
          <a:xfrm>
            <a:off x="135020" y="3128247"/>
            <a:ext cx="10903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000" b="1" dirty="0"/>
              <a:t>Metódy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9582D935-BA71-4BAB-B793-0851E6B5C5E3}"/>
              </a:ext>
            </a:extLst>
          </p:cNvPr>
          <p:cNvSpPr/>
          <p:nvPr/>
        </p:nvSpPr>
        <p:spPr>
          <a:xfrm>
            <a:off x="154531" y="4094221"/>
            <a:ext cx="12410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000" b="1" dirty="0"/>
              <a:t>Výsledky</a:t>
            </a: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8E7DC866-EE1D-409F-86A4-85521655B210}"/>
              </a:ext>
            </a:extLst>
          </p:cNvPr>
          <p:cNvSpPr/>
          <p:nvPr/>
        </p:nvSpPr>
        <p:spPr>
          <a:xfrm>
            <a:off x="154531" y="4933757"/>
            <a:ext cx="8832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000" b="1" dirty="0"/>
              <a:t>Záver</a:t>
            </a: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1ACD655D-02FC-4C46-8CD1-DABC451A06FE}"/>
              </a:ext>
            </a:extLst>
          </p:cNvPr>
          <p:cNvSpPr/>
          <p:nvPr/>
        </p:nvSpPr>
        <p:spPr>
          <a:xfrm>
            <a:off x="36713" y="5626059"/>
            <a:ext cx="21364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000" b="1" dirty="0"/>
              <a:t>Zoznam zdrojov</a:t>
            </a:r>
          </a:p>
        </p:txBody>
      </p:sp>
      <p:sp>
        <p:nvSpPr>
          <p:cNvPr id="16" name="Obdĺžnik 15">
            <a:extLst>
              <a:ext uri="{FF2B5EF4-FFF2-40B4-BE49-F238E27FC236}">
                <a16:creationId xmlns:a16="http://schemas.microsoft.com/office/drawing/2014/main" id="{298ED296-04D8-4E4D-BF5D-96F934BF3E14}"/>
              </a:ext>
            </a:extLst>
          </p:cNvPr>
          <p:cNvSpPr/>
          <p:nvPr/>
        </p:nvSpPr>
        <p:spPr>
          <a:xfrm>
            <a:off x="1898847" y="762397"/>
            <a:ext cx="7704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názov práce, meno autora, názov a adresa školy, kraj, kategória, rok</a:t>
            </a:r>
          </a:p>
        </p:txBody>
      </p:sp>
      <p:sp>
        <p:nvSpPr>
          <p:cNvPr id="17" name="Obdĺžnik 16">
            <a:extLst>
              <a:ext uri="{FF2B5EF4-FFF2-40B4-BE49-F238E27FC236}">
                <a16:creationId xmlns:a16="http://schemas.microsoft.com/office/drawing/2014/main" id="{F4AE283F-88BA-4193-B266-18876D0489FA}"/>
              </a:ext>
            </a:extLst>
          </p:cNvPr>
          <p:cNvSpPr/>
          <p:nvPr/>
        </p:nvSpPr>
        <p:spPr>
          <a:xfrm>
            <a:off x="1898847" y="1425679"/>
            <a:ext cx="66971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obsahuje teoretický základ, z ktorého vychádzali stanovené ciele práce a stručné zdôvodnenie výberu témy práce</a:t>
            </a:r>
          </a:p>
        </p:txBody>
      </p:sp>
      <p:sp>
        <p:nvSpPr>
          <p:cNvPr id="19" name="Obdĺžnik 18">
            <a:extLst>
              <a:ext uri="{FF2B5EF4-FFF2-40B4-BE49-F238E27FC236}">
                <a16:creationId xmlns:a16="http://schemas.microsoft.com/office/drawing/2014/main" id="{EE6B192A-6D4C-42B7-A4C4-6867306DEA19}"/>
              </a:ext>
            </a:extLst>
          </p:cNvPr>
          <p:cNvSpPr/>
          <p:nvPr/>
        </p:nvSpPr>
        <p:spPr>
          <a:xfrm>
            <a:off x="1920771" y="313491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/>
              <a:t>konkrétne postupy, pomocou ktorých autor dosiahol stanovené ciele práce</a:t>
            </a:r>
          </a:p>
        </p:txBody>
      </p:sp>
      <p:sp>
        <p:nvSpPr>
          <p:cNvPr id="20" name="Obdĺžnik 19">
            <a:extLst>
              <a:ext uri="{FF2B5EF4-FFF2-40B4-BE49-F238E27FC236}">
                <a16:creationId xmlns:a16="http://schemas.microsoft.com/office/drawing/2014/main" id="{08873D7B-3832-4DD8-9F79-0DA0B8B80716}"/>
              </a:ext>
            </a:extLst>
          </p:cNvPr>
          <p:cNvSpPr/>
          <p:nvPr/>
        </p:nvSpPr>
        <p:spPr>
          <a:xfrm>
            <a:off x="1927773" y="4074671"/>
            <a:ext cx="7885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súbor obrázkov, grafov, tabuliek, schém, textov alebo iných dokumentačných materiálov, ktoré dokazujú plnenie jednotlivých cieľov práce</a:t>
            </a: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ACD2576E-A141-48A9-9DC6-A4401F60C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25" name="Obdĺžnik 24">
            <a:extLst>
              <a:ext uri="{FF2B5EF4-FFF2-40B4-BE49-F238E27FC236}">
                <a16:creationId xmlns:a16="http://schemas.microsoft.com/office/drawing/2014/main" id="{04F26FC2-21D7-4E40-85D0-FF8A0B0C081E}"/>
              </a:ext>
            </a:extLst>
          </p:cNvPr>
          <p:cNvSpPr/>
          <p:nvPr/>
        </p:nvSpPr>
        <p:spPr>
          <a:xfrm>
            <a:off x="1920771" y="4933757"/>
            <a:ext cx="7279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zhrnutie a zhodnotenie výsledkov práce, v závere môže byť spomenutý význam práce v konkrétnej oblasti</a:t>
            </a:r>
          </a:p>
        </p:txBody>
      </p:sp>
      <p:sp>
        <p:nvSpPr>
          <p:cNvPr id="26" name="Obdĺžnik 25">
            <a:extLst>
              <a:ext uri="{FF2B5EF4-FFF2-40B4-BE49-F238E27FC236}">
                <a16:creationId xmlns:a16="http://schemas.microsoft.com/office/drawing/2014/main" id="{DFDFEFD4-6F07-4516-82AC-0EFC459E203F}"/>
              </a:ext>
            </a:extLst>
          </p:cNvPr>
          <p:cNvSpPr/>
          <p:nvPr/>
        </p:nvSpPr>
        <p:spPr>
          <a:xfrm>
            <a:off x="2128811" y="562605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/>
              <a:t>základná použitá literatúra, v abecednom poradí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26EF591F-FE9B-40EB-9A34-76D647265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797" y="1302277"/>
            <a:ext cx="3434033" cy="2575524"/>
          </a:xfrm>
          <a:prstGeom prst="rect">
            <a:avLst/>
          </a:prstGeom>
        </p:spPr>
      </p:pic>
      <p:sp>
        <p:nvSpPr>
          <p:cNvPr id="4" name="Obdĺžnik 3">
            <a:extLst>
              <a:ext uri="{FF2B5EF4-FFF2-40B4-BE49-F238E27FC236}">
                <a16:creationId xmlns:a16="http://schemas.microsoft.com/office/drawing/2014/main" id="{F56CBB4C-2ED5-4DC2-8128-6648FC8E7399}"/>
              </a:ext>
            </a:extLst>
          </p:cNvPr>
          <p:cNvSpPr/>
          <p:nvPr/>
        </p:nvSpPr>
        <p:spPr>
          <a:xfrm>
            <a:off x="114766" y="745421"/>
            <a:ext cx="11999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000" b="1" dirty="0"/>
              <a:t>Hlavička</a:t>
            </a: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2D5F571A-512A-4388-9E6C-A689748C5C03}"/>
              </a:ext>
            </a:extLst>
          </p:cNvPr>
          <p:cNvSpPr/>
          <p:nvPr/>
        </p:nvSpPr>
        <p:spPr>
          <a:xfrm>
            <a:off x="1920771" y="226631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/>
              <a:t>konkrétne ciele výskumu, ktoré si autor zadal na základe teoretických vedomostí</a:t>
            </a:r>
          </a:p>
        </p:txBody>
      </p:sp>
    </p:spTree>
    <p:extLst>
      <p:ext uri="{BB962C8B-B14F-4D97-AF65-F5344CB8AC3E}">
        <p14:creationId xmlns:p14="http://schemas.microsoft.com/office/powerpoint/2010/main" val="2464774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ECE82CA1-5747-4EC9-9E3F-8D93CC712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CE19C31-28BF-446E-AEBA-68724718D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F9FF6FF-C491-4C1E-9B4E-6ABE85BC6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332452"/>
            <a:ext cx="5761219" cy="4633362"/>
          </a:xfrm>
          <a:prstGeom prst="rect">
            <a:avLst/>
          </a:prstGeom>
        </p:spPr>
      </p:pic>
      <p:sp>
        <p:nvSpPr>
          <p:cNvPr id="8" name="Obdĺžnik 7">
            <a:extLst>
              <a:ext uri="{FF2B5EF4-FFF2-40B4-BE49-F238E27FC236}">
                <a16:creationId xmlns:a16="http://schemas.microsoft.com/office/drawing/2014/main" id="{6A302BE2-FDDE-40B5-9E00-E39ADE09EDF9}"/>
              </a:ext>
            </a:extLst>
          </p:cNvPr>
          <p:cNvSpPr/>
          <p:nvPr/>
        </p:nvSpPr>
        <p:spPr>
          <a:xfrm>
            <a:off x="3230381" y="35652"/>
            <a:ext cx="39959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000" b="1" dirty="0"/>
              <a:t>Technické parametre</a:t>
            </a:r>
          </a:p>
        </p:txBody>
      </p:sp>
      <p:sp>
        <p:nvSpPr>
          <p:cNvPr id="10" name="Šípka: zahnutá 9">
            <a:extLst>
              <a:ext uri="{FF2B5EF4-FFF2-40B4-BE49-F238E27FC236}">
                <a16:creationId xmlns:a16="http://schemas.microsoft.com/office/drawing/2014/main" id="{718A7845-4D05-45AF-AF19-9ED0AE443233}"/>
              </a:ext>
            </a:extLst>
          </p:cNvPr>
          <p:cNvSpPr/>
          <p:nvPr/>
        </p:nvSpPr>
        <p:spPr>
          <a:xfrm rot="5400000">
            <a:off x="7636580" y="517868"/>
            <a:ext cx="762000" cy="79586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2D1BE72B-F7B0-43D3-A64D-95C4962F7D1D}"/>
              </a:ext>
            </a:extLst>
          </p:cNvPr>
          <p:cNvSpPr/>
          <p:nvPr/>
        </p:nvSpPr>
        <p:spPr>
          <a:xfrm>
            <a:off x="182381" y="1081322"/>
            <a:ext cx="591379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200" dirty="0" err="1"/>
              <a:t>Poster</a:t>
            </a:r>
            <a:r>
              <a:rPr lang="sk-SK" sz="2200" dirty="0"/>
              <a:t>, ktorý postúpi na krajské kolo, musí byť: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200" b="1" dirty="0"/>
              <a:t>vytlačený,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200" b="1" dirty="0"/>
              <a:t>spevnený na hornej a dolnej strane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200" b="1" dirty="0"/>
              <a:t>a vybavený šnúrkou </a:t>
            </a:r>
            <a:r>
              <a:rPr lang="sk-SK" sz="2200" dirty="0"/>
              <a:t>alebo tak, aby ho bolo možné zavesiť na stenu prípadne na panel. </a:t>
            </a:r>
          </a:p>
          <a:p>
            <a:pPr algn="just"/>
            <a:endParaRPr lang="sk-SK" sz="2200" dirty="0"/>
          </a:p>
          <a:p>
            <a:pPr algn="just"/>
            <a:r>
              <a:rPr lang="sk-SK" sz="2200" dirty="0"/>
              <a:t>Rozmery </a:t>
            </a:r>
            <a:r>
              <a:rPr lang="sk-SK" sz="2200" dirty="0" err="1"/>
              <a:t>posteru</a:t>
            </a:r>
            <a:r>
              <a:rPr lang="sk-SK" sz="2200" dirty="0"/>
              <a:t> vo formáte A1 sú </a:t>
            </a:r>
          </a:p>
          <a:p>
            <a:pPr algn="just"/>
            <a:r>
              <a:rPr lang="sk-SK" sz="2200" dirty="0"/>
              <a:t>59,4 cm (šírka) x 84,1 cm (výška). </a:t>
            </a:r>
          </a:p>
          <a:p>
            <a:pPr algn="just"/>
            <a:endParaRPr lang="sk-SK" sz="2200" dirty="0"/>
          </a:p>
          <a:p>
            <a:pPr algn="just"/>
            <a:r>
              <a:rPr lang="sk-SK" sz="2200" dirty="0"/>
              <a:t>Orientácia </a:t>
            </a:r>
            <a:r>
              <a:rPr lang="sk-SK" sz="2200" dirty="0" err="1"/>
              <a:t>posteru</a:t>
            </a:r>
            <a:r>
              <a:rPr lang="sk-SK" sz="2200" dirty="0"/>
              <a:t> môže byť: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sk-SK" sz="2200" dirty="0"/>
              <a:t>na výšku alebo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sk-SK" sz="2200" dirty="0"/>
              <a:t>na šírku.</a:t>
            </a:r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9682FE72-BECB-4DC4-9B91-725460974C82}"/>
              </a:ext>
            </a:extLst>
          </p:cNvPr>
          <p:cNvSpPr/>
          <p:nvPr/>
        </p:nvSpPr>
        <p:spPr>
          <a:xfrm>
            <a:off x="182381" y="538161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2000" dirty="0">
                <a:solidFill>
                  <a:schemeClr val="accent2">
                    <a:lumMod val="75000"/>
                  </a:schemeClr>
                </a:solidFill>
              </a:rPr>
              <a:t>Maximálny počet textových znakov na celom </a:t>
            </a:r>
            <a:r>
              <a:rPr lang="sk-SK" sz="2000" dirty="0" err="1">
                <a:solidFill>
                  <a:schemeClr val="accent2">
                    <a:lumMod val="75000"/>
                  </a:schemeClr>
                </a:solidFill>
              </a:rPr>
              <a:t>posteri</a:t>
            </a:r>
            <a:r>
              <a:rPr lang="sk-SK" sz="2000" dirty="0">
                <a:solidFill>
                  <a:schemeClr val="accent2">
                    <a:lumMod val="75000"/>
                  </a:schemeClr>
                </a:solidFill>
              </a:rPr>
              <a:t> nesmie prevyšovať 7000 znakov (vrátane medzier).</a:t>
            </a:r>
          </a:p>
        </p:txBody>
      </p:sp>
    </p:spTree>
    <p:extLst>
      <p:ext uri="{BB962C8B-B14F-4D97-AF65-F5344CB8AC3E}">
        <p14:creationId xmlns:p14="http://schemas.microsoft.com/office/powerpoint/2010/main" val="227910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487EF76F-80BA-4BAF-BAD5-70C7AC3F1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3" y="0"/>
            <a:ext cx="2511928" cy="3548476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586BD2A1-E07A-47CA-934B-06F4D718A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7532" y="0"/>
            <a:ext cx="2294467" cy="3244735"/>
          </a:xfrm>
          <a:prstGeom prst="rect">
            <a:avLst/>
          </a:prstGeom>
        </p:spPr>
      </p:pic>
      <p:pic>
        <p:nvPicPr>
          <p:cNvPr id="2" name="Obrázok 1">
            <a:extLst>
              <a:ext uri="{FF2B5EF4-FFF2-40B4-BE49-F238E27FC236}">
                <a16:creationId xmlns:a16="http://schemas.microsoft.com/office/drawing/2014/main" id="{45DEE0DA-7279-4011-8201-BFC37F326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4768" y="0"/>
            <a:ext cx="2573772" cy="3594543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8A18E60F-A614-4DCB-8CDC-8CF500C5AD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09" y="3260672"/>
            <a:ext cx="2500868" cy="3574129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209A0F91-2D75-47CB-BCB9-6800713C45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8303" y="3244734"/>
            <a:ext cx="2574230" cy="3606006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259919F5-C928-4BA8-9C56-611E24206E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3008" y="7260"/>
            <a:ext cx="2573771" cy="3661870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3F2EF486-4AAB-45F1-8421-EAFA2B4679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2379" y="3064697"/>
            <a:ext cx="2682097" cy="379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21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E8D31E-ABA0-4761-A97A-331A56DC4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445" y="192585"/>
            <a:ext cx="9603275" cy="1049235"/>
          </a:xfrm>
        </p:spPr>
        <p:txBody>
          <a:bodyPr/>
          <a:lstStyle/>
          <a:p>
            <a:r>
              <a:rPr lang="sk-SK" dirty="0"/>
              <a:t>Abstrakt</a:t>
            </a: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15BDAF40-B2C5-4AB8-A44A-A112912FF942}"/>
              </a:ext>
            </a:extLst>
          </p:cNvPr>
          <p:cNvSpPr/>
          <p:nvPr/>
        </p:nvSpPr>
        <p:spPr>
          <a:xfrm>
            <a:off x="2636244" y="1057154"/>
            <a:ext cx="67103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000" dirty="0">
                <a:solidFill>
                  <a:srgbClr val="FF0000"/>
                </a:solidFill>
              </a:rPr>
              <a:t>Pre kategóriu A </a:t>
            </a:r>
            <a:r>
              <a:rPr lang="sk-SK" sz="2000" dirty="0" err="1">
                <a:solidFill>
                  <a:srgbClr val="FF0000"/>
                </a:solidFill>
              </a:rPr>
              <a:t>a</a:t>
            </a:r>
            <a:r>
              <a:rPr lang="sk-SK" sz="2000" dirty="0">
                <a:solidFill>
                  <a:srgbClr val="FF0000"/>
                </a:solidFill>
              </a:rPr>
              <a:t> B Geografickej olympiády je povinný abstrakt</a:t>
            </a: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3AE947BE-9940-416B-8713-72B92D0AED57}"/>
              </a:ext>
            </a:extLst>
          </p:cNvPr>
          <p:cNvSpPr/>
          <p:nvPr/>
        </p:nvSpPr>
        <p:spPr>
          <a:xfrm>
            <a:off x="659440" y="1982709"/>
            <a:ext cx="860532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sk-SK" sz="2400" dirty="0"/>
              <a:t>Krátka forma zhrnutia projektu, ktorá obsahuje: </a:t>
            </a:r>
          </a:p>
          <a:p>
            <a:endParaRPr lang="sk-SK" sz="1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k-SK" sz="2400" dirty="0"/>
              <a:t>teoretické uvedenie danej problematiky,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k-SK" sz="2400" dirty="0"/>
              <a:t>stanovenie cieľov a postupov práce,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k-SK" sz="2400" dirty="0"/>
              <a:t>stručné konštatovanie výsledkov, ich zhodnotenie a prínos.</a:t>
            </a: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694689BE-126C-47C3-82FD-9E5B6080ACF2}"/>
              </a:ext>
            </a:extLst>
          </p:cNvPr>
          <p:cNvSpPr/>
          <p:nvPr/>
        </p:nvSpPr>
        <p:spPr>
          <a:xfrm>
            <a:off x="659440" y="3912970"/>
            <a:ext cx="5611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/>
              <a:t>Rozsah abstraktu je max. jedna strana A4</a:t>
            </a:r>
            <a:endParaRPr lang="sk-SK" sz="2400" dirty="0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B6087E4F-2AA5-4400-A00F-23481A57240A}"/>
              </a:ext>
            </a:extLst>
          </p:cNvPr>
          <p:cNvSpPr/>
          <p:nvPr/>
        </p:nvSpPr>
        <p:spPr>
          <a:xfrm>
            <a:off x="602890" y="4519792"/>
            <a:ext cx="109862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sk-SK" sz="2400" dirty="0"/>
              <a:t>V závere abstraktu súťažiaci musí písomne čestne vyhlásiť </a:t>
            </a:r>
          </a:p>
          <a:p>
            <a:r>
              <a:rPr lang="sk-SK" sz="2400" dirty="0"/>
              <a:t>(ide o </a:t>
            </a:r>
            <a:r>
              <a:rPr lang="sk-SK" sz="2400" b="1" dirty="0"/>
              <a:t>čestné vyhlásenie o originalite</a:t>
            </a:r>
            <a:r>
              <a:rPr lang="sk-SK" sz="2400" dirty="0"/>
              <a:t>), že </a:t>
            </a:r>
            <a:r>
              <a:rPr lang="sk-SK" sz="2400" dirty="0" err="1"/>
              <a:t>poster</a:t>
            </a:r>
            <a:r>
              <a:rPr lang="sk-SK" sz="2400" dirty="0"/>
              <a:t> neprihlásil a neprezentoval v inej súťaži.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DF660E78-5E08-4041-A563-04588725C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3253" y="192585"/>
            <a:ext cx="2000340" cy="191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7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0AE294-65BC-484D-817E-D355CF92C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208" y="296519"/>
            <a:ext cx="9603275" cy="1049235"/>
          </a:xfrm>
        </p:spPr>
        <p:txBody>
          <a:bodyPr/>
          <a:lstStyle/>
          <a:p>
            <a:r>
              <a:rPr lang="sk-SK" b="1" dirty="0">
                <a:latin typeface="MV Boli" panose="02000500030200090000" pitchFamily="2" charset="0"/>
                <a:cs typeface="MV Boli" panose="02000500030200090000" pitchFamily="2" charset="0"/>
              </a:rPr>
              <a:t>Prezentácia</a:t>
            </a:r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B040BABB-C7E8-4605-9E22-7D3B294B2EF6}"/>
              </a:ext>
            </a:extLst>
          </p:cNvPr>
          <p:cNvSpPr/>
          <p:nvPr/>
        </p:nvSpPr>
        <p:spPr>
          <a:xfrm>
            <a:off x="448733" y="215390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sk-SK" sz="2400" dirty="0"/>
              <a:t>Dĺžka prezentácie je bežne stanovená na maximálne 10 minút + 5 minút na obhajobu a diskusiu.</a:t>
            </a: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D591DC9C-B8DD-45BE-899E-D43F9D9FED47}"/>
              </a:ext>
            </a:extLst>
          </p:cNvPr>
          <p:cNvSpPr/>
          <p:nvPr/>
        </p:nvSpPr>
        <p:spPr>
          <a:xfrm>
            <a:off x="448733" y="350376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sk-SK" sz="2400" dirty="0"/>
              <a:t>V žiadnom prípade nesmie byť náplňou samotný, už na </a:t>
            </a:r>
            <a:r>
              <a:rPr lang="sk-SK" sz="2400" dirty="0" err="1"/>
              <a:t>posteri</a:t>
            </a:r>
            <a:r>
              <a:rPr lang="sk-SK" sz="2400" dirty="0"/>
              <a:t> uvádzaný text v nezmenenej podobe.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5C6620E-8A00-4FBD-A0C7-A19D6961E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732" y="2082800"/>
            <a:ext cx="4686217" cy="3608387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6A03154A-8109-474E-82D4-120DCC699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26" y="91392"/>
            <a:ext cx="1694453" cy="13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85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442371-725B-417C-B401-134C1FC27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845" y="872253"/>
            <a:ext cx="9603275" cy="1049235"/>
          </a:xfrm>
        </p:spPr>
        <p:txBody>
          <a:bodyPr/>
          <a:lstStyle/>
          <a:p>
            <a:r>
              <a:rPr lang="it-IT" dirty="0">
                <a:latin typeface="+mn-lt"/>
              </a:rPr>
              <a:t>Veľa </a:t>
            </a:r>
            <a:r>
              <a:rPr lang="sk-SK" dirty="0">
                <a:latin typeface="+mn-lt"/>
              </a:rPr>
              <a:t> </a:t>
            </a:r>
            <a:r>
              <a:rPr lang="it-IT" dirty="0">
                <a:latin typeface="+mn-lt"/>
              </a:rPr>
              <a:t>šťastia</a:t>
            </a:r>
            <a:r>
              <a:rPr lang="sk-SK" dirty="0">
                <a:latin typeface="+mn-lt"/>
              </a:rPr>
              <a:t> </a:t>
            </a:r>
            <a:r>
              <a:rPr lang="it-IT" dirty="0">
                <a:latin typeface="+mn-lt"/>
              </a:rPr>
              <a:t> a </a:t>
            </a:r>
            <a:r>
              <a:rPr lang="sk-SK" dirty="0">
                <a:latin typeface="+mn-lt"/>
              </a:rPr>
              <a:t> </a:t>
            </a:r>
            <a:r>
              <a:rPr lang="it-IT" dirty="0">
                <a:latin typeface="+mn-lt"/>
              </a:rPr>
              <a:t>chuti</a:t>
            </a:r>
            <a:r>
              <a:rPr lang="sk-SK" dirty="0">
                <a:latin typeface="+mn-lt"/>
              </a:rPr>
              <a:t> </a:t>
            </a:r>
            <a:r>
              <a:rPr lang="it-IT" dirty="0">
                <a:latin typeface="+mn-lt"/>
              </a:rPr>
              <a:t> pri </a:t>
            </a:r>
            <a:r>
              <a:rPr lang="sk-SK" dirty="0">
                <a:latin typeface="+mn-lt"/>
              </a:rPr>
              <a:t> </a:t>
            </a:r>
            <a:r>
              <a:rPr lang="it-IT" dirty="0">
                <a:latin typeface="+mn-lt"/>
              </a:rPr>
              <a:t>tvorbe </a:t>
            </a:r>
            <a:r>
              <a:rPr lang="sk-SK" dirty="0">
                <a:latin typeface="+mn-lt"/>
              </a:rPr>
              <a:t> </a:t>
            </a:r>
            <a:r>
              <a:rPr lang="it-IT" dirty="0">
                <a:latin typeface="+mn-lt"/>
              </a:rPr>
              <a:t>posteru</a:t>
            </a:r>
            <a:endParaRPr lang="sk-SK" dirty="0">
              <a:latin typeface="+mn-lt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279FBF89-E7E6-4FAA-9D1A-6CA3210BA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067" y="2006600"/>
            <a:ext cx="53848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62591"/>
      </p:ext>
    </p:extLst>
  </p:cSld>
  <p:clrMapOvr>
    <a:masterClrMapping/>
  </p:clrMapOvr>
</p:sld>
</file>

<file path=ppt/theme/theme1.xml><?xml version="1.0" encoding="utf-8"?>
<a:theme xmlns:a="http://schemas.openxmlformats.org/drawingml/2006/main" name="Galéria">
  <a:themeElements>
    <a:clrScheme name="Galé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é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é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78</TotalTime>
  <Words>391</Words>
  <Application>Microsoft Office PowerPoint</Application>
  <PresentationFormat>Širokouhlá</PresentationFormat>
  <Paragraphs>56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4" baseType="lpstr">
      <vt:lpstr>Arial</vt:lpstr>
      <vt:lpstr>Gill Sans MT</vt:lpstr>
      <vt:lpstr>MV Boli</vt:lpstr>
      <vt:lpstr>Wingdings</vt:lpstr>
      <vt:lpstr>YADWjpfPmdk_0</vt:lpstr>
      <vt:lpstr>Galéria</vt:lpstr>
      <vt:lpstr>GEOGRAFICKÁ OLYMPIÁDA Pokyny k posteru</vt:lpstr>
      <vt:lpstr>Prezentácia programu PowerPoint</vt:lpstr>
      <vt:lpstr>Prezentácia programu PowerPoint</vt:lpstr>
      <vt:lpstr>Prezentácia programu PowerPoint</vt:lpstr>
      <vt:lpstr>Prezentácia programu PowerPoint</vt:lpstr>
      <vt:lpstr>Abstrakt</vt:lpstr>
      <vt:lpstr>Prezentácia</vt:lpstr>
      <vt:lpstr>Veľa  šťastia  a  chuti  pri  tvorbe  posteru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GEOGRAFICKÁ OLYMPIÁDA Pokyny k posteru</dc:title>
  <dc:creator>Juliana Krokusová</dc:creator>
  <cp:lastModifiedBy>Juliana Krokusová</cp:lastModifiedBy>
  <cp:revision>13</cp:revision>
  <dcterms:created xsi:type="dcterms:W3CDTF">2026-01-21T09:20:35Z</dcterms:created>
  <dcterms:modified xsi:type="dcterms:W3CDTF">2026-01-21T10:40:01Z</dcterms:modified>
</cp:coreProperties>
</file>