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5" r:id="rId1"/>
    <p:sldMasterId id="2147483785" r:id="rId2"/>
  </p:sldMasterIdLst>
  <p:notesMasterIdLst>
    <p:notesMasterId r:id="rId12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Lst>
  <p:sldSz cx="9144000" cy="6858000" type="screen4x3"/>
  <p:notesSz cx="7559675" cy="10691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FA7"/>
    <a:srgbClr val="8CB64A"/>
    <a:srgbClr val="366658"/>
    <a:srgbClr val="4D1434"/>
    <a:srgbClr val="9031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164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tableStyles" Target="tableStyles.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slide" Target="slides/slide111.xml"/><Relationship Id="rId118" Type="http://schemas.openxmlformats.org/officeDocument/2006/relationships/slide" Target="slides/slide116.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124" Type="http://schemas.openxmlformats.org/officeDocument/2006/relationships/notesMaster" Target="notesMasters/notesMaster1.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23" Type="http://schemas.openxmlformats.org/officeDocument/2006/relationships/slide" Target="slides/slide21.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119" Type="http://schemas.openxmlformats.org/officeDocument/2006/relationships/slide" Target="slides/slide117.xml"/><Relationship Id="rId44" Type="http://schemas.openxmlformats.org/officeDocument/2006/relationships/slide" Target="slides/slide42.xml"/><Relationship Id="rId60" Type="http://schemas.openxmlformats.org/officeDocument/2006/relationships/slide" Target="slides/slide58.xml"/><Relationship Id="rId65" Type="http://schemas.openxmlformats.org/officeDocument/2006/relationships/slide" Target="slides/slide63.xml"/><Relationship Id="rId81" Type="http://schemas.openxmlformats.org/officeDocument/2006/relationships/slide" Target="slides/slide79.xml"/><Relationship Id="rId86" Type="http://schemas.openxmlformats.org/officeDocument/2006/relationships/slide" Target="slides/slide84.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slide" Target="slides/slide114.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106" Type="http://schemas.openxmlformats.org/officeDocument/2006/relationships/slide" Target="slides/slide104.xml"/><Relationship Id="rId127"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78" Type="http://schemas.openxmlformats.org/officeDocument/2006/relationships/slide" Target="slides/slide76.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FEB9E848-A7D0-4531-8775-3AD5BC27D558}" type="datetimeFigureOut">
              <a:rPr lang="pl-PL" smtClean="0"/>
              <a:t>2018-05-30</a:t>
            </a:fld>
            <a:endParaRPr lang="pl-PL"/>
          </a:p>
        </p:txBody>
      </p:sp>
      <p:sp>
        <p:nvSpPr>
          <p:cNvPr id="4" name="Symbol zastępczy obrazu slajdu 3"/>
          <p:cNvSpPr>
            <a:spLocks noGrp="1" noRot="1" noChangeAspect="1"/>
          </p:cNvSpPr>
          <p:nvPr>
            <p:ph type="sldImg" idx="2"/>
          </p:nvPr>
        </p:nvSpPr>
        <p:spPr>
          <a:xfrm>
            <a:off x="1374775" y="1336675"/>
            <a:ext cx="4810125" cy="3608388"/>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66332D2D-A3C8-4DEC-8FBA-5AA06F324751}" type="slidenum">
              <a:rPr lang="pl-PL" smtClean="0"/>
              <a:t>‹#›</a:t>
            </a:fld>
            <a:endParaRPr lang="pl-PL"/>
          </a:p>
        </p:txBody>
      </p:sp>
    </p:spTree>
    <p:extLst>
      <p:ext uri="{BB962C8B-B14F-4D97-AF65-F5344CB8AC3E}">
        <p14:creationId xmlns:p14="http://schemas.microsoft.com/office/powerpoint/2010/main" val="958092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66332D2D-A3C8-4DEC-8FBA-5AA06F324751}" type="slidenum">
              <a:rPr lang="pl-PL" smtClean="0"/>
              <a:t>1</a:t>
            </a:fld>
            <a:endParaRPr lang="pl-PL"/>
          </a:p>
        </p:txBody>
      </p:sp>
    </p:spTree>
    <p:extLst>
      <p:ext uri="{BB962C8B-B14F-4D97-AF65-F5344CB8AC3E}">
        <p14:creationId xmlns:p14="http://schemas.microsoft.com/office/powerpoint/2010/main" val="3593330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66332D2D-A3C8-4DEC-8FBA-5AA06F324751}" type="slidenum">
              <a:rPr lang="pl-PL" smtClean="0"/>
              <a:t>2</a:t>
            </a:fld>
            <a:endParaRPr lang="pl-PL"/>
          </a:p>
        </p:txBody>
      </p:sp>
    </p:spTree>
    <p:extLst>
      <p:ext uri="{BB962C8B-B14F-4D97-AF65-F5344CB8AC3E}">
        <p14:creationId xmlns:p14="http://schemas.microsoft.com/office/powerpoint/2010/main" val="1304340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l-PL" smtClean="0"/>
              <a:t>Kliknij, aby edytować styl</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7DC3B69E-BB1A-4D60-81F6-C6012A045A19}" type="datetime1">
              <a:rPr lang="pl-PL" smtClean="0"/>
              <a:t>2018-05-30</a:t>
            </a:fld>
            <a:endParaRPr lang="pl-PL"/>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303470875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24D5DC1-F954-4A1B-A0A3-9221A508D59E}" type="datetime1">
              <a:rPr lang="pl-PL" smtClean="0"/>
              <a:t>2018-05-30</a:t>
            </a:fld>
            <a:endParaRPr lang="pl-PL"/>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2121869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B7725180-6F94-4C3B-A4DA-3C4F989824D4}" type="datetime1">
              <a:rPr lang="pl-PL" smtClean="0"/>
              <a:t>2018-05-30</a:t>
            </a:fld>
            <a:endParaRPr lang="pl-PL"/>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372363160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pl-PL" smtClean="0"/>
              <a:t>Kliknij, aby edytować styl</a:t>
            </a:r>
            <a:endParaRPr lang="en-US" dirty="0"/>
          </a:p>
        </p:txBody>
      </p:sp>
      <p:sp>
        <p:nvSpPr>
          <p:cNvPr id="3" name="Subtitle 2"/>
          <p:cNvSpPr>
            <a:spLocks noGrp="1"/>
          </p:cNvSpPr>
          <p:nvPr>
            <p:ph type="subTitle" idx="1"/>
          </p:nvPr>
        </p:nvSpPr>
        <p:spPr>
          <a:xfrm>
            <a:off x="581192" y="2495444"/>
            <a:ext cx="7989752" cy="590321"/>
          </a:xfrm>
          <a:prstGeom prst="rect">
            <a:avLst/>
          </a:prstGeo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a:xfrm>
            <a:off x="5559327" y="5956136"/>
            <a:ext cx="2133600" cy="365125"/>
          </a:xfrm>
          <a:prstGeom prst="rect">
            <a:avLst/>
          </a:prstGeom>
        </p:spPr>
        <p:txBody>
          <a:bodyPr/>
          <a:lstStyle>
            <a:lvl1pPr>
              <a:defRPr>
                <a:solidFill>
                  <a:schemeClr val="accent1">
                    <a:lumMod val="75000"/>
                    <a:lumOff val="25000"/>
                  </a:schemeClr>
                </a:solidFill>
              </a:defRPr>
            </a:lvl1pPr>
          </a:lstStyle>
          <a:p>
            <a:fld id="{B61BEF0D-F0BB-DE4B-95CE-6DB70DBA9567}" type="datetimeFigureOut">
              <a:rPr lang="en-US" smtClean="0"/>
              <a:pPr/>
              <a:t>5/30/2018</a:t>
            </a:fld>
            <a:endParaRPr lang="en-US" dirty="0"/>
          </a:p>
        </p:txBody>
      </p:sp>
      <p:sp>
        <p:nvSpPr>
          <p:cNvPr id="5" name="Footer Placeholder 4"/>
          <p:cNvSpPr>
            <a:spLocks noGrp="1"/>
          </p:cNvSpPr>
          <p:nvPr>
            <p:ph type="ftr" sz="quarter" idx="11"/>
          </p:nvPr>
        </p:nvSpPr>
        <p:spPr>
          <a:xfrm>
            <a:off x="581192" y="5951810"/>
            <a:ext cx="4870585" cy="365125"/>
          </a:xfrm>
          <a:prstGeom prst="rect">
            <a:avLst/>
          </a:prstGeo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7800476" y="5956136"/>
            <a:ext cx="770468" cy="365125"/>
          </a:xfrm>
          <a:prstGeom prst="rect">
            <a:avLst/>
          </a:prstGeo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0036008"/>
      </p:ext>
    </p:extLst>
  </p:cSld>
  <p:clrMapOvr>
    <a:masterClrMapping/>
  </p:clrMapOvr>
  <p:timing>
    <p:tnLst>
      <p:par>
        <p:cTn id="1" dur="indefinite" restart="never" nodeType="tmRoot"/>
      </p:par>
    </p:tnLst>
  </p:timing>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a:xfrm>
            <a:off x="581192" y="2228003"/>
            <a:ext cx="7989752" cy="3630795"/>
          </a:xfrm>
          <a:prstGeom prst="rect">
            <a:avLst/>
          </a:prstGeo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a:xfrm>
            <a:off x="5559327" y="5956136"/>
            <a:ext cx="2133600" cy="365125"/>
          </a:xfrm>
          <a:prstGeom prst="rect">
            <a:avLst/>
          </a:prstGeom>
        </p:spPr>
        <p:txBody>
          <a:bodyPr/>
          <a:lstStyle/>
          <a:p>
            <a:fld id="{B61BEF0D-F0BB-DE4B-95CE-6DB70DBA9567}" type="datetimeFigureOut">
              <a:rPr lang="en-US" smtClean="0"/>
              <a:pPr/>
              <a:t>5/30/2018</a:t>
            </a:fld>
            <a:endParaRPr lang="en-US" dirty="0"/>
          </a:p>
        </p:txBody>
      </p:sp>
      <p:sp>
        <p:nvSpPr>
          <p:cNvPr id="5" name="Footer Placeholder 4"/>
          <p:cNvSpPr>
            <a:spLocks noGrp="1"/>
          </p:cNvSpPr>
          <p:nvPr>
            <p:ph type="ftr" sz="quarter" idx="11"/>
          </p:nvPr>
        </p:nvSpPr>
        <p:spPr>
          <a:xfrm>
            <a:off x="581192" y="5951810"/>
            <a:ext cx="4870585"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7800476" y="5956136"/>
            <a:ext cx="77046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6889465"/>
      </p:ext>
    </p:extLst>
  </p:cSld>
  <p:clrMapOvr>
    <a:masterClrMapping/>
  </p:clrMapOvr>
  <p:timing>
    <p:tnLst>
      <p:par>
        <p:cTn id="1" dur="indefinite" restart="never" nodeType="tmRoot"/>
      </p:par>
    </p:tnLst>
  </p:timing>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pl-PL" smtClean="0"/>
              <a:t>Kliknij, aby edytować styl</a:t>
            </a:r>
            <a:endParaRPr lang="en-US" dirty="0"/>
          </a:p>
        </p:txBody>
      </p:sp>
      <p:sp>
        <p:nvSpPr>
          <p:cNvPr id="3" name="Text Placeholder 2"/>
          <p:cNvSpPr>
            <a:spLocks noGrp="1"/>
          </p:cNvSpPr>
          <p:nvPr>
            <p:ph type="body" idx="1"/>
          </p:nvPr>
        </p:nvSpPr>
        <p:spPr>
          <a:xfrm>
            <a:off x="581193" y="4541417"/>
            <a:ext cx="7989751" cy="600556"/>
          </a:xfrm>
          <a:prstGeom prst="rect">
            <a:avLst/>
          </a:prstGeo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a:xfrm>
            <a:off x="5559327" y="5956136"/>
            <a:ext cx="2133600" cy="365125"/>
          </a:xfrm>
          <a:prstGeom prst="rect">
            <a:avLst/>
          </a:prstGeom>
        </p:spPr>
        <p:txBody>
          <a:bodyPr/>
          <a:lstStyle>
            <a:lvl1pPr>
              <a:defRPr>
                <a:solidFill>
                  <a:schemeClr val="accent1">
                    <a:lumMod val="75000"/>
                    <a:lumOff val="25000"/>
                  </a:schemeClr>
                </a:solidFill>
              </a:defRPr>
            </a:lvl1pPr>
          </a:lstStyle>
          <a:p>
            <a:fld id="{B61BEF0D-F0BB-DE4B-95CE-6DB70DBA9567}" type="datetimeFigureOut">
              <a:rPr lang="en-US" smtClean="0"/>
              <a:pPr/>
              <a:t>5/30/2018</a:t>
            </a:fld>
            <a:endParaRPr lang="en-US" dirty="0"/>
          </a:p>
        </p:txBody>
      </p:sp>
      <p:sp>
        <p:nvSpPr>
          <p:cNvPr id="5" name="Footer Placeholder 4"/>
          <p:cNvSpPr>
            <a:spLocks noGrp="1"/>
          </p:cNvSpPr>
          <p:nvPr>
            <p:ph type="ftr" sz="quarter" idx="11"/>
          </p:nvPr>
        </p:nvSpPr>
        <p:spPr>
          <a:xfrm>
            <a:off x="581192" y="5951810"/>
            <a:ext cx="4870585" cy="365125"/>
          </a:xfrm>
          <a:prstGeom prst="rect">
            <a:avLst/>
          </a:prstGeo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7800476" y="5956136"/>
            <a:ext cx="770468" cy="365125"/>
          </a:xfrm>
          <a:prstGeom prst="rect">
            <a:avLst/>
          </a:prstGeo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7981832"/>
      </p:ext>
    </p:extLst>
  </p:cSld>
  <p:clrMapOvr>
    <a:masterClrMapping/>
  </p:clrMapOvr>
  <p:timing>
    <p:tnLst>
      <p:par>
        <p:cTn id="1" dur="indefinite" restart="never" nodeType="tmRoot"/>
      </p:par>
    </p:tnLst>
  </p:timing>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581192" y="2228002"/>
            <a:ext cx="3899527" cy="3633047"/>
          </a:xfrm>
          <a:prstGeom prst="rect">
            <a:avLst/>
          </a:prstGeo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4663282" y="2228003"/>
            <a:ext cx="3907662" cy="3633047"/>
          </a:xfrm>
          <a:prstGeom prst="rect">
            <a:avLst/>
          </a:prstGeo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a:xfrm>
            <a:off x="5559327" y="5956136"/>
            <a:ext cx="2133600" cy="365125"/>
          </a:xfrm>
          <a:prstGeom prst="rect">
            <a:avLst/>
          </a:prstGeom>
        </p:spPr>
        <p:txBody>
          <a:bodyPr/>
          <a:lstStyle/>
          <a:p>
            <a:fld id="{B61BEF0D-F0BB-DE4B-95CE-6DB70DBA9567}" type="datetimeFigureOut">
              <a:rPr lang="en-US" smtClean="0"/>
              <a:pPr/>
              <a:t>5/30/2018</a:t>
            </a:fld>
            <a:endParaRPr lang="en-US" dirty="0"/>
          </a:p>
        </p:txBody>
      </p:sp>
      <p:sp>
        <p:nvSpPr>
          <p:cNvPr id="6" name="Footer Placeholder 5"/>
          <p:cNvSpPr>
            <a:spLocks noGrp="1"/>
          </p:cNvSpPr>
          <p:nvPr>
            <p:ph type="ftr" sz="quarter" idx="11"/>
          </p:nvPr>
        </p:nvSpPr>
        <p:spPr>
          <a:xfrm>
            <a:off x="581192" y="5951810"/>
            <a:ext cx="4870585"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7800476" y="5956136"/>
            <a:ext cx="77046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70412664"/>
      </p:ext>
    </p:extLst>
  </p:cSld>
  <p:clrMapOvr>
    <a:masterClrMapping/>
  </p:clrMapOvr>
  <p:timing>
    <p:tnLst>
      <p:par>
        <p:cTn id="1" dur="indefinite" restart="never" nodeType="tmRoot"/>
      </p:par>
    </p:tnLst>
  </p:timing>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pl-PL" smtClean="0"/>
              <a:t>Kliknij, aby edytować styl</a:t>
            </a:r>
            <a:endParaRPr lang="en-US" dirty="0"/>
          </a:p>
        </p:txBody>
      </p:sp>
      <p:sp>
        <p:nvSpPr>
          <p:cNvPr id="3" name="Text Placeholder 2"/>
          <p:cNvSpPr>
            <a:spLocks noGrp="1"/>
          </p:cNvSpPr>
          <p:nvPr>
            <p:ph type="body" idx="1"/>
          </p:nvPr>
        </p:nvSpPr>
        <p:spPr>
          <a:xfrm>
            <a:off x="887219" y="2228003"/>
            <a:ext cx="3593500" cy="576262"/>
          </a:xfrm>
          <a:prstGeom prst="rect">
            <a:avLst/>
          </a:prstGeo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581192" y="2926051"/>
            <a:ext cx="3899527" cy="2934999"/>
          </a:xfrm>
          <a:prstGeom prst="rect">
            <a:avLst/>
          </a:prstGeom>
        </p:spPr>
        <p:txBody>
          <a:bodyPr anchor="t">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4969308" y="2228003"/>
            <a:ext cx="3601635" cy="576262"/>
          </a:xfrm>
          <a:prstGeom prst="rect">
            <a:avLst/>
          </a:prstGeo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663282" y="2926051"/>
            <a:ext cx="3907662" cy="2934999"/>
          </a:xfrm>
          <a:prstGeom prst="rect">
            <a:avLst/>
          </a:prstGeom>
        </p:spPr>
        <p:txBody>
          <a:bodyPr anchor="t">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a:xfrm>
            <a:off x="5559327" y="5956136"/>
            <a:ext cx="2133600" cy="365125"/>
          </a:xfrm>
          <a:prstGeom prst="rect">
            <a:avLst/>
          </a:prstGeom>
        </p:spPr>
        <p:txBody>
          <a:bodyPr/>
          <a:lstStyle/>
          <a:p>
            <a:fld id="{B61BEF0D-F0BB-DE4B-95CE-6DB70DBA9567}" type="datetimeFigureOut">
              <a:rPr lang="en-US" smtClean="0"/>
              <a:pPr/>
              <a:t>5/30/2018</a:t>
            </a:fld>
            <a:endParaRPr lang="en-US" dirty="0"/>
          </a:p>
        </p:txBody>
      </p:sp>
      <p:sp>
        <p:nvSpPr>
          <p:cNvPr id="8" name="Footer Placeholder 7"/>
          <p:cNvSpPr>
            <a:spLocks noGrp="1"/>
          </p:cNvSpPr>
          <p:nvPr>
            <p:ph type="ftr" sz="quarter" idx="11"/>
          </p:nvPr>
        </p:nvSpPr>
        <p:spPr>
          <a:xfrm>
            <a:off x="581192" y="5951810"/>
            <a:ext cx="4870585"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7800476" y="5956136"/>
            <a:ext cx="77046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1024455"/>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a:xfrm>
            <a:off x="5559327" y="5956136"/>
            <a:ext cx="2133600" cy="365125"/>
          </a:xfrm>
          <a:prstGeom prst="rect">
            <a:avLst/>
          </a:prstGeom>
        </p:spPr>
        <p:txBody>
          <a:bodyPr/>
          <a:lstStyle/>
          <a:p>
            <a:fld id="{B61BEF0D-F0BB-DE4B-95CE-6DB70DBA9567}" type="datetimeFigureOut">
              <a:rPr lang="en-US" smtClean="0"/>
              <a:pPr/>
              <a:t>5/30/2018</a:t>
            </a:fld>
            <a:endParaRPr lang="en-US" dirty="0"/>
          </a:p>
        </p:txBody>
      </p:sp>
      <p:sp>
        <p:nvSpPr>
          <p:cNvPr id="4" name="Footer Placeholder 3"/>
          <p:cNvSpPr>
            <a:spLocks noGrp="1"/>
          </p:cNvSpPr>
          <p:nvPr>
            <p:ph type="ftr" sz="quarter" idx="11"/>
          </p:nvPr>
        </p:nvSpPr>
        <p:spPr>
          <a:xfrm>
            <a:off x="581192" y="5951810"/>
            <a:ext cx="4870585"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7800476" y="5956136"/>
            <a:ext cx="77046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5048240"/>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559327" y="5956136"/>
            <a:ext cx="2133600" cy="365125"/>
          </a:xfrm>
          <a:prstGeom prst="rect">
            <a:avLst/>
          </a:prstGeom>
        </p:spPr>
        <p:txBody>
          <a:bodyPr/>
          <a:lstStyle/>
          <a:p>
            <a:fld id="{B61BEF0D-F0BB-DE4B-95CE-6DB70DBA9567}" type="datetimeFigureOut">
              <a:rPr lang="en-US" smtClean="0"/>
              <a:pPr/>
              <a:t>5/30/2018</a:t>
            </a:fld>
            <a:endParaRPr lang="en-US" dirty="0"/>
          </a:p>
        </p:txBody>
      </p:sp>
      <p:sp>
        <p:nvSpPr>
          <p:cNvPr id="3" name="Footer Placeholder 2"/>
          <p:cNvSpPr>
            <a:spLocks noGrp="1"/>
          </p:cNvSpPr>
          <p:nvPr>
            <p:ph type="ftr" sz="quarter" idx="11"/>
          </p:nvPr>
        </p:nvSpPr>
        <p:spPr>
          <a:xfrm>
            <a:off x="581192" y="5951810"/>
            <a:ext cx="4870585"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7800476" y="5956136"/>
            <a:ext cx="77046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709450"/>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pl-PL" smtClean="0"/>
              <a:t>Kliknij, aby edytować styl</a:t>
            </a:r>
            <a:endParaRPr lang="en-US" dirty="0"/>
          </a:p>
        </p:txBody>
      </p:sp>
      <p:sp>
        <p:nvSpPr>
          <p:cNvPr id="3" name="Content Placeholder 2"/>
          <p:cNvSpPr>
            <a:spLocks noGrp="1"/>
          </p:cNvSpPr>
          <p:nvPr>
            <p:ph idx="1"/>
          </p:nvPr>
        </p:nvSpPr>
        <p:spPr>
          <a:xfrm>
            <a:off x="446399" y="601200"/>
            <a:ext cx="8240400" cy="4204800"/>
          </a:xfrm>
          <a:prstGeom prst="rect">
            <a:avLst/>
          </a:prstGeo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4305617" y="5262295"/>
            <a:ext cx="4265327" cy="689515"/>
          </a:xfrm>
          <a:prstGeom prst="rect">
            <a:avLst/>
          </a:prstGeo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a:xfrm>
            <a:off x="5559327" y="5956136"/>
            <a:ext cx="2133600" cy="365125"/>
          </a:xfrm>
          <a:prstGeom prst="rect">
            <a:avLst/>
          </a:prstGeom>
        </p:spPr>
        <p:txBody>
          <a:bodyPr/>
          <a:lstStyle>
            <a:lvl1pPr>
              <a:defRPr>
                <a:solidFill>
                  <a:schemeClr val="accent1">
                    <a:lumMod val="75000"/>
                    <a:lumOff val="25000"/>
                  </a:schemeClr>
                </a:solidFill>
              </a:defRPr>
            </a:lvl1pPr>
          </a:lstStyle>
          <a:p>
            <a:fld id="{B61BEF0D-F0BB-DE4B-95CE-6DB70DBA9567}" type="datetimeFigureOut">
              <a:rPr lang="en-US" smtClean="0"/>
              <a:pPr/>
              <a:t>5/30/2018</a:t>
            </a:fld>
            <a:endParaRPr lang="en-US" dirty="0"/>
          </a:p>
        </p:txBody>
      </p:sp>
      <p:sp>
        <p:nvSpPr>
          <p:cNvPr id="6" name="Footer Placeholder 5"/>
          <p:cNvSpPr>
            <a:spLocks noGrp="1"/>
          </p:cNvSpPr>
          <p:nvPr>
            <p:ph type="ftr" sz="quarter" idx="11"/>
          </p:nvPr>
        </p:nvSpPr>
        <p:spPr>
          <a:xfrm>
            <a:off x="581192" y="5951810"/>
            <a:ext cx="4870585" cy="365125"/>
          </a:xfrm>
          <a:prstGeom prst="rect">
            <a:avLst/>
          </a:prstGeom>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a:xfrm>
            <a:off x="7800476" y="5956136"/>
            <a:ext cx="770468" cy="365125"/>
          </a:xfrm>
          <a:prstGeom prst="rect">
            <a:avLst/>
          </a:prstGeo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3758272"/>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527DE5D-8331-4952-A2A9-AA1241D7024E}" type="datetime1">
              <a:rPr lang="pl-PL" smtClean="0"/>
              <a:t>2018-05-30</a:t>
            </a:fld>
            <a:endParaRPr lang="pl-PL"/>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273757892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448093" y="599725"/>
            <a:ext cx="8238706" cy="3557252"/>
          </a:xfrm>
          <a:prstGeom prst="rect">
            <a:avLst/>
          </a:prstGeo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581192" y="5260126"/>
            <a:ext cx="7989752" cy="598671"/>
          </a:xfrm>
          <a:prstGeom prst="rect">
            <a:avLst/>
          </a:prstGeo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a:xfrm>
            <a:off x="5559327" y="5956136"/>
            <a:ext cx="2133600" cy="365125"/>
          </a:xfrm>
          <a:prstGeom prst="rect">
            <a:avLst/>
          </a:prstGeom>
        </p:spPr>
        <p:txBody>
          <a:bodyPr/>
          <a:lstStyle/>
          <a:p>
            <a:fld id="{B61BEF0D-F0BB-DE4B-95CE-6DB70DBA9567}" type="datetimeFigureOut">
              <a:rPr lang="en-US" smtClean="0"/>
              <a:pPr/>
              <a:t>5/30/2018</a:t>
            </a:fld>
            <a:endParaRPr lang="en-US" dirty="0"/>
          </a:p>
        </p:txBody>
      </p:sp>
      <p:sp>
        <p:nvSpPr>
          <p:cNvPr id="6" name="Footer Placeholder 5"/>
          <p:cNvSpPr>
            <a:spLocks noGrp="1"/>
          </p:cNvSpPr>
          <p:nvPr>
            <p:ph type="ftr" sz="quarter" idx="11"/>
          </p:nvPr>
        </p:nvSpPr>
        <p:spPr>
          <a:xfrm>
            <a:off x="581192" y="5951810"/>
            <a:ext cx="4870585"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7800476" y="5956136"/>
            <a:ext cx="77046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77436657"/>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a:xfrm>
            <a:off x="581192" y="2228003"/>
            <a:ext cx="7989752" cy="3630794"/>
          </a:xfrm>
          <a:prstGeom prst="rect">
            <a:avLst/>
          </a:prstGeom>
        </p:spPr>
        <p:txBody>
          <a:bodyPr vert="eaVert" anchor="t"/>
          <a:lstStyle>
            <a:lvl1pPr algn="l">
              <a:defRPr/>
            </a:lvl1pPr>
            <a:lvl2pPr algn="l">
              <a:defRPr/>
            </a:lvl2pPr>
            <a:lvl3pPr algn="l">
              <a:defRPr/>
            </a:lvl3pPr>
            <a:lvl4pPr algn="l">
              <a:defRPr/>
            </a:lvl4pPr>
            <a:lvl5pPr algn="l">
              <a:defRPr/>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a:xfrm>
            <a:off x="5559327" y="5956136"/>
            <a:ext cx="2133600" cy="365125"/>
          </a:xfrm>
          <a:prstGeom prst="rect">
            <a:avLst/>
          </a:prstGeom>
        </p:spPr>
        <p:txBody>
          <a:bodyPr/>
          <a:lstStyle/>
          <a:p>
            <a:fld id="{B61BEF0D-F0BB-DE4B-95CE-6DB70DBA9567}" type="datetimeFigureOut">
              <a:rPr lang="en-US" smtClean="0"/>
              <a:pPr/>
              <a:t>5/30/2018</a:t>
            </a:fld>
            <a:endParaRPr lang="en-US" dirty="0"/>
          </a:p>
        </p:txBody>
      </p:sp>
      <p:sp>
        <p:nvSpPr>
          <p:cNvPr id="5" name="Footer Placeholder 4"/>
          <p:cNvSpPr>
            <a:spLocks noGrp="1"/>
          </p:cNvSpPr>
          <p:nvPr>
            <p:ph type="ftr" sz="quarter" idx="11"/>
          </p:nvPr>
        </p:nvSpPr>
        <p:spPr>
          <a:xfrm>
            <a:off x="581192" y="5951810"/>
            <a:ext cx="4870585"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7800476" y="5956136"/>
            <a:ext cx="77046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1829654"/>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581192" y="675725"/>
            <a:ext cx="5922209" cy="5183073"/>
          </a:xfrm>
          <a:prstGeom prst="rect">
            <a:avLst/>
          </a:prstGeom>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a:xfrm>
            <a:off x="6745255" y="5956136"/>
            <a:ext cx="947672" cy="365125"/>
          </a:xfrm>
          <a:prstGeom prst="rect">
            <a:avLst/>
          </a:prstGeom>
        </p:spPr>
        <p:txBody>
          <a:bodyPr/>
          <a:lstStyle>
            <a:lvl1pPr>
              <a:defRPr>
                <a:solidFill>
                  <a:schemeClr val="accent1">
                    <a:lumMod val="75000"/>
                    <a:lumOff val="25000"/>
                  </a:schemeClr>
                </a:solidFill>
              </a:defRPr>
            </a:lvl1pPr>
          </a:lstStyle>
          <a:p>
            <a:fld id="{B61BEF0D-F0BB-DE4B-95CE-6DB70DBA9567}" type="datetimeFigureOut">
              <a:rPr lang="en-US" smtClean="0"/>
              <a:pPr/>
              <a:t>5/30/2018</a:t>
            </a:fld>
            <a:endParaRPr lang="en-US" dirty="0"/>
          </a:p>
        </p:txBody>
      </p:sp>
      <p:sp>
        <p:nvSpPr>
          <p:cNvPr id="5" name="Footer Placeholder 4"/>
          <p:cNvSpPr>
            <a:spLocks noGrp="1"/>
          </p:cNvSpPr>
          <p:nvPr>
            <p:ph type="ftr" sz="quarter" idx="11"/>
          </p:nvPr>
        </p:nvSpPr>
        <p:spPr>
          <a:xfrm>
            <a:off x="581192" y="5951810"/>
            <a:ext cx="5922209"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7800476" y="5956136"/>
            <a:ext cx="770468" cy="365125"/>
          </a:xfrm>
          <a:prstGeom prst="rect">
            <a:avLst/>
          </a:prstGeo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3367738"/>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85626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l-PL" smtClean="0"/>
              <a:t>Kliknij, aby edytować styl</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0187F17-5F9E-47A2-B3C9-9C504BA41AEF}" type="datetime1">
              <a:rPr lang="pl-PL" smtClean="0"/>
              <a:t>2018-05-30</a:t>
            </a:fld>
            <a:endParaRPr lang="pl-PL"/>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156108079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21B53DEB-B73D-4F47-BACE-A037946441FD}" type="datetime1">
              <a:rPr lang="pl-PL" smtClean="0"/>
              <a:t>2018-05-30</a:t>
            </a:fld>
            <a:endParaRPr lang="pl-PL"/>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909312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l-PL" smtClean="0"/>
              <a:t>Kliknij, aby edytować styl</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629842" y="2505075"/>
            <a:ext cx="3868340"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629150" y="2505075"/>
            <a:ext cx="3887391"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7391B6A-6342-46E3-A7E6-BABEA8AD5016}" type="datetime1">
              <a:rPr lang="pl-PL" smtClean="0"/>
              <a:t>2018-05-30</a:t>
            </a:fld>
            <a:endParaRPr lang="pl-PL"/>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2130215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Tree>
    <p:extLst>
      <p:ext uri="{BB962C8B-B14F-4D97-AF65-F5344CB8AC3E}">
        <p14:creationId xmlns:p14="http://schemas.microsoft.com/office/powerpoint/2010/main" val="3698396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AF69226F-8980-42BD-9E5C-746C3922C93D}" type="datetime1">
              <a:rPr lang="pl-PL" smtClean="0"/>
              <a:t>2018-05-30</a:t>
            </a:fld>
            <a:endParaRPr lang="pl-PL"/>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2207377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smtClean="0"/>
              <a:t>Kliknij, aby edytować styl</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055C513E-29C8-4611-AC57-D17E505F9783}" type="datetime1">
              <a:rPr lang="pl-PL" smtClean="0"/>
              <a:t>2018-05-30</a:t>
            </a:fld>
            <a:endParaRPr lang="pl-PL"/>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453976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476E39F7-F2C4-4C36-98C4-A95AF876F20B}" type="datetime1">
              <a:rPr lang="pl-PL" smtClean="0"/>
              <a:t>2018-05-30</a:t>
            </a:fld>
            <a:endParaRPr lang="pl-PL"/>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r>
              <a:rPr lang="pl-PL" smtClean="0"/>
              <a:t> Projekt  Jedność w różnorodności. Edukacja międzykulturowa  na wspólnym obszarze słowacko-polskiego pogranicza współfinansowana ze środków Unii Europejskiej z Europejskiego Funduszu Rozwoju Regionalnego  oraz z budżetu państwa w ramach Program Interreg V-A Polska-Słowacja 2014-2020 </a:t>
            </a:r>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85390F6E-C5BB-40E0-A206-99A288EC2814}" type="slidenum">
              <a:rPr lang="pl-PL" smtClean="0"/>
              <a:t>‹#›</a:t>
            </a:fld>
            <a:endParaRPr lang="pl-PL"/>
          </a:p>
        </p:txBody>
      </p:sp>
    </p:spTree>
    <p:extLst>
      <p:ext uri="{BB962C8B-B14F-4D97-AF65-F5344CB8AC3E}">
        <p14:creationId xmlns:p14="http://schemas.microsoft.com/office/powerpoint/2010/main" val="2698909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l-PL" smtClean="0"/>
              <a:t>Kliknij, aby edytować styl</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en-US" dirty="0"/>
          </a:p>
        </p:txBody>
      </p:sp>
      <p:pic>
        <p:nvPicPr>
          <p:cNvPr id="7" name="Obraz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520825" y="5561261"/>
            <a:ext cx="6102350" cy="683463"/>
          </a:xfrm>
          <a:prstGeom prst="rect">
            <a:avLst/>
          </a:prstGeom>
        </p:spPr>
      </p:pic>
      <p:sp>
        <p:nvSpPr>
          <p:cNvPr id="4" name="pole tekstowe 3"/>
          <p:cNvSpPr txBox="1"/>
          <p:nvPr userDrawn="1"/>
        </p:nvSpPr>
        <p:spPr>
          <a:xfrm>
            <a:off x="127000" y="6333062"/>
            <a:ext cx="8890000" cy="769441"/>
          </a:xfrm>
          <a:prstGeom prst="rect">
            <a:avLst/>
          </a:prstGeom>
          <a:noFill/>
        </p:spPr>
        <p:txBody>
          <a:bodyPr wrap="square" rtlCol="0">
            <a:spAutoFit/>
          </a:bodyPr>
          <a:lstStyle/>
          <a:p>
            <a:pPr algn="ctr"/>
            <a:r>
              <a:rPr lang="pl-PL" sz="1100" dirty="0" smtClean="0">
                <a:solidFill>
                  <a:schemeClr val="tx1"/>
                </a:solidFill>
              </a:rPr>
              <a:t>Projekt  Jedność w różnorodności. Edukacja międzykulturowa  na wspólnym obszarze słowacko-polskiego pogranicza współfinansowana ze środków Unii Europejskiej z Europejskiego Funduszu Rozwoju Regionalnego  oraz z budżetu państwa w ramach Program </a:t>
            </a:r>
            <a:r>
              <a:rPr lang="pl-PL" sz="1100" dirty="0" err="1" smtClean="0">
                <a:solidFill>
                  <a:schemeClr val="tx1"/>
                </a:solidFill>
              </a:rPr>
              <a:t>Interreg</a:t>
            </a:r>
            <a:r>
              <a:rPr lang="pl-PL" sz="1100" dirty="0" smtClean="0">
                <a:solidFill>
                  <a:schemeClr val="tx1"/>
                </a:solidFill>
              </a:rPr>
              <a:t> V-A Polska-Słowacja 2014-2020</a:t>
            </a:r>
          </a:p>
          <a:p>
            <a:endParaRPr lang="pl-PL" sz="1100" dirty="0" smtClean="0"/>
          </a:p>
          <a:p>
            <a:endParaRPr lang="pl-PL" sz="1100" dirty="0"/>
          </a:p>
        </p:txBody>
      </p:sp>
    </p:spTree>
    <p:extLst>
      <p:ext uri="{BB962C8B-B14F-4D97-AF65-F5344CB8AC3E}">
        <p14:creationId xmlns:p14="http://schemas.microsoft.com/office/powerpoint/2010/main" val="861422997"/>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pl-PL" smtClean="0"/>
              <a:t>Kliknij, aby edytować styl</a:t>
            </a:r>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pic>
        <p:nvPicPr>
          <p:cNvPr id="12" name="Obraz 11"/>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520825" y="6069261"/>
            <a:ext cx="6102350" cy="683463"/>
          </a:xfrm>
          <a:prstGeom prst="rect">
            <a:avLst/>
          </a:prstGeom>
        </p:spPr>
      </p:pic>
    </p:spTree>
    <p:extLst>
      <p:ext uri="{BB962C8B-B14F-4D97-AF65-F5344CB8AC3E}">
        <p14:creationId xmlns:p14="http://schemas.microsoft.com/office/powerpoint/2010/main" val="3542194469"/>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Lst>
  <p:timing>
    <p:tnLst>
      <p:par>
        <p:cTn id="1" dur="indefinite" restart="never" nodeType="tmRoot"/>
      </p:par>
    </p:tnLst>
  </p:timing>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CustomShape 1"/>
          <p:cNvSpPr/>
          <p:nvPr/>
        </p:nvSpPr>
        <p:spPr>
          <a:xfrm>
            <a:off x="457200" y="3699720"/>
            <a:ext cx="8303760" cy="1140840"/>
          </a:xfrm>
          <a:prstGeom prst="rect">
            <a:avLst/>
          </a:prstGeom>
          <a:noFill/>
          <a:ln>
            <a:noFill/>
          </a:ln>
        </p:spPr>
        <p:style>
          <a:lnRef idx="0">
            <a:scrgbClr r="0" g="0" b="0"/>
          </a:lnRef>
          <a:fillRef idx="0">
            <a:scrgbClr r="0" g="0" b="0"/>
          </a:fillRef>
          <a:effectRef idx="0">
            <a:scrgbClr r="0" g="0" b="0"/>
          </a:effectRef>
          <a:fontRef idx="minor"/>
        </p:style>
      </p:sp>
      <p:sp>
        <p:nvSpPr>
          <p:cNvPr id="80" name="CustomShape 2"/>
          <p:cNvSpPr/>
          <p:nvPr/>
        </p:nvSpPr>
        <p:spPr>
          <a:xfrm>
            <a:off x="457200" y="513806"/>
            <a:ext cx="8303760" cy="3417394"/>
          </a:xfrm>
          <a:prstGeom prst="rect">
            <a:avLst/>
          </a:prstGeom>
          <a:noFill/>
          <a:ln w="6480">
            <a:noFill/>
          </a:ln>
        </p:spPr>
        <p:style>
          <a:lnRef idx="0">
            <a:scrgbClr r="0" g="0" b="0"/>
          </a:lnRef>
          <a:fillRef idx="0">
            <a:scrgbClr r="0" g="0" b="0"/>
          </a:fillRef>
          <a:effectRef idx="0">
            <a:scrgbClr r="0" g="0" b="0"/>
          </a:effectRef>
          <a:fontRef idx="minor"/>
        </p:style>
      </p:sp>
      <p:sp>
        <p:nvSpPr>
          <p:cNvPr id="81" name="CustomShape 3"/>
          <p:cNvSpPr/>
          <p:nvPr/>
        </p:nvSpPr>
        <p:spPr>
          <a:xfrm>
            <a:off x="233023" y="1996513"/>
            <a:ext cx="8752114" cy="3450478"/>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pl-PL" sz="4800" b="1" strike="noStrike" spc="-83" dirty="0" smtClean="0">
                <a:solidFill>
                  <a:srgbClr val="8CB64A"/>
                </a:solidFill>
                <a:latin typeface="Constantia"/>
                <a:ea typeface="DejaVu Sans"/>
              </a:rPr>
              <a:t>Jedność </a:t>
            </a:r>
            <a:r>
              <a:rPr lang="pl-PL" sz="4800" b="1" strike="noStrike" spc="-83" dirty="0">
                <a:solidFill>
                  <a:srgbClr val="8CB64A"/>
                </a:solidFill>
                <a:latin typeface="Constantia"/>
                <a:ea typeface="DejaVu Sans"/>
              </a:rPr>
              <a:t>w różnorodności. Edukacja międzykulturowa  na wspólnym obszarze słowacko-</a:t>
            </a:r>
            <a:r>
              <a:rPr b="1" dirty="0">
                <a:solidFill>
                  <a:srgbClr val="8CB64A"/>
                </a:solidFill>
              </a:rPr>
              <a:t/>
            </a:r>
            <a:br>
              <a:rPr b="1" dirty="0">
                <a:solidFill>
                  <a:srgbClr val="8CB64A"/>
                </a:solidFill>
              </a:rPr>
            </a:br>
            <a:r>
              <a:rPr lang="pl-PL" sz="4800" b="1" strike="noStrike" spc="-83" dirty="0">
                <a:solidFill>
                  <a:srgbClr val="8CB64A"/>
                </a:solidFill>
                <a:latin typeface="Constantia"/>
                <a:ea typeface="DejaVu Sans"/>
              </a:rPr>
              <a:t>polskiego </a:t>
            </a:r>
            <a:r>
              <a:rPr lang="pl-PL" sz="4800" b="1" strike="noStrike" spc="-83" dirty="0" smtClean="0">
                <a:solidFill>
                  <a:srgbClr val="8CB64A"/>
                </a:solidFill>
                <a:latin typeface="Constantia"/>
                <a:ea typeface="DejaVu Sans"/>
              </a:rPr>
              <a:t>pogranicza</a:t>
            </a:r>
          </a:p>
          <a:p>
            <a:endParaRPr lang="pl-PL" sz="1600" dirty="0" smtClean="0"/>
          </a:p>
          <a:p>
            <a:r>
              <a:rPr lang="pl-PL" sz="1600" dirty="0"/>
              <a:t> </a:t>
            </a:r>
          </a:p>
          <a:p>
            <a:pPr algn="ctr">
              <a:lnSpc>
                <a:spcPct val="100000"/>
              </a:lnSpc>
            </a:pPr>
            <a:endParaRPr lang="pl-PL" sz="1600" b="0" strike="noStrike" spc="-1" dirty="0">
              <a:solidFill>
                <a:schemeClr val="tx1">
                  <a:lumMod val="85000"/>
                  <a:lumOff val="15000"/>
                </a:schemeClr>
              </a:solidFill>
              <a:latin typeface="Arial"/>
            </a:endParaRPr>
          </a:p>
        </p:txBody>
      </p:sp>
      <p:sp>
        <p:nvSpPr>
          <p:cNvPr id="11" name="Symbol zastępczy numeru slajdu 10"/>
          <p:cNvSpPr>
            <a:spLocks noGrp="1"/>
          </p:cNvSpPr>
          <p:nvPr>
            <p:ph type="sldNum" sz="quarter" idx="4294967295"/>
          </p:nvPr>
        </p:nvSpPr>
        <p:spPr>
          <a:xfrm>
            <a:off x="6457950" y="6356351"/>
            <a:ext cx="2057400" cy="365125"/>
          </a:xfrm>
          <a:prstGeom prst="rect">
            <a:avLst/>
          </a:prstGeom>
        </p:spPr>
        <p:txBody>
          <a:bodyPr/>
          <a:lstStyle/>
          <a:p>
            <a:fld id="{85390F6E-C5BB-40E0-A206-99A288EC2814}" type="slidenum">
              <a:rPr lang="pl-PL" smtClean="0"/>
              <a:t>1</a:t>
            </a:fld>
            <a:endParaRPr lang="pl-PL"/>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CustomShape 1"/>
          <p:cNvSpPr/>
          <p:nvPr/>
        </p:nvSpPr>
        <p:spPr>
          <a:xfrm>
            <a:off x="627120" y="154872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Muszyńska </a:t>
            </a:r>
            <a:r>
              <a:rPr lang="pl-PL" sz="2600" b="0" strike="noStrike" spc="-1" dirty="0">
                <a:solidFill>
                  <a:srgbClr val="969FA7"/>
                </a:solidFill>
                <a:latin typeface="Constantia"/>
                <a:ea typeface="DejaVu Sans"/>
              </a:rPr>
              <a:t>J., Danilewicz W., Bajkowski T., Kompetencje międzykulturowe jako kapitał społeczności wielokulturowych, Wyd. Akademickie „Żak”, Warszawa 2013.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Melosik Z., Teoria i praktyka edukacji wielokulturowej, Wyd. IMPULS, Kraków 2007.</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err="1">
                <a:solidFill>
                  <a:srgbClr val="969FA7"/>
                </a:solidFill>
                <a:latin typeface="Constantia"/>
                <a:ea typeface="DejaVu Sans"/>
              </a:rPr>
              <a:t>Nikitorowicz</a:t>
            </a:r>
            <a:r>
              <a:rPr lang="pl-PL" sz="2600" b="0" strike="noStrike" spc="-1" dirty="0">
                <a:solidFill>
                  <a:srgbClr val="969FA7"/>
                </a:solidFill>
                <a:latin typeface="Constantia"/>
                <a:ea typeface="DejaVu Sans"/>
              </a:rPr>
              <a:t> J., Edukacja międzykulturowa: kreowanie tożsamości dziecka, Gdańskie Towarzystwo Psychologiczne, Gdańsk 2007.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err="1">
                <a:solidFill>
                  <a:srgbClr val="969FA7"/>
                </a:solidFill>
                <a:latin typeface="Constantia"/>
                <a:ea typeface="DejaVu Sans"/>
              </a:rPr>
              <a:t>Nikitorowicz</a:t>
            </a:r>
            <a:r>
              <a:rPr lang="pl-PL" sz="2600" b="0" strike="noStrike" spc="-1" dirty="0">
                <a:solidFill>
                  <a:srgbClr val="969FA7"/>
                </a:solidFill>
                <a:latin typeface="Constantia"/>
                <a:ea typeface="DejaVu Sans"/>
              </a:rPr>
              <a:t> J., Edukacja regionalna i międzykulturowa, Wydawnictwa Akademickie i Profesjonalne, Warszawa 2009.</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p:txBody>
      </p:sp>
      <p:sp>
        <p:nvSpPr>
          <p:cNvPr id="99"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pPr>
            <a:endParaRPr lang="pl-PL" sz="1800" b="0" strike="noStrike" spc="-1" dirty="0">
              <a:solidFill>
                <a:srgbClr val="969FA7"/>
              </a:solidFill>
              <a:latin typeface="Arial"/>
            </a:endParaRPr>
          </a:p>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Kompetencje kulturowe stanowią bazę dla wszystkich kolejnych typów kompetencji i są zarazem rodzajem </a:t>
            </a:r>
            <a:r>
              <a:rPr lang="pl-PL" sz="2600" b="0" strike="noStrike" spc="-1" dirty="0" err="1">
                <a:solidFill>
                  <a:srgbClr val="969FA7"/>
                </a:solidFill>
                <a:latin typeface="Constantia"/>
                <a:ea typeface="DejaVu Sans"/>
              </a:rPr>
              <a:t>prekompetencji</a:t>
            </a:r>
            <a:r>
              <a:rPr lang="pl-PL" sz="2600" b="0" strike="noStrike" spc="-1" dirty="0">
                <a:solidFill>
                  <a:srgbClr val="969FA7"/>
                </a:solidFill>
                <a:latin typeface="Constantia"/>
                <a:ea typeface="DejaVu Sans"/>
              </a:rPr>
              <a:t>, których posiadanie jest podstawowym warunkiem budowania dalszych kompetencji na ich kolejnych poziomach.</a:t>
            </a:r>
            <a:endParaRPr lang="pl-PL" sz="2600" b="0" strike="noStrike" spc="-1" dirty="0">
              <a:solidFill>
                <a:srgbClr val="969FA7"/>
              </a:solidFill>
              <a:latin typeface="Arial"/>
            </a:endParaRPr>
          </a:p>
        </p:txBody>
      </p:sp>
      <p:sp>
        <p:nvSpPr>
          <p:cNvPr id="28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 name="CustomShape 1"/>
          <p:cNvSpPr/>
          <p:nvPr/>
        </p:nvSpPr>
        <p:spPr>
          <a:xfrm>
            <a:off x="457200" y="2100404"/>
            <a:ext cx="8227440" cy="399331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Cele nabywania kompetencji międzykulturowych są zbieżne z założeniami raportu Jacques’a Delorsa Edukacja – jest w niej ukryty skarb, w którym wskazał cztery filary tych kompetencji: </a:t>
            </a:r>
            <a:endParaRPr lang="pl-PL" sz="2600" b="0" strike="noStrike" spc="-1" dirty="0">
              <a:solidFill>
                <a:srgbClr val="969FA7"/>
              </a:solidFill>
              <a:latin typeface="Arial"/>
            </a:endParaRPr>
          </a:p>
        </p:txBody>
      </p:sp>
      <p:sp>
        <p:nvSpPr>
          <p:cNvPr id="282" name="CustomShape 2"/>
          <p:cNvSpPr/>
          <p:nvPr/>
        </p:nvSpPr>
        <p:spPr>
          <a:xfrm>
            <a:off x="457200" y="967092"/>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Kompetencja międzykulturowa jako zawodowa kompetencja nauczycieli</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uczyć się, aby wiedzieć;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uczyć się, aby działać;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uczyć się, aby żyć wspólnie;</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uczyć się, aby być.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a:lnSpc>
                <a:spcPct val="100000"/>
              </a:lnSpc>
              <a:spcBef>
                <a:spcPts val="601"/>
              </a:spcBef>
              <a:buClr>
                <a:srgbClr val="8CB64A"/>
              </a:buClr>
            </a:pPr>
            <a:r>
              <a:rPr lang="pl-PL" sz="2600" b="0" strike="noStrike" spc="-1" dirty="0">
                <a:solidFill>
                  <a:srgbClr val="969FA7"/>
                </a:solidFill>
                <a:latin typeface="Constantia"/>
                <a:ea typeface="DejaVu Sans"/>
              </a:rPr>
              <a:t>Zakres kompetencji międzykulturowych zawiera się w przedmiocie zainteresowań edukacji międzykulturowej. </a:t>
            </a:r>
            <a:endParaRPr lang="pl-PL" sz="2600" b="0" strike="noStrike" spc="-1" dirty="0">
              <a:solidFill>
                <a:srgbClr val="969FA7"/>
              </a:solidFill>
              <a:latin typeface="Arial"/>
            </a:endParaRPr>
          </a:p>
        </p:txBody>
      </p:sp>
      <p:sp>
        <p:nvSpPr>
          <p:cNvPr id="28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
              <a:lnSpc>
                <a:spcPct val="100000"/>
              </a:lnSpc>
              <a:spcBef>
                <a:spcPts val="601"/>
              </a:spcBef>
              <a:buClr>
                <a:srgbClr val="8CB64A"/>
              </a:buClr>
              <a:buSzPct val="85000"/>
            </a:pPr>
            <a:r>
              <a:rPr lang="pl-PL" sz="2600" b="0" strike="noStrike" spc="-1" dirty="0">
                <a:solidFill>
                  <a:srgbClr val="969FA7"/>
                </a:solidFill>
                <a:latin typeface="Constantia"/>
                <a:ea typeface="DejaVu Sans"/>
              </a:rPr>
              <a:t>Kompetencje międzykulturowe to zatem: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wiedza i stosunek do Innych (relacje z Innym);</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spostrzeganie siebie i własnej tożsamości w wielokulturowym świecie;</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znajomość i stosunek do kultury duchowej Innych (do świata idei, wartości, dorobku kultury umysłowej);</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wiedza i stosunek do kultury materialnej (i przyrody) Innych</a:t>
            </a:r>
            <a:endParaRPr lang="pl-PL" sz="2600" b="0" strike="noStrike" spc="-1" dirty="0">
              <a:solidFill>
                <a:srgbClr val="969FA7"/>
              </a:solidFill>
              <a:latin typeface="Arial"/>
            </a:endParaRPr>
          </a:p>
        </p:txBody>
      </p:sp>
      <p:sp>
        <p:nvSpPr>
          <p:cNvPr id="286"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160">
              <a:lnSpc>
                <a:spcPct val="100000"/>
              </a:lnSpc>
              <a:spcBef>
                <a:spcPts val="601"/>
              </a:spcBef>
              <a:buClr>
                <a:srgbClr val="F3A447"/>
              </a:buClr>
              <a:buSzPct val="85000"/>
            </a:pPr>
            <a:r>
              <a:rPr lang="pl-PL" sz="2600" b="0" strike="noStrike" spc="-1" dirty="0" smtClean="0">
                <a:solidFill>
                  <a:srgbClr val="969FA7"/>
                </a:solidFill>
                <a:latin typeface="Constantia"/>
                <a:ea typeface="DejaVu Sans"/>
              </a:rPr>
              <a:t>Przyjmując</a:t>
            </a:r>
            <a:r>
              <a:rPr lang="pl-PL" sz="2600" b="0" strike="noStrike" spc="-1" dirty="0">
                <a:solidFill>
                  <a:srgbClr val="969FA7"/>
                </a:solidFill>
                <a:latin typeface="Constantia"/>
                <a:ea typeface="DejaVu Sans"/>
              </a:rPr>
              <a:t>, że edukacja międzykulturowa jest praktyką społeczną, która bazuje na treściach interdyscyplinarnych, kompetencje międzykulturowe nauczyciela należy kształtować w oparciu o wiedzę i umiejętności z różnych dziedzin i subdyscyplin naukowych. Model kompetencji zawodowych nauczyciela obejmuje:  kompetencje merytoryczne,  kompetencje metodyczne,  kompetencje wychowawcze. </a:t>
            </a:r>
            <a:endParaRPr lang="pl-PL" sz="2600" b="0" strike="noStrike" spc="-1" dirty="0">
              <a:solidFill>
                <a:srgbClr val="969FA7"/>
              </a:solidFill>
              <a:latin typeface="Arial"/>
            </a:endParaRPr>
          </a:p>
        </p:txBody>
      </p:sp>
      <p:sp>
        <p:nvSpPr>
          <p:cNvPr id="28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Zdaniem Krystyny Błeszyńskiej kompetencje merytoryczne to znajomość problematyki oświaty, wychowania, socjalizacji i animacji społeczno-kulturalnej, wiedza o zjawisku i politykach wielokulturowości, społeczeństwie wielokulturowym, jego problemach i potrzebach, wiedza o kulturze i kulturach oraz kulturowym i religijnym zróżnicowaniu świata, znajomość procesów akulturacji, kontaktu międzykulturowego i nabywania kompetencji międzykulturowych, wiedza o funkcjonowaniu instytucji oświatowych, wychowawczych i socjalizujących w przestrzeni wielokulturowej, a także wiedza o problemach i potrzebach osób uczących się </a:t>
            </a:r>
            <a:endParaRPr lang="pl-PL" sz="2600" b="0" strike="noStrike" spc="-1" dirty="0">
              <a:solidFill>
                <a:srgbClr val="969FA7"/>
              </a:solidFill>
              <a:latin typeface="Arial"/>
            </a:endParaRPr>
          </a:p>
        </p:txBody>
      </p:sp>
      <p:sp>
        <p:nvSpPr>
          <p:cNvPr id="29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01"/>
              </a:spcBef>
            </a:pPr>
            <a:endParaRPr lang="pl-PL" sz="1800" b="0" strike="noStrike" spc="-1" dirty="0">
              <a:solidFill>
                <a:srgbClr val="969FA7"/>
              </a:solidFill>
              <a:latin typeface="Arial"/>
            </a:endParaRPr>
          </a:p>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Kompetencje metodyczne obejmują umiejętności projektowania edukacyjnego, prowadzenia zajęć dydaktycznych i animacyjnych z wykorzystaniem zróżnicowanych metod i środków.  </a:t>
            </a:r>
            <a:endParaRPr lang="pl-PL" sz="2600" b="0" strike="noStrike" spc="-1" dirty="0">
              <a:solidFill>
                <a:srgbClr val="969FA7"/>
              </a:solidFill>
              <a:latin typeface="Arial"/>
            </a:endParaRPr>
          </a:p>
        </p:txBody>
      </p:sp>
      <p:sp>
        <p:nvSpPr>
          <p:cNvPr id="29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Na kompetencje wychowawcze składają się: otwartość, empatia, tolerancyjność, umiejętność pracy z osobami zróżnicowanymi kulturowo, otwierania w świadomości uczących się pogranicza kulturowego i pobudzania procesów indywidualizacji, kształtowania postaw szacunku wobec kultury własnej oraz kultur innych grup, postaw tolerancji i otwartości na Innych, radzenia sobie z psychologicznymi barierami i problemami w rozwoju kompetencji międzykulturowych, takimi jak etnocentryzm, ksenofobia, rasizm, uprzedzenia etniczne</a:t>
            </a:r>
            <a:endParaRPr lang="pl-PL" sz="2600" b="0" strike="noStrike" spc="-1" dirty="0">
              <a:solidFill>
                <a:srgbClr val="969FA7"/>
              </a:solidFill>
              <a:latin typeface="Arial"/>
            </a:endParaRPr>
          </a:p>
        </p:txBody>
      </p:sp>
      <p:sp>
        <p:nvSpPr>
          <p:cNvPr id="29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sp>
      <p:sp>
        <p:nvSpPr>
          <p:cNvPr id="296" name="CustomShape 2"/>
          <p:cNvSpPr/>
          <p:nvPr/>
        </p:nvSpPr>
        <p:spPr>
          <a:xfrm>
            <a:off x="457200" y="274680"/>
            <a:ext cx="8227440" cy="3584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100000"/>
              </a:lnSpc>
            </a:pPr>
            <a:r>
              <a:rPr lang="pl-PL" sz="4200" b="0" strike="noStrike" spc="-83" dirty="0">
                <a:solidFill>
                  <a:srgbClr val="8CB64A"/>
                </a:solidFill>
                <a:latin typeface="Constantia"/>
                <a:ea typeface="DejaVu Sans"/>
              </a:rPr>
              <a:t>Relacje kulturowe – przerwana kontynuacja kulturowa</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CustomShape 1"/>
          <p:cNvSpPr/>
          <p:nvPr/>
        </p:nvSpPr>
        <p:spPr>
          <a:xfrm>
            <a:off x="457200" y="2290526"/>
            <a:ext cx="8227440" cy="380319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polskiej rzeczywistości mniejszościowe grupy kulturowe (narodowe i etniczne) należą do dwóch kategorii.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Pierwszą kategorię stanowią mniejszości tradycyjne, ukształtowane w wyniku wielowiekowego trwania w ramach jednego społeczeństwa Rzeczpospolitej Obojga Narodów. </a:t>
            </a:r>
            <a:endParaRPr lang="pl-PL" sz="2600" b="0" strike="noStrike" spc="-1" dirty="0">
              <a:solidFill>
                <a:srgbClr val="969FA7"/>
              </a:solidFill>
              <a:latin typeface="Arial"/>
            </a:endParaRPr>
          </a:p>
        </p:txBody>
      </p:sp>
      <p:sp>
        <p:nvSpPr>
          <p:cNvPr id="298" name="CustomShape 2"/>
          <p:cNvSpPr/>
          <p:nvPr/>
        </p:nvSpPr>
        <p:spPr>
          <a:xfrm>
            <a:off x="457200" y="939931"/>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Mniejszościowe grupy kulturowe – konteksty współczesnego Innego</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Edukacja międzykulturowa jest </a:t>
            </a:r>
            <a:r>
              <a:rPr lang="pl-PL" sz="2600" b="0" strike="noStrike" spc="-1" dirty="0" err="1">
                <a:solidFill>
                  <a:srgbClr val="969FA7"/>
                </a:solidFill>
                <a:latin typeface="Constantia"/>
                <a:ea typeface="DejaVu Sans"/>
              </a:rPr>
              <a:t>jest</a:t>
            </a:r>
            <a:r>
              <a:rPr lang="pl-PL" sz="2600" b="0" strike="noStrike" spc="-1" dirty="0">
                <a:solidFill>
                  <a:srgbClr val="969FA7"/>
                </a:solidFill>
                <a:latin typeface="Constantia"/>
                <a:ea typeface="DejaVu Sans"/>
              </a:rPr>
              <a:t> uczeniem postaw i umiejętności niezbędnych w kontaktach  z  ludźmi myślącymi, postępującymi i wyglądającymi inaczej niż my, jest reakcją na dostrzeżenie wielokulturowości współczesnych społeczeństw.</a:t>
            </a:r>
            <a:endParaRPr lang="pl-PL" sz="2600" b="0" strike="noStrike" spc="-1" dirty="0">
              <a:solidFill>
                <a:srgbClr val="969FA7"/>
              </a:solidFill>
              <a:latin typeface="Arial"/>
            </a:endParaRPr>
          </a:p>
        </p:txBody>
      </p:sp>
      <p:sp>
        <p:nvSpPr>
          <p:cNvPr id="101"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a:bodyPr>
          <a:lstStyle/>
          <a:p>
            <a:pPr>
              <a:lnSpc>
                <a:spcPct val="100000"/>
              </a:lnSpc>
            </a:pPr>
            <a:r>
              <a:rPr lang="pl-PL" sz="4200" b="0" strike="noStrike" spc="-83" dirty="0">
                <a:solidFill>
                  <a:srgbClr val="8CB64A"/>
                </a:solidFill>
                <a:latin typeface="Constantia"/>
                <a:ea typeface="DejaVu Sans"/>
              </a:rPr>
              <a:t>Czym jest edukacja międzykulturowa</a:t>
            </a:r>
            <a:r>
              <a:rPr lang="pl-PL" sz="4200" b="0" strike="noStrike" spc="-83" dirty="0" smtClean="0">
                <a:solidFill>
                  <a:srgbClr val="8CB64A"/>
                </a:solidFill>
                <a:latin typeface="Constantia"/>
                <a:ea typeface="DejaVu Sans"/>
              </a:rPr>
              <a:t>?</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Stały się one mniejszościami narodowymi w II Rzeczpospolitej, a obecnie ich społeczny status (obywatelski) reguluje Ustawa o mniejszościach…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Drugą kategorią są mniejszości imigranckie, które pojawiły się w społecznej rzeczywistości obecnej Rzeczpospolitej w wyniku migracji do naszego kraju – te podlegają Ustawie o cudzoziemcach.</a:t>
            </a:r>
            <a:endParaRPr lang="pl-PL" sz="2600" b="0" strike="noStrike" spc="-1" dirty="0">
              <a:solidFill>
                <a:srgbClr val="969FA7"/>
              </a:solidFill>
              <a:latin typeface="Arial"/>
            </a:endParaRPr>
          </a:p>
        </p:txBody>
      </p:sp>
      <p:sp>
        <p:nvSpPr>
          <p:cNvPr id="30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pPr>
            <a:endParaRPr lang="pl-PL" sz="1800" b="0" strike="noStrike" spc="-1" dirty="0">
              <a:solidFill>
                <a:srgbClr val="969FA7"/>
              </a:solidFill>
              <a:latin typeface="Arial"/>
            </a:endParaRPr>
          </a:p>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Mniejszościami określa się grupy ludności różniące się od dominującej większości określonymi cechami fizycznymi, społecznymi, kulturowymi, a także przynależnością narodową, religijną, językiem, kultywowanymi tradycjami </a:t>
            </a:r>
            <a:endParaRPr lang="pl-PL" sz="2600" b="0" strike="noStrike" spc="-1" dirty="0">
              <a:solidFill>
                <a:srgbClr val="969FA7"/>
              </a:solidFill>
              <a:latin typeface="Arial"/>
            </a:endParaRPr>
          </a:p>
        </p:txBody>
      </p:sp>
      <p:sp>
        <p:nvSpPr>
          <p:cNvPr id="30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Od 1 maja 2005 roku obowiązuje w Polsce Ustawa o mniejszościach narodowych i etnicznych oraz o języku regionalnym (Dz.U. z 2005 r. Nr 17, poz. 141, z </a:t>
            </a:r>
            <a:r>
              <a:rPr lang="pl-PL" sz="2600" b="0" strike="noStrike" spc="-1" dirty="0" err="1">
                <a:solidFill>
                  <a:srgbClr val="969FA7"/>
                </a:solidFill>
                <a:latin typeface="Constantia"/>
                <a:ea typeface="DejaVu Sans"/>
              </a:rPr>
              <a:t>późn</a:t>
            </a:r>
            <a:r>
              <a:rPr lang="pl-PL" sz="2600" b="0" strike="noStrike" spc="-1" dirty="0">
                <a:solidFill>
                  <a:srgbClr val="969FA7"/>
                </a:solidFill>
                <a:latin typeface="Constantia"/>
                <a:ea typeface="DejaVu Sans"/>
              </a:rPr>
              <a:t>. zm.), ustalająca zakres ich wsparcia i ochrony ze strony państwa.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ustawie wymieniono dziewięć mniejszości narodowych: niemiecką, białoruską, ukraińską, żydowską, czeską, słowacką, rosyjską, litewską, ormiańską oraz cztery etniczne: karaimską, łemkowską, romską, tatarską. </a:t>
            </a:r>
            <a:endParaRPr lang="pl-PL" sz="2600" b="0" strike="noStrike" spc="-1" dirty="0">
              <a:solidFill>
                <a:srgbClr val="969FA7"/>
              </a:solidFill>
              <a:latin typeface="Arial"/>
            </a:endParaRPr>
          </a:p>
        </p:txBody>
      </p:sp>
      <p:sp>
        <p:nvSpPr>
          <p:cNvPr id="30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Zgodnie z zasadami zawartymi w Międzynarodowej Umowie o Prawach Obywatelskich i Politycznych Organizacji Narodów Zjednoczonych i zapisami Konwencji o Ochronie Praw i Podstawowych Wolności Człowieka Rady Europy mniejszości mają prawo do używania języka regionalnego bądź mniejszościowego w życiu prywatnym i publicznym. Prawo to ma charakter niezbywalny. </a:t>
            </a:r>
            <a:endParaRPr lang="pl-PL" sz="2600" b="0" strike="noStrike" spc="-1" dirty="0">
              <a:solidFill>
                <a:srgbClr val="969FA7"/>
              </a:solidFill>
              <a:latin typeface="Arial"/>
            </a:endParaRPr>
          </a:p>
        </p:txBody>
      </p:sp>
      <p:sp>
        <p:nvSpPr>
          <p:cNvPr id="306"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Rozporządzenie Ministra Edukacji Narodowej i Sportu z dnia 3 grudnia 2002 roku (Dz.U. z 2002 r. Nr 220, poz. 1853) oraz inne polskie akty prawne umożliwiają dzieciom i młodzieży z rodzin należących do mniejszości narodowych, etnicznych, językowych naukę w szkołach języka ojczystego, a także poznawanie historii i kultury własnej grupy</a:t>
            </a:r>
            <a:endParaRPr lang="pl-PL" sz="2600" b="0" strike="noStrike" spc="-1" dirty="0">
              <a:solidFill>
                <a:srgbClr val="969FA7"/>
              </a:solidFill>
              <a:latin typeface="Arial"/>
            </a:endParaRPr>
          </a:p>
        </p:txBody>
      </p:sp>
      <p:sp>
        <p:nvSpPr>
          <p:cNvPr id="30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Nowymi mniejszościami w pejzażu kultury są migranci.</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Migracja jako pojęcie łączy w sobie dwa elementy: emigracji, kiedy mówimy o ludziach opuszczających własną ojczyznę, oraz imigracji, kiedy patrzymy na nich z punktu widzenia kraju osiedlenia.</a:t>
            </a:r>
            <a:endParaRPr lang="pl-PL" sz="2600" b="0" strike="noStrike" spc="-1" dirty="0">
              <a:solidFill>
                <a:srgbClr val="969FA7"/>
              </a:solidFill>
              <a:latin typeface="Arial"/>
            </a:endParaRPr>
          </a:p>
        </p:txBody>
      </p:sp>
      <p:sp>
        <p:nvSpPr>
          <p:cNvPr id="31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Migracje – odyseja ludzka, często dramatyczna dla tych wszystkich osób, które jej doświadczają – mają znacznie większe skutki zarówno dla krajów pochodzenia migrantów, jak i krajów ich pobytu, niż wynika to ze statystyk, w szczególności dla tych ostatnich w dziedzinie edukacji. </a:t>
            </a:r>
            <a:endParaRPr lang="pl-PL" sz="2600" b="0" strike="noStrike" spc="-1" dirty="0">
              <a:solidFill>
                <a:srgbClr val="969FA7"/>
              </a:solidFill>
              <a:latin typeface="Arial"/>
            </a:endParaRPr>
          </a:p>
        </p:txBody>
      </p:sp>
      <p:sp>
        <p:nvSpPr>
          <p:cNvPr id="31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Ponieważ imigracja, na co dzień, jest żywą metaforą współzależności planetarnej, przeto stosunek do migrantów krajów, które ich przyjmują, i zdolność samych migrantów do integracji z nowym środowiskiem ludzkim pozwalają określić stopień otwarcia się nowoczesnego społeczeństwa na „inność”</a:t>
            </a:r>
            <a:endParaRPr lang="pl-PL" sz="2600" b="0" strike="noStrike" spc="-1" dirty="0">
              <a:solidFill>
                <a:srgbClr val="969FA7"/>
              </a:solidFill>
              <a:latin typeface="Arial"/>
            </a:endParaRPr>
          </a:p>
        </p:txBody>
      </p:sp>
      <p:sp>
        <p:nvSpPr>
          <p:cNvPr id="31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Migracje zagraniczne przybrały skalę globalną. Badacze zjawiska oszacowali, że w połowie lat 90. XX wieku ok. 125 milionów osób, czyli 2,2% ludności świata, żyło poza swoimi krajami macierzystymi.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Głównymi przyczynami migracji są nieustabilizowany rozwój gospodarki światowej, istotne różnice w warunkach życia, nieprzestrzeganie praw człowieka oraz nierównomierny przyrost demograficzny. </a:t>
            </a:r>
            <a:endParaRPr lang="pl-PL" sz="2600" b="0" strike="noStrike" spc="-1" dirty="0">
              <a:solidFill>
                <a:srgbClr val="969FA7"/>
              </a:solidFill>
              <a:latin typeface="Arial"/>
            </a:endParaRPr>
          </a:p>
        </p:txBody>
      </p:sp>
      <p:sp>
        <p:nvSpPr>
          <p:cNvPr id="316"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Przepływ od biedy do dostatku, dystans dzielący brak wolności i jej osiągnięcie będą istniały dopóty, dopóki nie zmniejszy się przepaść między standardami życia ludzi.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Dodatkowo migrację stale ułatwiają coraz doskonalsze systemy informacji i środki transportu, jak również obecność dużych wspólnot imigracyjnych w Europie Zachodniej.</a:t>
            </a:r>
            <a:endParaRPr lang="pl-PL" sz="2600" b="0" strike="noStrike" spc="-1" dirty="0">
              <a:solidFill>
                <a:srgbClr val="969FA7"/>
              </a:solidFill>
              <a:latin typeface="Arial"/>
            </a:endParaRPr>
          </a:p>
        </p:txBody>
      </p:sp>
      <p:sp>
        <p:nvSpPr>
          <p:cNvPr id="31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Edukację międzykulturową warto i należy rozpocząć jak najwcześniej, ponieważ otwarcie Polski na świat, związane z wejściem do Unii Europejskiej, pociąga za sobą napływ imigrantów, co powoduje konieczność przygotowania  młodzieży do życia w  wielokulturowym i wielowymiarowym społeczeństwie.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Obecnie w Polsce żyje ok. 800 tysięcy przedstawicieli innych narodowości. Są wśród nich Ukraińcy, Niemcy, Białorusini, Litwini, Łemkowie, Ormianie, Czesi, Słowacy, Cyganie, Żydzi, Tatarzy i in.</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p:txBody>
      </p:sp>
      <p:sp>
        <p:nvSpPr>
          <p:cNvPr id="103"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Polsce głównym motorem penalizowania obecności cudzoziemców był napływ uchodźców, począwszy od 1992 roku, a następnie wejście Polski do struktur Unii Europejskiej i otwarcie granic.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Zagadnienia te zostały uregulowane w Ustawie o cudzoziemcach z dnia 12 grudnia 2013 roku (Dz.U. 2013 Poz. 1650).</a:t>
            </a:r>
            <a:endParaRPr lang="pl-PL" sz="2600" b="0" strike="noStrike" spc="-1" dirty="0">
              <a:solidFill>
                <a:srgbClr val="969FA7"/>
              </a:solidFill>
              <a:latin typeface="Arial"/>
            </a:endParaRPr>
          </a:p>
        </p:txBody>
      </p:sp>
      <p:sp>
        <p:nvSpPr>
          <p:cNvPr id="32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sp>
      <p:sp>
        <p:nvSpPr>
          <p:cNvPr id="322" name="CustomShape 2"/>
          <p:cNvSpPr/>
          <p:nvPr/>
        </p:nvSpPr>
        <p:spPr>
          <a:xfrm>
            <a:off x="457200" y="152280"/>
            <a:ext cx="8227440" cy="35625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4200" b="0" strike="noStrike" spc="-83" dirty="0">
                <a:solidFill>
                  <a:srgbClr val="8CB64A"/>
                </a:solidFill>
                <a:latin typeface="Constantia"/>
                <a:ea typeface="DejaVu Sans"/>
              </a:rPr>
              <a:t>Dziękuję za uwagę</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Elementy edukacji międzykulturowej – głównie europejskiej, realizowane są w wielu Uczelniach  i najczęściej przybierają formę Dni Europejskich lub spotkań z ciekawymi przedstawicielami innych kultur.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Jednak skuteczna edukacja międzykulturowa wymaga szeregu zaplanowanych działań, których wspólnym celem jest:</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popularyzacja wiedzy o kulturach i społeczeństwach świata,</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nauczenie umiejętności życia w nowych społeczeństwach oraz akceptacji odmienności i tolerancji dla różnorodności religijnej i obyczajowej,</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p:txBody>
      </p:sp>
      <p:sp>
        <p:nvSpPr>
          <p:cNvPr id="10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budzenie </a:t>
            </a:r>
            <a:r>
              <a:rPr lang="pl-PL" sz="2600" b="0" strike="noStrike" spc="-1" dirty="0">
                <a:solidFill>
                  <a:srgbClr val="969FA7"/>
                </a:solidFill>
                <a:latin typeface="Constantia"/>
                <a:ea typeface="DejaVu Sans"/>
              </a:rPr>
              <a:t>ciekawości i chęci poznania innych,</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poszukiwanie </a:t>
            </a:r>
            <a:r>
              <a:rPr lang="pl-PL" sz="2600" b="0" strike="noStrike" spc="-1" dirty="0">
                <a:solidFill>
                  <a:srgbClr val="969FA7"/>
                </a:solidFill>
                <a:latin typeface="Constantia"/>
                <a:ea typeface="DejaVu Sans"/>
              </a:rPr>
              <a:t>podobieństw i dążenie do zrozumienia różnic,</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uczenie </a:t>
            </a:r>
            <a:r>
              <a:rPr lang="pl-PL" sz="2600" b="0" strike="noStrike" spc="-1" dirty="0">
                <a:solidFill>
                  <a:srgbClr val="969FA7"/>
                </a:solidFill>
                <a:latin typeface="Constantia"/>
                <a:ea typeface="DejaVu Sans"/>
              </a:rPr>
              <a:t>otwartości i umiejętności rozmawiania</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budzenie </a:t>
            </a:r>
            <a:r>
              <a:rPr lang="pl-PL" sz="2600" b="0" strike="noStrike" spc="-1" dirty="0">
                <a:solidFill>
                  <a:srgbClr val="969FA7"/>
                </a:solidFill>
                <a:latin typeface="Constantia"/>
                <a:ea typeface="DejaVu Sans"/>
              </a:rPr>
              <a:t>refleksji nad własną kulturą i pogłębienie jej znajomości.</a:t>
            </a:r>
            <a:endParaRPr lang="pl-PL" sz="2600" b="0" strike="noStrike" spc="-1" dirty="0">
              <a:solidFill>
                <a:srgbClr val="969FA7"/>
              </a:solidFill>
              <a:latin typeface="Arial"/>
            </a:endParaRPr>
          </a:p>
          <a:p>
            <a:pPr>
              <a:lnSpc>
                <a:spcPct val="100000"/>
              </a:lnSpc>
              <a:spcBef>
                <a:spcPts val="601"/>
              </a:spcBef>
            </a:pPr>
            <a:endParaRPr lang="pl-PL" sz="2600" b="0" strike="noStrike" spc="-1" dirty="0">
              <a:latin typeface="Arial"/>
            </a:endParaRPr>
          </a:p>
        </p:txBody>
      </p:sp>
      <p:sp>
        <p:nvSpPr>
          <p:cNvPr id="10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Edukacja  wielokulturowa(tak samo jak międzykulturowa)wyrasta z projektu modernistycznego, afirmując nadzieję na doprowadzenie do sytuacji kulturowego pluralizmu w społeczeństwie zróżnicowanym, o wyraźnie  zdefiniowanej grupie dominującej.</a:t>
            </a:r>
            <a:endParaRPr lang="pl-PL" sz="2600" b="0" strike="noStrike" spc="-1" dirty="0">
              <a:solidFill>
                <a:srgbClr val="969FA7"/>
              </a:solidFill>
              <a:latin typeface="Arial"/>
            </a:endParaRPr>
          </a:p>
        </p:txBody>
      </p:sp>
      <p:sp>
        <p:nvSpPr>
          <p:cNvPr id="109"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Edukacja wielokulturowa – pomimo swego ograniczonego  oddziaływania, a także  niekiedy niefunkcjonalnych metod – stanowiła ważny i zapewne  konieczny etap rozwoju teorii i praktyki oświatowej – szerzej ujmując – teorii i praktyki społecznej.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Edukacja wielokulturowa to model działań edukacyjnych uwzględniający  potrzeby różnych grup kulturowych zamieszkujących w określonym środowisku, motywujący je do aktywnego uczestnictwa w życiu społecznym. </a:t>
            </a:r>
            <a:endParaRPr lang="pl-PL" sz="2600" b="0" strike="noStrike" spc="-1" dirty="0">
              <a:solidFill>
                <a:srgbClr val="969FA7"/>
              </a:solidFill>
              <a:latin typeface="Arial"/>
            </a:endParaRPr>
          </a:p>
        </p:txBody>
      </p:sp>
      <p:sp>
        <p:nvSpPr>
          <p:cNvPr id="111"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Wobec wyzwań związanych ze współczesną edukacją wielokulturową od nowoczesnego nauczyciela oczekuje się posiadania obszernego zasobu wiedzy przedmiotowej, pedagogicznej, kulturowej i społecznej.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Dla nauczycieli nadszedł czas zdobywania wiedzy i umiejętności umożliwiających  im wprowadzenie studentów  i zapoznanie ich z kulturą tolerancji i pokoju, a także przygotowanie ich do życia w harmonii w stanie międzykulturowej współzależności z innymi.</a:t>
            </a:r>
            <a:endParaRPr lang="pl-PL" sz="2600" b="0" strike="noStrike" spc="-1" dirty="0">
              <a:solidFill>
                <a:srgbClr val="969FA7"/>
              </a:solidFill>
              <a:latin typeface="Arial"/>
            </a:endParaRPr>
          </a:p>
        </p:txBody>
      </p:sp>
      <p:sp>
        <p:nvSpPr>
          <p:cNvPr id="113"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Według znanej skali Rubensa istnieje osiem składników szczególnie  istotnych dla „nauczyciela międzykulturowego”</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wysoki poziom szacunku dla innych</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postawa interakcyjna</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orientacja na wiedzę</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empatia</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zadaniowe traktowanie ról</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role odgrywane w relacjach do innych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interakcyjne przywództwo</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tolerancja dla jednoznaczności </a:t>
            </a:r>
            <a:endParaRPr lang="pl-PL" sz="2600" b="0" strike="noStrike" spc="-1" dirty="0">
              <a:solidFill>
                <a:srgbClr val="969FA7"/>
              </a:solidFill>
              <a:latin typeface="Arial"/>
            </a:endParaRPr>
          </a:p>
        </p:txBody>
      </p:sp>
      <p:sp>
        <p:nvSpPr>
          <p:cNvPr id="11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Poszukując optymalnej formuły przygotowania pedagogów do pracy w obszarze międzykulturowości, warto zwrócić uwagę na propozycję Jerzego </a:t>
            </a:r>
            <a:r>
              <a:rPr lang="pl-PL" sz="2600" b="0" strike="noStrike" spc="-1" dirty="0" err="1">
                <a:solidFill>
                  <a:srgbClr val="969FA7"/>
                </a:solidFill>
                <a:latin typeface="Constantia"/>
                <a:ea typeface="DejaVu Sans"/>
              </a:rPr>
              <a:t>Nikitorowicza</a:t>
            </a:r>
            <a:r>
              <a:rPr lang="pl-PL" sz="2600" b="0" strike="noStrike" spc="-1" dirty="0">
                <a:solidFill>
                  <a:srgbClr val="969FA7"/>
                </a:solidFill>
                <a:latin typeface="Constantia"/>
                <a:ea typeface="DejaVu Sans"/>
              </a:rPr>
              <a:t>, który sugeruje, by wziąć pod uwagę  następujące cele:</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Kształtowanie świadomości równorzędności wszystkich kultur;</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Przygotowanie jednostek, niezależnie od pochodzenia i kultury, do pokojowego życia w społeczeństwie pluralistycznym;</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Uwrażliwienie na inność;</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Kształtowanie postawy otwartości i tolerancji;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Kształtowanie umiejętności rozwiązywania problemów związanych  z uprzedzeniami, negatywnymi stereotypami.</a:t>
            </a:r>
            <a:endParaRPr lang="pl-PL" sz="2600" b="0" strike="noStrike" spc="-1" dirty="0">
              <a:solidFill>
                <a:srgbClr val="969FA7"/>
              </a:solidFill>
              <a:latin typeface="Arial"/>
            </a:endParaRPr>
          </a:p>
        </p:txBody>
      </p:sp>
      <p:sp>
        <p:nvSpPr>
          <p:cNvPr id="11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sp>
      <p:sp>
        <p:nvSpPr>
          <p:cNvPr id="83" name="CustomShape 2"/>
          <p:cNvSpPr/>
          <p:nvPr/>
        </p:nvSpPr>
        <p:spPr>
          <a:xfrm>
            <a:off x="457200" y="152280"/>
            <a:ext cx="8227440" cy="34185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100000"/>
              </a:lnSpc>
            </a:pPr>
            <a:r>
              <a:rPr lang="pl-PL" sz="4200" b="0" strike="noStrike" spc="-83" dirty="0">
                <a:solidFill>
                  <a:srgbClr val="8CB64A"/>
                </a:solidFill>
                <a:latin typeface="Constantia"/>
                <a:ea typeface="DejaVu Sans"/>
              </a:rPr>
              <a:t>Szkolenie dla nauczycieli akademickich PWSTE w Jarosławiu</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Nauczyciel wprowadzający edukację międzykulturową powinien:</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Przyjąć założenie, że wszystkie kultury są w równym stopniu wartościowe – nie oceniać ich i nie osądzać;</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Uczyć szacunku dla odmienności;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Uświadomić sobie, że kultura jest złożoną i różnorodną całością;</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Pamiętać, że wszystkim ludziom przysługują równe prawa;</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Prezentować różne zjawiska, poglądy;</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Zaplanować na zajęciach czas na refleksję i swobodną dyskusję, w której każdy może  wyrazić własny punkt widzenia;</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Stwarzać częste okazje do osobistych kontaktów studentów z innymi kulturami. </a:t>
            </a:r>
            <a:endParaRPr lang="pl-PL" sz="2600" b="0" strike="noStrike" spc="-1" dirty="0">
              <a:solidFill>
                <a:srgbClr val="969FA7"/>
              </a:solidFill>
              <a:latin typeface="Arial"/>
            </a:endParaRPr>
          </a:p>
        </p:txBody>
      </p:sp>
      <p:sp>
        <p:nvSpPr>
          <p:cNvPr id="119"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457200" y="1955548"/>
            <a:ext cx="8227440" cy="4138171"/>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Podstawowym celem edukacji  jest doprowadzenie do wzajemnego poznania i zrozumienia odmienności, kształtowanie pozytywnych wzajemnych odniesień, poszukiwanie wspólnych korzeni kulturowych z jednoczesnym zakorzenianiem w "ojczyźnie prywatnej</a:t>
            </a:r>
            <a:r>
              <a:rPr lang="pl-PL" sz="2600" b="0" strike="noStrike" spc="-1" dirty="0" smtClean="0">
                <a:solidFill>
                  <a:srgbClr val="969FA7"/>
                </a:solidFill>
                <a:latin typeface="Constantia"/>
                <a:ea typeface="DejaVu Sans"/>
              </a:rPr>
              <a:t>".</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promowanie tolerancji oraz wykorzystanie odmienności jako źródła wiedzy do nauczania.</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p:txBody>
      </p:sp>
      <p:sp>
        <p:nvSpPr>
          <p:cNvPr id="121" name="CustomShape 2"/>
          <p:cNvSpPr/>
          <p:nvPr/>
        </p:nvSpPr>
        <p:spPr>
          <a:xfrm>
            <a:off x="457200" y="738388"/>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marL="2244600" indent="-2242440">
              <a:lnSpc>
                <a:spcPct val="100000"/>
              </a:lnSpc>
            </a:pPr>
            <a:r>
              <a:rPr lang="pl-PL" sz="3200" b="1" strike="noStrike" spc="-83" dirty="0">
                <a:solidFill>
                  <a:srgbClr val="8CB64A"/>
                </a:solidFill>
                <a:latin typeface="Constantia"/>
                <a:ea typeface="DejaVu Sans"/>
              </a:rPr>
              <a:t>ISTOTA EDUKACJI MIĘDZYKULTUROWEJ / WIELOKULTUROWEJ – CELE </a:t>
            </a:r>
            <a:endParaRPr lang="pl-PL" sz="3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1" strike="noStrike" spc="-1" dirty="0">
                <a:solidFill>
                  <a:srgbClr val="8CB64A"/>
                </a:solidFill>
                <a:uFill>
                  <a:solidFill>
                    <a:srgbClr val="FFFFFF"/>
                  </a:solidFill>
                </a:uFill>
                <a:latin typeface="Constantia"/>
                <a:ea typeface="DejaVu Sans"/>
              </a:rPr>
              <a:t>Edukacja międzykulturowa</a:t>
            </a:r>
            <a:r>
              <a:rPr lang="pl-PL" sz="2600" b="1" strike="noStrike" spc="-1" dirty="0">
                <a:solidFill>
                  <a:srgbClr val="8CB64A"/>
                </a:solidFill>
                <a:latin typeface="Constantia"/>
                <a:ea typeface="DejaVu Sans"/>
              </a:rPr>
              <a:t>- </a:t>
            </a:r>
            <a:r>
              <a:rPr lang="pl-PL" sz="2600" b="1" strike="noStrike" spc="-1" dirty="0">
                <a:solidFill>
                  <a:srgbClr val="969FA7"/>
                </a:solidFill>
                <a:latin typeface="Constantia"/>
                <a:ea typeface="DejaVu Sans"/>
              </a:rPr>
              <a:t>wg D. Markowskiej</a:t>
            </a:r>
            <a:r>
              <a:rPr lang="pl-PL" sz="2600" b="0" strike="noStrike" spc="-1" dirty="0">
                <a:solidFill>
                  <a:srgbClr val="969FA7"/>
                </a:solidFill>
                <a:latin typeface="Constantia"/>
                <a:ea typeface="DejaVu Sans"/>
              </a:rPr>
              <a:t>- to</a:t>
            </a:r>
            <a:r>
              <a:rPr lang="pl-PL" sz="2600" b="1" strike="noStrike" spc="-1" dirty="0">
                <a:solidFill>
                  <a:srgbClr val="969FA7"/>
                </a:solidFill>
                <a:latin typeface="Constantia"/>
                <a:ea typeface="DejaVu Sans"/>
              </a:rPr>
              <a:t> </a:t>
            </a:r>
            <a:r>
              <a:rPr lang="pl-PL" sz="2600" b="0" strike="noStrike" spc="-1" dirty="0">
                <a:solidFill>
                  <a:srgbClr val="969FA7"/>
                </a:solidFill>
                <a:latin typeface="Constantia"/>
                <a:ea typeface="DejaVu Sans"/>
              </a:rPr>
              <a:t>proces oświatowo- wychowawczy, którego celem jest kształtowanie rozumienia odmienności kulturowych - od subkultur we własnej społeczności począwszy aż po kultury odległych przestrzennie społeczeństw</a:t>
            </a:r>
            <a:r>
              <a:rPr lang="pl-PL" sz="2600" b="1" strike="noStrike" spc="-1" dirty="0">
                <a:solidFill>
                  <a:srgbClr val="969FA7"/>
                </a:solidFill>
                <a:latin typeface="Constantia"/>
                <a:ea typeface="DejaVu Sans"/>
              </a:rPr>
              <a:t>- </a:t>
            </a:r>
            <a:r>
              <a:rPr lang="pl-PL" sz="2600" b="0" strike="noStrike" spc="-1" dirty="0">
                <a:solidFill>
                  <a:srgbClr val="969FA7"/>
                </a:solidFill>
                <a:latin typeface="Constantia"/>
                <a:ea typeface="DejaVu Sans"/>
              </a:rPr>
              <a:t>oraz przygotowanie do dialogowych interakcji z przedstawicielami innych kultur. Prowadzić to ma, drogą krytycznych refleksji, ku wzmocnieniu własnej tożsamości kulturowej.</a:t>
            </a:r>
            <a:endParaRPr lang="pl-PL" sz="2600" b="0" strike="noStrike" spc="-1" dirty="0">
              <a:solidFill>
                <a:srgbClr val="969FA7"/>
              </a:solidFill>
              <a:latin typeface="Arial"/>
            </a:endParaRPr>
          </a:p>
          <a:p>
            <a:pPr>
              <a:lnSpc>
                <a:spcPct val="100000"/>
              </a:lnSpc>
              <a:spcBef>
                <a:spcPts val="601"/>
              </a:spcBef>
            </a:pPr>
            <a:endParaRPr lang="pl-PL" sz="2600" b="0" strike="noStrike" spc="-1" dirty="0">
              <a:solidFill>
                <a:srgbClr val="969FA7"/>
              </a:solidFill>
              <a:latin typeface="Arial"/>
            </a:endParaRPr>
          </a:p>
        </p:txBody>
      </p:sp>
      <p:sp>
        <p:nvSpPr>
          <p:cNvPr id="123"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Idea edukacji międzykulturowej nie jest aksjologicznie neutralna.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Odwołuje się do pojęcia niezbywalnej godności osoby ludzkiej – godności, która jest źródłem wolności i praw człowieka.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Ponadto – w myśl wieloaspektowych rozważań o pojęciu wartości wywodzących się z etycznej koncepcji dobra – różnorodność kulturowa i złożone tożsamości kulturowe cenione są jako istotne wartości. </a:t>
            </a:r>
            <a:endParaRPr lang="pl-PL" sz="2600" b="0" strike="noStrike" spc="-1" dirty="0">
              <a:solidFill>
                <a:srgbClr val="969FA7"/>
              </a:solidFill>
              <a:latin typeface="Arial"/>
            </a:endParaRPr>
          </a:p>
        </p:txBody>
      </p:sp>
      <p:sp>
        <p:nvSpPr>
          <p:cNvPr id="12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pPr>
            <a:endParaRPr lang="pl-PL" sz="1800" b="0" strike="noStrike" spc="-1" dirty="0">
              <a:latin typeface="Arial"/>
            </a:endParaRPr>
          </a:p>
          <a:p>
            <a:pPr>
              <a:lnSpc>
                <a:spcPct val="100000"/>
              </a:lnSpc>
              <a:spcBef>
                <a:spcPts val="601"/>
              </a:spcBef>
            </a:pPr>
            <a:endParaRPr lang="pl-PL" sz="1800" b="0" strike="noStrike" spc="-1" dirty="0">
              <a:latin typeface="Arial"/>
            </a:endParaRPr>
          </a:p>
          <a:p>
            <a:pPr marL="2160">
              <a:lnSpc>
                <a:spcPct val="100000"/>
              </a:lnSpc>
              <a:spcBef>
                <a:spcPts val="601"/>
              </a:spcBef>
              <a:buClr>
                <a:srgbClr val="8CB64A"/>
              </a:buClr>
              <a:buSzPct val="85000"/>
            </a:pPr>
            <a:r>
              <a:rPr lang="pl-PL" sz="2600" b="0" strike="noStrike" spc="-1" dirty="0">
                <a:solidFill>
                  <a:srgbClr val="969FA7"/>
                </a:solidFill>
                <a:latin typeface="Constantia"/>
                <a:ea typeface="DejaVu Sans"/>
              </a:rPr>
              <a:t>Relacje międzygrupowe i międzyosobowe w naszym kręgu kulturowym winny wpisywać się w regulowane przez prawo zasady demokracji wyznaczającej standardy wolności, równości, sprawiedliwości i uczciwości. </a:t>
            </a:r>
            <a:endParaRPr lang="pl-PL" sz="2600" b="0" strike="noStrike" spc="-1" dirty="0">
              <a:solidFill>
                <a:srgbClr val="969FA7"/>
              </a:solidFill>
              <a:latin typeface="Arial"/>
            </a:endParaRPr>
          </a:p>
        </p:txBody>
      </p:sp>
      <p:sp>
        <p:nvSpPr>
          <p:cNvPr id="12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Otwartość na różnorodność kulturową i światopoglądową nie powinna wykluczać szacunku do dziedzictwa kulturowego, a tradycja grupy winna wynikać z samoświadomości.</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Uzewnętrznianie </a:t>
            </a:r>
            <a:r>
              <a:rPr lang="pl-PL" sz="2600" b="0" strike="noStrike" spc="-1" dirty="0">
                <a:solidFill>
                  <a:srgbClr val="969FA7"/>
                </a:solidFill>
                <a:latin typeface="Constantia"/>
                <a:ea typeface="DejaVu Sans"/>
              </a:rPr>
              <a:t>tożsamości kulturowej powinno odbywać się z zachowaniem szacunku dla tożsamości Innych i zgodnie z obowiązującym prawem.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Dla efektywnego budowania bezpiecznych relacji pomiędzy jednostkami i społecznościami poprzez edukację międzykulturową konieczne jest wsparcie polityczne, ekonomiczne i społeczne.</a:t>
            </a:r>
            <a:endParaRPr lang="pl-PL" sz="2600" b="0" strike="noStrike" spc="-1" dirty="0">
              <a:solidFill>
                <a:srgbClr val="969FA7"/>
              </a:solidFill>
              <a:latin typeface="Arial"/>
            </a:endParaRPr>
          </a:p>
        </p:txBody>
      </p:sp>
      <p:sp>
        <p:nvSpPr>
          <p:cNvPr id="129"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polskim systemie edukacji należy uwzględniać zapisy i postanowienia głównych aktów prawa krajowego, prawa Unii Europejskiej i prawa międzynarodowego.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Podstawę polskiego systemu edukacji stanowią wartości i zapisy zawarte w Konstytucji Rzeczypospolitej Polskiej</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Cele i zadania edukacji międzykulturowej są w pełni zbieżne z zadaniami uczelni wyższej w sferze kształcenia i wychowania określonymi w Rozporządzeniu Ministra Nauki i Szkolnictwa Wyższego. </a:t>
            </a:r>
            <a:endParaRPr lang="pl-PL" sz="2600" b="0" strike="noStrike" spc="-1" dirty="0">
              <a:solidFill>
                <a:srgbClr val="969FA7"/>
              </a:solidFill>
              <a:latin typeface="Arial"/>
            </a:endParaRPr>
          </a:p>
        </p:txBody>
      </p:sp>
      <p:sp>
        <p:nvSpPr>
          <p:cNvPr id="131"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a:bodyPr>
          <a:lstStyle/>
          <a:p>
            <a:pPr>
              <a:lnSpc>
                <a:spcPct val="100000"/>
              </a:lnSpc>
            </a:pPr>
            <a:r>
              <a:rPr lang="pl-PL" sz="4200" b="0" strike="noStrike" spc="-83" dirty="0">
                <a:solidFill>
                  <a:srgbClr val="8CB64A"/>
                </a:solidFill>
                <a:latin typeface="Constantia"/>
                <a:ea typeface="DejaVu Sans"/>
              </a:rPr>
              <a:t>Realizacja edukacji międzykulturowej </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Troska o wzajemne zrozumienie i pokój, szacunek dla godności każdej osoby ludzkiej zadecydowały o przyjęciu dokumentów międzynarodowych, które należy uwzględniać i promować, prowadząc edukację międzykulturową.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Kompetencje międzykulturowe w systemie Organizacji Narodów Zjednoczonych (ONZ) są to:</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Powszechna Deklaracja Praw Człowieka,</a:t>
            </a:r>
            <a:endParaRPr lang="pl-PL" sz="2600" b="0" strike="noStrike" spc="-1" dirty="0">
              <a:solidFill>
                <a:srgbClr val="969FA7"/>
              </a:solidFill>
              <a:latin typeface="Arial"/>
            </a:endParaRPr>
          </a:p>
        </p:txBody>
      </p:sp>
      <p:sp>
        <p:nvSpPr>
          <p:cNvPr id="133"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4200" b="0" strike="noStrike" spc="-83" dirty="0">
                <a:solidFill>
                  <a:srgbClr val="8CB64A"/>
                </a:solidFill>
                <a:latin typeface="Constantia"/>
                <a:ea typeface="DejaVu Sans"/>
              </a:rPr>
              <a:t>Dokumenty międzynarodowe</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Międzynarodowy Pakt Praw Politycznych i Obywatelskich,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Międzynarodowa Konwencja w sprawie likwidacji wszelkich form dyskryminacji rasowej,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Konwencja o Prawach Dziecka,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Powszechna Deklaracja United Nations </a:t>
            </a:r>
            <a:r>
              <a:rPr lang="pl-PL" sz="2600" b="0" strike="noStrike" spc="-1" dirty="0" err="1">
                <a:solidFill>
                  <a:srgbClr val="969FA7"/>
                </a:solidFill>
                <a:latin typeface="Constantia"/>
                <a:ea typeface="DejaVu Sans"/>
              </a:rPr>
              <a:t>Educational</a:t>
            </a:r>
            <a:r>
              <a:rPr lang="pl-PL" sz="2600" b="0" strike="noStrike" spc="-1" dirty="0">
                <a:solidFill>
                  <a:srgbClr val="969FA7"/>
                </a:solidFill>
                <a:latin typeface="Constantia"/>
                <a:ea typeface="DejaVu Sans"/>
              </a:rPr>
              <a:t> </a:t>
            </a:r>
            <a:r>
              <a:rPr lang="pl-PL" sz="2600" b="0" strike="noStrike" spc="-1" dirty="0" err="1">
                <a:solidFill>
                  <a:srgbClr val="969FA7"/>
                </a:solidFill>
                <a:latin typeface="Constantia"/>
                <a:ea typeface="DejaVu Sans"/>
              </a:rPr>
              <a:t>Scientific</a:t>
            </a:r>
            <a:r>
              <a:rPr lang="pl-PL" sz="2600" b="0" strike="noStrike" spc="-1" dirty="0">
                <a:solidFill>
                  <a:srgbClr val="969FA7"/>
                </a:solidFill>
                <a:latin typeface="Constantia"/>
                <a:ea typeface="DejaVu Sans"/>
              </a:rPr>
              <a:t> and </a:t>
            </a:r>
            <a:r>
              <a:rPr lang="pl-PL" sz="2600" b="0" strike="noStrike" spc="-1" dirty="0" err="1">
                <a:solidFill>
                  <a:srgbClr val="969FA7"/>
                </a:solidFill>
                <a:latin typeface="Constantia"/>
                <a:ea typeface="DejaVu Sans"/>
              </a:rPr>
              <a:t>Cultural</a:t>
            </a:r>
            <a:r>
              <a:rPr lang="pl-PL" sz="2600" b="0" strike="noStrike" spc="-1" dirty="0">
                <a:solidFill>
                  <a:srgbClr val="969FA7"/>
                </a:solidFill>
                <a:latin typeface="Constantia"/>
                <a:ea typeface="DejaVu Sans"/>
              </a:rPr>
              <a:t> Organization (UNESCO) o Różnorodności Kulturowej.</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p:txBody>
      </p:sp>
      <p:sp>
        <p:nvSpPr>
          <p:cNvPr id="13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Europejska Konwencja Praw Człowieka i Podstawowych Wolności,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Karta Edukacji Obywatelskiej i Edukacji na rzecz Praw Człowieka,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Deklaracja Ateńska „Edukacja międzykulturowa: zarządzanie różnorodnością, wzmacnianie demokracji”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oraz Biała Księga Dialogu Międzykulturowego.</a:t>
            </a:r>
            <a:endParaRPr lang="pl-PL" sz="2600" b="0" strike="noStrike" spc="-1" dirty="0">
              <a:solidFill>
                <a:srgbClr val="969FA7"/>
              </a:solidFill>
              <a:latin typeface="Arial"/>
            </a:endParaRPr>
          </a:p>
        </p:txBody>
      </p:sp>
      <p:sp>
        <p:nvSpPr>
          <p:cNvPr id="13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100000"/>
              </a:lnSpc>
            </a:pPr>
            <a:r>
              <a:rPr lang="pl-PL" sz="4200" b="0" strike="noStrike" spc="-83" dirty="0">
                <a:solidFill>
                  <a:srgbClr val="8CB64A"/>
                </a:solidFill>
                <a:latin typeface="Constantia"/>
                <a:ea typeface="DejaVu Sans"/>
              </a:rPr>
              <a:t>Przyjęte przez Radę Europy: </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Uczestnicy zajęć: - Nauczyciele akademiccy PWSTE w Jarosławiu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1" strike="noStrike" spc="-1" dirty="0">
                <a:solidFill>
                  <a:srgbClr val="969FA7"/>
                </a:solidFill>
                <a:latin typeface="Constantia"/>
                <a:ea typeface="DejaVu Sans"/>
              </a:rPr>
              <a:t>Cel ogólny:</a:t>
            </a:r>
            <a:r>
              <a:rPr lang="pl-PL" sz="2600" b="0" strike="noStrike" spc="-1" dirty="0">
                <a:solidFill>
                  <a:srgbClr val="969FA7"/>
                </a:solidFill>
                <a:latin typeface="Constantia"/>
                <a:ea typeface="DejaVu Sans"/>
              </a:rPr>
              <a:t>  wyposażenie w wiedzę oraz umiejętności z zakresu edukacji międzykulturowej, jak również rozwijanie kompetencji społecznych, niezbędnych w pracy nauczyciela  akademickiego w środowisku zróżnicowanym kulturowo.</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1" strike="noStrike" spc="-1" dirty="0" smtClean="0">
                <a:solidFill>
                  <a:srgbClr val="969FA7"/>
                </a:solidFill>
                <a:latin typeface="Constantia"/>
                <a:ea typeface="DejaVu Sans"/>
              </a:rPr>
              <a:t>Cele </a:t>
            </a:r>
            <a:r>
              <a:rPr lang="pl-PL" sz="2600" b="1" strike="noStrike" spc="-1" dirty="0">
                <a:solidFill>
                  <a:srgbClr val="969FA7"/>
                </a:solidFill>
                <a:latin typeface="Constantia"/>
                <a:ea typeface="DejaVu Sans"/>
              </a:rPr>
              <a:t>szczegółowe</a:t>
            </a:r>
            <a:r>
              <a:rPr lang="pl-PL" sz="2600" b="0" strike="noStrike" spc="-1" dirty="0">
                <a:solidFill>
                  <a:srgbClr val="969FA7"/>
                </a:solidFill>
                <a:latin typeface="Constantia"/>
                <a:ea typeface="DejaVu Sans"/>
              </a:rPr>
              <a:t>: usystematyzowanie wiedzy z zakresu edukacji międzykulturowej;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wyjaśnienie i zrozumienie podstawowych pojęć oraz problemów umożliwiających opis społecznych uwarunkowań współżycia reprezentantów różnych kultur;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uświadomienie </a:t>
            </a:r>
            <a:r>
              <a:rPr lang="pl-PL" sz="2600" b="0" strike="noStrike" spc="-1" dirty="0">
                <a:solidFill>
                  <a:srgbClr val="969FA7"/>
                </a:solidFill>
                <a:latin typeface="Constantia"/>
                <a:ea typeface="DejaVu Sans"/>
              </a:rPr>
              <a:t>znaczenia i wpływu kultury na konstruowanie tożsamości człowieka, postrzeganie świata i własne zachowanie</a:t>
            </a:r>
            <a:r>
              <a:rPr lang="pl-PL" sz="2600" b="0" strike="noStrike" spc="-1" dirty="0" smtClean="0">
                <a:solidFill>
                  <a:srgbClr val="969FA7"/>
                </a:solidFill>
                <a:latin typeface="Constantia"/>
                <a:ea typeface="DejaVu Sans"/>
              </a:rPr>
              <a:t>;</a:t>
            </a:r>
            <a:endParaRPr lang="pl-PL" sz="2600" b="0" strike="noStrike" spc="-1" dirty="0">
              <a:solidFill>
                <a:srgbClr val="969FA7"/>
              </a:solidFill>
              <a:latin typeface="Arial"/>
            </a:endParaRPr>
          </a:p>
        </p:txBody>
      </p:sp>
      <p:sp>
        <p:nvSpPr>
          <p:cNvPr id="8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buClr>
                <a:srgbClr val="8CB64A"/>
              </a:buClr>
            </a:pPr>
            <a:endParaRPr lang="pl-PL" sz="18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Traktat o Unii Europejskiej,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Traktat o Funkcjonowaniu Unii Europejskiej,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Karta Praw Podstawowych.</a:t>
            </a:r>
            <a:endParaRPr lang="pl-PL" sz="2600" b="0" strike="noStrike" spc="-1" dirty="0">
              <a:solidFill>
                <a:srgbClr val="969FA7"/>
              </a:solidFill>
              <a:latin typeface="Arial"/>
            </a:endParaRPr>
          </a:p>
        </p:txBody>
      </p:sp>
      <p:sp>
        <p:nvSpPr>
          <p:cNvPr id="139" name="CustomShape 2"/>
          <p:cNvSpPr/>
          <p:nvPr/>
        </p:nvSpPr>
        <p:spPr>
          <a:xfrm>
            <a:off x="457200" y="541579"/>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100000"/>
              </a:lnSpc>
            </a:pPr>
            <a:r>
              <a:rPr lang="pl-PL" sz="4200" b="0" strike="noStrike" spc="-83" dirty="0">
                <a:solidFill>
                  <a:srgbClr val="8CB64A"/>
                </a:solidFill>
                <a:latin typeface="Constantia"/>
                <a:ea typeface="DejaVu Sans"/>
              </a:rPr>
              <a:t>Podpisane w Unii Europejskiej: </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Edukacja międzykulturowa oznacza trwający całe życie proces tworzenia warunków do wzajemnego poznania, zrozumienia i dialogu pomiędzy ludźmi.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Edukacja międzykulturowa przygotowuje do życia i pracy w wielokulturowym świecie, uwrażliwia na różnorodność i niejednoznaczność.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Kształtuje postawy porozumienia, współpracy, współistnienia i kreowania pokoju. Edukacja międzykulturowa z jednej strony chroni świat zakorzenienia, z drugiej – otwiera jednostki na nowe doświadczenia kulturowe. </a:t>
            </a:r>
            <a:endParaRPr lang="pl-PL" sz="2600" b="0" strike="noStrike" spc="-1" dirty="0">
              <a:solidFill>
                <a:srgbClr val="969FA7"/>
              </a:solidFill>
              <a:latin typeface="Arial"/>
            </a:endParaRPr>
          </a:p>
        </p:txBody>
      </p:sp>
      <p:sp>
        <p:nvSpPr>
          <p:cNvPr id="141"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100000"/>
              </a:lnSpc>
            </a:pPr>
            <a:r>
              <a:rPr lang="pl-PL" sz="4200" b="0" strike="noStrike" spc="-83" dirty="0">
                <a:solidFill>
                  <a:srgbClr val="8CB64A"/>
                </a:solidFill>
                <a:latin typeface="Constantia"/>
                <a:ea typeface="DejaVu Sans"/>
              </a:rPr>
              <a:t>Pojęcie edukacji międzykulturowej</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CustomShape 1"/>
          <p:cNvSpPr/>
          <p:nvPr/>
        </p:nvSpPr>
        <p:spPr>
          <a:xfrm>
            <a:off x="457200" y="1964602"/>
            <a:ext cx="8227440" cy="412911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Kształtując postawy studentów w procesie edukacji międzykulturowej, kierujemy się celem nabywania wiedzy o dziedzictwie kulturowym (w całej jego złożoności) oraz ideą krytycznego rozumienia tradycji.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Ważna jest wiedza o tożsamości kulturowej – zarówno w wymiarze indywidualnym, jak i zbiorowym – oraz nabywanie wiedzy o kulturach Innych i kształtowanie świadomości różnic międzykulturowych.</a:t>
            </a:r>
            <a:endParaRPr lang="pl-PL" sz="2600" b="0" strike="noStrike" spc="-1" dirty="0">
              <a:solidFill>
                <a:srgbClr val="969FA7"/>
              </a:solidFill>
              <a:latin typeface="Arial"/>
            </a:endParaRPr>
          </a:p>
        </p:txBody>
      </p:sp>
      <p:sp>
        <p:nvSpPr>
          <p:cNvPr id="143" name="CustomShape 2"/>
          <p:cNvSpPr/>
          <p:nvPr/>
        </p:nvSpPr>
        <p:spPr>
          <a:xfrm>
            <a:off x="457200" y="747442"/>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Kompetencje międzykulturowe studentów </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01"/>
              </a:spcBef>
              <a:buClr>
                <a:srgbClr val="8CB64A"/>
              </a:buClr>
            </a:pPr>
            <a:r>
              <a:rPr lang="pl-PL" sz="2600" b="0" strike="noStrike" spc="-1" dirty="0">
                <a:solidFill>
                  <a:srgbClr val="969FA7"/>
                </a:solidFill>
                <a:latin typeface="Constantia"/>
                <a:ea typeface="DejaVu Sans"/>
              </a:rPr>
              <a:t>Z punktu widzenia szeroko rozumianych umiejętności – istotne jest kształtowanie kompetencji komunikacyjnych, zorganizowanych przede wszystkim w przestrzeni triady:</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słuchanie,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dostrzeganie,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współdziałanie.</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p:txBody>
      </p:sp>
      <p:sp>
        <p:nvSpPr>
          <p:cNvPr id="14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CustomShape 1"/>
          <p:cNvSpPr/>
          <p:nvPr/>
        </p:nvSpPr>
        <p:spPr>
          <a:xfrm>
            <a:off x="567360" y="104760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 kolei umiejętności zauważania i akceptowania inności oraz umiejętność rezygnowania z podejścia etnocentrycznego na rzecz </a:t>
            </a:r>
            <a:r>
              <a:rPr lang="pl-PL" sz="2600" b="0" strike="noStrike" spc="-1" dirty="0" err="1">
                <a:solidFill>
                  <a:srgbClr val="969FA7"/>
                </a:solidFill>
                <a:latin typeface="Constantia"/>
                <a:ea typeface="DejaVu Sans"/>
              </a:rPr>
              <a:t>etnorelatywistycznego</a:t>
            </a:r>
            <a:r>
              <a:rPr lang="pl-PL" sz="2600" b="0" strike="noStrike" spc="-1" dirty="0">
                <a:solidFill>
                  <a:srgbClr val="969FA7"/>
                </a:solidFill>
                <a:latin typeface="Constantia"/>
                <a:ea typeface="DejaVu Sans"/>
              </a:rPr>
              <a:t> wydają się fundamentalne dla rozwiązywania konfliktów o podłożu kulturowym.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Kompetencje te kształtują szacunek i tolerancję dla niejednoznaczności, kreują postawy elastyczności i otwartości oraz wzmacniają świadomość obywatelską.</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procesie edukacji ważne jest integrowanie wiedzy płynącej z różnych źródeł – tak, aby stała się podstawą działań na rzecz Innych oraz motywowała do podejmowania tych działań.</a:t>
            </a:r>
            <a:endParaRPr lang="pl-PL" sz="2600" b="0" strike="noStrike" spc="-1" dirty="0">
              <a:solidFill>
                <a:srgbClr val="969FA7"/>
              </a:solidFill>
              <a:latin typeface="Arial"/>
            </a:endParaRPr>
          </a:p>
        </p:txBody>
      </p:sp>
      <p:sp>
        <p:nvSpPr>
          <p:cNvPr id="14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459360" indent="-457200">
              <a:lnSpc>
                <a:spcPct val="100000"/>
              </a:lnSpc>
              <a:spcBef>
                <a:spcPts val="601"/>
              </a:spcBef>
              <a:buClr>
                <a:srgbClr val="8CB64A"/>
              </a:buClr>
              <a:buSzPct val="85000"/>
              <a:buFont typeface="Wingdings 2" panose="05020102010507070707" pitchFamily="18" charset="2"/>
              <a:buChar char=""/>
            </a:pPr>
            <a:r>
              <a:rPr lang="pl-PL" sz="2600" b="0" strike="noStrike" spc="-1" dirty="0">
                <a:solidFill>
                  <a:srgbClr val="969FA7"/>
                </a:solidFill>
                <a:latin typeface="Constantia"/>
                <a:ea typeface="DejaVu Sans"/>
              </a:rPr>
              <a:t>Celem ogólnym edukacji międzykulturowej jest budowanie spójności społecznej, otwartości na różnorodność, zrozumienie i poszanowanie różnic między grupami społecznymi i kulturowymi, zmniejszanie napięć wynikających ze zróżnicowania oraz przeciwdziałanie dyskryminacji.</a:t>
            </a:r>
            <a:endParaRPr lang="pl-PL" sz="2600" b="0" strike="noStrike" spc="-1" dirty="0">
              <a:solidFill>
                <a:srgbClr val="969FA7"/>
              </a:solidFill>
              <a:latin typeface="Arial"/>
            </a:endParaRPr>
          </a:p>
        </p:txBody>
      </p:sp>
      <p:sp>
        <p:nvSpPr>
          <p:cNvPr id="149"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4200" b="0" strike="noStrike" spc="-83" dirty="0">
                <a:solidFill>
                  <a:srgbClr val="8CB64A"/>
                </a:solidFill>
                <a:latin typeface="Constantia"/>
                <a:ea typeface="DejaVu Sans"/>
              </a:rPr>
              <a:t>Założenia i cele</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CustomShape 1"/>
          <p:cNvSpPr/>
          <p:nvPr/>
        </p:nvSpPr>
        <p:spPr>
          <a:xfrm>
            <a:off x="457200" y="111672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opracowywaniu polityki, ustawodawstwa i praktyk wszystkie instytucje wspierające szkołę powinny kierować się następującymi założeniami: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1. Edukacja międzykulturowa jest procesem trwającym całe życie i wymaga zaangażowania możliwie wielu podmiotów zarówno w samym systemie Szkolnictwa Wyższego , jak i w społeczności lokalnej.</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2. Wszystkie działania edukacyjne muszą opierać się na wartościach demokratycznych i humanistycznych (ogólnoludzkich).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3. Edukacja międzykulturowa powinna być realizowana z wykorzystaniem form i narzędzi stosowanych w edukacji formalnej, nieformalnej i </a:t>
            </a:r>
            <a:r>
              <a:rPr lang="pl-PL" sz="2600" b="0" strike="noStrike" spc="-1" dirty="0" err="1">
                <a:solidFill>
                  <a:srgbClr val="969FA7"/>
                </a:solidFill>
                <a:latin typeface="Constantia"/>
                <a:ea typeface="DejaVu Sans"/>
              </a:rPr>
              <a:t>pozaformalnej</a:t>
            </a:r>
            <a:r>
              <a:rPr lang="pl-PL" sz="2600" b="0" strike="noStrike" spc="-1" dirty="0">
                <a:solidFill>
                  <a:srgbClr val="969FA7"/>
                </a:solidFill>
                <a:latin typeface="Constantia"/>
                <a:ea typeface="DejaVu Sans"/>
              </a:rPr>
              <a:t> oraz bazy dobrych praktyk.</a:t>
            </a:r>
            <a:endParaRPr lang="pl-PL" sz="2600" b="0" strike="noStrike" spc="-1" dirty="0">
              <a:solidFill>
                <a:srgbClr val="969FA7"/>
              </a:solidFill>
              <a:latin typeface="Arial"/>
            </a:endParaRPr>
          </a:p>
        </p:txBody>
      </p:sp>
      <p:sp>
        <p:nvSpPr>
          <p:cNvPr id="151"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160">
              <a:lnSpc>
                <a:spcPct val="100000"/>
              </a:lnSpc>
              <a:spcBef>
                <a:spcPts val="601"/>
              </a:spcBef>
              <a:buClr>
                <a:srgbClr val="F3A447"/>
              </a:buClr>
              <a:buSzPct val="85000"/>
            </a:pPr>
            <a:r>
              <a:rPr lang="pl-PL" sz="2600" b="0" strike="noStrike" spc="-1" dirty="0" smtClean="0">
                <a:solidFill>
                  <a:srgbClr val="969FA7"/>
                </a:solidFill>
                <a:latin typeface="Constantia"/>
                <a:ea typeface="DejaVu Sans"/>
              </a:rPr>
              <a:t>Edukacja </a:t>
            </a:r>
            <a:r>
              <a:rPr lang="pl-PL" sz="2600" b="0" strike="noStrike" spc="-1" dirty="0">
                <a:solidFill>
                  <a:srgbClr val="969FA7"/>
                </a:solidFill>
                <a:latin typeface="Constantia"/>
                <a:ea typeface="DejaVu Sans"/>
              </a:rPr>
              <a:t>międzykulturowa jest sposobem na kształtowanie kompetencji społecznych i obywatelskich i wymaga wzmocnienia poprzez odpowiednie planowanie, wspieranie i udostępnianie zasobów na szczeblu lokalnym, regionalnym i krajowym.</a:t>
            </a:r>
            <a:endParaRPr lang="pl-PL" sz="2600" b="0" strike="noStrike" spc="-1" dirty="0">
              <a:solidFill>
                <a:srgbClr val="969FA7"/>
              </a:solidFill>
              <a:latin typeface="Arial"/>
            </a:endParaRPr>
          </a:p>
        </p:txBody>
      </p:sp>
      <p:sp>
        <p:nvSpPr>
          <p:cNvPr id="153"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Edukację międzykulturową należy wdrażać równolegle z realizacją podstawy programowej, interdyscyplinarnie, w podejściu </a:t>
            </a:r>
            <a:r>
              <a:rPr lang="pl-PL" sz="2600" b="0" strike="noStrike" spc="-1" dirty="0" err="1">
                <a:solidFill>
                  <a:srgbClr val="969FA7"/>
                </a:solidFill>
                <a:latin typeface="Constantia"/>
                <a:ea typeface="DejaVu Sans"/>
              </a:rPr>
              <a:t>międzyprzedmiotowym</a:t>
            </a:r>
            <a:r>
              <a:rPr lang="pl-PL" sz="2600" b="0" strike="noStrike" spc="-1" dirty="0">
                <a:solidFill>
                  <a:srgbClr val="969FA7"/>
                </a:solidFill>
                <a:latin typeface="Constantia"/>
                <a:ea typeface="DejaVu Sans"/>
              </a:rPr>
              <a:t> i ogólnouczelnianym . Uczelnia, prowadząc edukację międzykulturową, powinna wykorzystywać wszystkie okazje edukacyjne i świadomie je kształtować.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Do najbardziej efektywnych sposobów podejścia i zarazem metod wdrażania edukacji międzykulturowej należą </a:t>
            </a:r>
            <a:r>
              <a:rPr lang="pl-PL" sz="2600" b="0" strike="noStrike" spc="-1" dirty="0" err="1">
                <a:solidFill>
                  <a:srgbClr val="969FA7"/>
                </a:solidFill>
                <a:latin typeface="Constantia"/>
                <a:ea typeface="DejaVu Sans"/>
              </a:rPr>
              <a:t>międzyprzedmiotowe</a:t>
            </a:r>
            <a:r>
              <a:rPr lang="pl-PL" sz="2600" b="0" strike="noStrike" spc="-1" dirty="0">
                <a:solidFill>
                  <a:srgbClr val="969FA7"/>
                </a:solidFill>
                <a:latin typeface="Constantia"/>
                <a:ea typeface="DejaVu Sans"/>
              </a:rPr>
              <a:t> projekty edukacyjne, dyskusje, debaty, spotkania i wymiany młodzieży, pozwalające na kompleksowe kształtowanie kompetencji i możliwe do realizacji w każdej uczelni.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Uczelnia powinna być otwarta na wszelkie inicjatywy  studentów  w tym obszarze oraz możliwie szeroko korzystać z zasobów lokalnych, akcentując w procesie kształcenia swoją regionalną specyfikę. </a:t>
            </a:r>
            <a:endParaRPr lang="pl-PL" sz="2600" b="0" strike="noStrike" spc="-1" dirty="0">
              <a:solidFill>
                <a:srgbClr val="969FA7"/>
              </a:solidFill>
              <a:latin typeface="Arial"/>
            </a:endParaRPr>
          </a:p>
        </p:txBody>
      </p:sp>
      <p:sp>
        <p:nvSpPr>
          <p:cNvPr id="15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a:bodyPr>
          <a:lstStyle/>
          <a:p>
            <a:pPr>
              <a:lnSpc>
                <a:spcPct val="100000"/>
              </a:lnSpc>
            </a:pPr>
            <a:r>
              <a:rPr lang="pl-PL" sz="4200" b="0" strike="noStrike" spc="-83" dirty="0">
                <a:solidFill>
                  <a:srgbClr val="8CB64A"/>
                </a:solidFill>
                <a:latin typeface="Constantia"/>
                <a:ea typeface="DejaVu Sans"/>
              </a:rPr>
              <a:t>Wdrażanie edukacji międzykulturowej</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Kultury zmieniają się w czasie – trwają, zanikają, umacniają się itp.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Zmiana kultury odbywa się w ramach procesów zmiany społecznej. Zmiana społeczna, zgodnie ze stanowiskiem współczesnej socjologii, nie oznacza historycznie koniecznego etapu w obiektywnym procesie ewolucji, ale stanowi wytwór działań ludzkich.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Rzeczywistość społeczna jest nieustannie kształtowana przez przetargi i negocjacje oraz powstające pomiędzy ludźmi konflikty i podejmowaną przez nich współpracę. </a:t>
            </a:r>
            <a:r>
              <a:rPr dirty="0">
                <a:solidFill>
                  <a:srgbClr val="969FA7"/>
                </a:solidFill>
              </a:rPr>
              <a:t/>
            </a:r>
            <a:br>
              <a:rPr dirty="0">
                <a:solidFill>
                  <a:srgbClr val="969FA7"/>
                </a:solidFill>
              </a:rPr>
            </a:br>
            <a:r>
              <a:rPr lang="pl-PL" sz="2600" b="0" strike="noStrike" spc="-1" dirty="0">
                <a:solidFill>
                  <a:srgbClr val="969FA7"/>
                </a:solidFill>
                <a:latin typeface="Constantia"/>
                <a:ea typeface="DejaVu Sans"/>
              </a:rPr>
              <a:t>U źródeł zmiany mamy więc moc sprawczą jednostek i zbiorowości ludzkich</a:t>
            </a:r>
            <a:endParaRPr lang="pl-PL" sz="2600" b="0" strike="noStrike" spc="-1" dirty="0">
              <a:solidFill>
                <a:srgbClr val="969FA7"/>
              </a:solidFill>
              <a:latin typeface="Arial"/>
            </a:endParaRPr>
          </a:p>
        </p:txBody>
      </p:sp>
      <p:sp>
        <p:nvSpPr>
          <p:cNvPr id="15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4200" b="0" strike="noStrike" spc="-83" dirty="0">
                <a:solidFill>
                  <a:srgbClr val="8CB64A"/>
                </a:solidFill>
                <a:latin typeface="Constantia"/>
                <a:ea typeface="DejaVu Sans"/>
              </a:rPr>
              <a:t>Relacja kultury i edukacji</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rozwinięcie umiejętności efektywnej komunikacji w środowisku międzykulturowym;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doskonalenie </a:t>
            </a:r>
            <a:r>
              <a:rPr lang="pl-PL" sz="2600" b="0" strike="noStrike" spc="-1" dirty="0">
                <a:solidFill>
                  <a:srgbClr val="969FA7"/>
                </a:solidFill>
                <a:latin typeface="Constantia"/>
                <a:ea typeface="DejaVu Sans"/>
              </a:rPr>
              <a:t>umiejętności radzenia sobie z nieporozumieniami i trudnymi sytuacjami w różnych kontekstach międzykulturowych;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poszerzenie </a:t>
            </a:r>
            <a:r>
              <a:rPr lang="pl-PL" sz="2600" b="0" strike="noStrike" spc="-1" dirty="0">
                <a:solidFill>
                  <a:srgbClr val="969FA7"/>
                </a:solidFill>
                <a:latin typeface="Constantia"/>
                <a:ea typeface="DejaVu Sans"/>
              </a:rPr>
              <a:t>wiedzy nt. konstruowania projektów z zakresu edukacji międzykulturowej w środowisku lokalnym oraz międzynarodowym;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rozwinięcie postawy otwartości i wrażliwości na różnorodność kulturową oraz wzbudzenie ciekawości świata. </a:t>
            </a:r>
            <a:endParaRPr lang="pl-PL" sz="2600" b="0" strike="noStrike" spc="-1" dirty="0">
              <a:solidFill>
                <a:srgbClr val="969FA7"/>
              </a:solidFill>
              <a:latin typeface="Arial"/>
            </a:endParaRPr>
          </a:p>
        </p:txBody>
      </p:sp>
      <p:sp>
        <p:nvSpPr>
          <p:cNvPr id="8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CustomShape 1"/>
          <p:cNvSpPr/>
          <p:nvPr/>
        </p:nvSpPr>
        <p:spPr>
          <a:xfrm>
            <a:off x="457200" y="1874066"/>
            <a:ext cx="8227440" cy="421965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Kluczowym terminem umożliwiającym zrozumienie roli kultury w edukacji jest pojęcie kultury – niedefiniowalne uniwersalnie, mające treść i znaczenie komunikacyjne w określonym układzie metodologicznym.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Rzeczywistość ze znakiem „kultura” to system wskaźników i układ relacji przyjęty przez określoną dyscyplinę nauki.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Ponieważ każda dyscyplina ma odmienny przedmiot rozważań, zgodnie z nim wyznacza wskaźniki zaświadczające o istnieniu rzeczywistości kulturowej oraz ustala relację, która uzasadnia definiowanie kultury. </a:t>
            </a:r>
            <a:endParaRPr lang="pl-PL" sz="2600" b="0" strike="noStrike" spc="-1" dirty="0">
              <a:solidFill>
                <a:srgbClr val="969FA7"/>
              </a:solidFill>
              <a:latin typeface="Arial"/>
            </a:endParaRPr>
          </a:p>
        </p:txBody>
      </p:sp>
      <p:sp>
        <p:nvSpPr>
          <p:cNvPr id="159" name="CustomShape 2"/>
          <p:cNvSpPr/>
          <p:nvPr/>
        </p:nvSpPr>
        <p:spPr>
          <a:xfrm>
            <a:off x="457200" y="656906"/>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Kultura w edukacji – założenia metodologiczne</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CustomShape 1"/>
          <p:cNvSpPr/>
          <p:nvPr/>
        </p:nvSpPr>
        <p:spPr>
          <a:xfrm>
            <a:off x="457200" y="111672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Biorąc pod uwagę kryterium ujęcia metodologicznego, można przyjąć następujący podział definicji kultury:</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Definicje </a:t>
            </a:r>
            <a:r>
              <a:rPr lang="pl-PL" sz="2600" b="0" strike="noStrike" spc="-1" dirty="0">
                <a:solidFill>
                  <a:srgbClr val="969FA7"/>
                </a:solidFill>
                <a:latin typeface="Constantia"/>
                <a:ea typeface="DejaVu Sans"/>
              </a:rPr>
              <a:t>antropologiczne ujmują kulturę jako całość wytworów i działań ludzkich.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Przedmiotem kultury jest nie tylko to, co wytworzył człowiek, ale także relacja przebiegająca na linii: człowiek – umowa społeczna w określonej zbiorowości.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Poprzez studiowanie obyczajów zbiorowych i porównywanie ich odmienności jesteśmy w stanie zdefiniować kulturę – czyli to, co nie jest funkcją biologii człowieka, a stanowi umowę społeczną.</a:t>
            </a:r>
            <a:endParaRPr lang="pl-PL" sz="2600" b="0" strike="noStrike" spc="-1" dirty="0">
              <a:solidFill>
                <a:srgbClr val="969FA7"/>
              </a:solidFill>
              <a:latin typeface="Arial"/>
            </a:endParaRPr>
          </a:p>
        </p:txBody>
      </p:sp>
      <p:sp>
        <p:nvSpPr>
          <p:cNvPr id="161"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Definicje filozoficzne sytuują kulturę na poziomie ponadindywidualnej rzeczywistości myślowej. Myśl buduje paradygmaty dla rozumienia rzeczywistości społecznej oraz tradycje grup, które w swoich obyczajach odnoszą się do tej myśli.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Definicje socjologiczne zakładają, że kultura to wzory interakcji osób i grup.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Społeczne mechanizmy nacisku na jednostkę powodują, że przyjmuje ona kanony </a:t>
            </a:r>
            <a:r>
              <a:rPr lang="pl-PL" sz="2600" b="0" strike="noStrike" spc="-1" dirty="0" err="1">
                <a:solidFill>
                  <a:srgbClr val="969FA7"/>
                </a:solidFill>
                <a:latin typeface="Constantia"/>
                <a:ea typeface="DejaVu Sans"/>
              </a:rPr>
              <a:t>zachowań</a:t>
            </a:r>
            <a:r>
              <a:rPr lang="pl-PL" sz="2600" b="0" strike="noStrike" spc="-1" dirty="0">
                <a:solidFill>
                  <a:srgbClr val="969FA7"/>
                </a:solidFill>
                <a:latin typeface="Constantia"/>
                <a:ea typeface="DejaVu Sans"/>
              </a:rPr>
              <a:t> oraz akceptuje wzory interakcji jako obowiązujące i właściwe.</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p:txBody>
      </p:sp>
      <p:sp>
        <p:nvSpPr>
          <p:cNvPr id="163"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Definicje psychologiczne określają kulturę jako wzajemną relację między osobowością a obyczajem zbiorowym.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Umysł jednostki zaprogramowany jest na postrzeganie i wartościowanie rzeczywistości społecznej.</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Definicje historyczne odwołują się do kultury jako tradycji grupy i społecznie usankcjonowanego sposobu narracji o przeszłości.</a:t>
            </a:r>
            <a:endParaRPr lang="pl-PL" sz="2600" b="0" strike="noStrike" spc="-1" dirty="0">
              <a:solidFill>
                <a:srgbClr val="969FA7"/>
              </a:solidFill>
              <a:latin typeface="Arial"/>
            </a:endParaRPr>
          </a:p>
        </p:txBody>
      </p:sp>
      <p:sp>
        <p:nvSpPr>
          <p:cNvPr id="16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Historycznie zainteresowanie kulturą znalazło się w obszarze nauk społecznych w XIX wieku. Edward Burnett Tylor, antropolog, podejmując się zdefiniowania kultury, stwierdził, że kultura jest nazwą ogólną rzeczy i zjawisk swoiście ludzkich (1986).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Kompetencje międzykulturowe Poszukując definicji socjologicznych, można odwołać się do poglądu Antoniny Kłoskowskiej (1980), która napisała, że kultura to względnie zintegrowana całość, obejmująca zachowania ludzi przebiegające według wspólnych dla zbiorowości wzorów wykształtowanych i przyswajanych w toku interakcji oraz zawierająca wytwory ludzkich </a:t>
            </a:r>
            <a:r>
              <a:rPr lang="pl-PL" sz="2600" b="0" strike="noStrike" spc="-1" dirty="0" err="1">
                <a:solidFill>
                  <a:srgbClr val="969FA7"/>
                </a:solidFill>
                <a:latin typeface="Constantia"/>
                <a:ea typeface="DejaVu Sans"/>
              </a:rPr>
              <a:t>zachowań</a:t>
            </a:r>
            <a:r>
              <a:rPr lang="pl-PL" sz="2600" b="0" strike="noStrike" spc="-1" dirty="0">
                <a:solidFill>
                  <a:srgbClr val="969FA7"/>
                </a:solidFill>
                <a:latin typeface="Constantia"/>
                <a:ea typeface="DejaVu Sans"/>
              </a:rPr>
              <a:t>. </a:t>
            </a:r>
            <a:endParaRPr lang="pl-PL" sz="2600" b="0" strike="noStrike" spc="-1" dirty="0">
              <a:solidFill>
                <a:srgbClr val="969FA7"/>
              </a:solidFill>
              <a:latin typeface="Arial"/>
            </a:endParaRPr>
          </a:p>
        </p:txBody>
      </p:sp>
      <p:sp>
        <p:nvSpPr>
          <p:cNvPr id="16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77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Zgodnie ze współczesnymi definicjami kultury, występującymi w polskim piśmiennictwie, pod pojęciem kultury należy rozumieć gatunkowy, społecznie organizowany system świadomego przystosowania się do otoczenia, realizowany za pomocą przedmiotowych wytworów i mający na celu zaspokojenie jego różnorodnych potrzeb, które powodują wzbudzanie ośrodków napędowych.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rezultacie kultura jest najbardziej istotnym kryterium ekologicznym, które odróżnia człowieka od innych produktów biosfery (Wierciński A., 1984).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Według Jerzego Kmity (1985) kultura to zespół form świadomości społecznej, składający się z elementów normatywnych i dyrektywnych: sądów i przekonań wyznaczających wartości i cele, do których należy dążyć (normatywne); sądów i przekonań, zgodnie z którymi do realizacji danego celu niezbędne jest lub wystarczy podjęcie w danej okoliczności konkretnej czynności (dyrektywne).</a:t>
            </a:r>
            <a:endParaRPr lang="pl-PL" sz="2600" b="0" strike="noStrike" spc="-1" dirty="0">
              <a:solidFill>
                <a:srgbClr val="969FA7"/>
              </a:solidFill>
              <a:latin typeface="Arial"/>
            </a:endParaRPr>
          </a:p>
        </p:txBody>
      </p:sp>
      <p:sp>
        <p:nvSpPr>
          <p:cNvPr id="169"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Definiując kulturę na potrzeby edukacji, należy zwrócić uwagę zarówno na treści, jakie dotyczą kultury w procesie edukacji, jak i na relację, która rządzi wytwarzaniem tych treści.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Przedmiotem kultury na gruncie edukacji są artefakty kultury – coś materialnego, co człowiek wytwarza w procesie komunikowania się: wymyśla i uzgadnia z innymi ludźmi jako znaczące dla prezentowania wartości.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Należy przy tym podkreślić, że znaczące to tyle co wspólne i obowiązujące zarówno jednostkę, jak i innych komunikujących się z jednostką.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Relacja rządząca procesem budowania przedmiotu rozumiana jest jako relacja komunikacyjna – już istniejące w tradycji zbiorowej reguły i zasady komunikowania interpersonalnego oraz zestaw symboli i znaków podzielanych przez jednostki.</a:t>
            </a:r>
            <a:endParaRPr lang="pl-PL" sz="2600" b="0" strike="noStrike" spc="-1" dirty="0">
              <a:solidFill>
                <a:srgbClr val="969FA7"/>
              </a:solidFill>
              <a:latin typeface="Arial"/>
            </a:endParaRPr>
          </a:p>
        </p:txBody>
      </p:sp>
      <p:sp>
        <p:nvSpPr>
          <p:cNvPr id="171"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CustomShape 1"/>
          <p:cNvSpPr/>
          <p:nvPr/>
        </p:nvSpPr>
        <p:spPr>
          <a:xfrm>
            <a:off x="457200" y="115200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Kulturę w edukacji można postrzegać według założeń, w myśl których:</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Kultura to wtórne środowisko człowieka, a człowiek jest jednocześnie zanurzony w kulturze, jak i ją tworzy.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Człowiek jest kształtowany przez kulturę i zarazem kształtuje ją wedle swojej woli – stąd trudny i nierozstrzygnięty do tej pory na gruncie pedagogiki jest problem, czy przedmiot kultury, aby był tym przedmiotem, musi być przez jednostkę postrzegany świadomie lub nie. Kultura jako rzeczywistość społeczna to nie tylko artefakty kultury, ale cały system artefaktów, widoczny jedynie w określonym kontekście społecznym – w perspektywie społecznego wartościowania obserwowanych artefaktów. </a:t>
            </a:r>
            <a:endParaRPr lang="pl-PL" sz="2600" b="0" strike="noStrike" spc="-1" dirty="0">
              <a:solidFill>
                <a:srgbClr val="969FA7"/>
              </a:solidFill>
              <a:latin typeface="Arial"/>
            </a:endParaRPr>
          </a:p>
        </p:txBody>
      </p:sp>
      <p:sp>
        <p:nvSpPr>
          <p:cNvPr id="173"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Każda kultura, rozumiana na sposób dystrybutywny, konstruowana jest zgodnie z własną oryginalną logiką powiązań artefaktów kultury.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To założenie buduje w pedagogice problem odniesień do tradycji.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Kultura jest zjawiskiem ponadjednostkowym – realizuje także cel egzystencjalny jednostki jako istoty prowadzącej społeczny tryb życia.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Problemem pedagogiki w tym kontekście jest tożsamość kulturowa jednostki. Innymi słowy, na gruncie edukacji kultura nie jest czymś, co grupa już ma, ale tym, co wytwarza w relacji z innym człowiekiem.</a:t>
            </a:r>
            <a:endParaRPr lang="pl-PL" sz="2600" b="0" strike="noStrike" spc="-1" dirty="0">
              <a:solidFill>
                <a:srgbClr val="969FA7"/>
              </a:solidFill>
              <a:latin typeface="Arial"/>
            </a:endParaRPr>
          </a:p>
        </p:txBody>
      </p:sp>
      <p:sp>
        <p:nvSpPr>
          <p:cNvPr id="17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Obecnie – w warunkach funkcjonowania w społeczeństwie i państwie różnorodnych zbiorowych tradycji kulturowych – spełnianie standardu społecznego kultury jest wyzwaniem, które  Uczelnie realizują często w niezbyt sprzyjających okolicznościach.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Trudno więc o jednoznaczne oceny ich działań, zwłaszcza, że efekty pojawiają się zazwyczaj po długim czasie i w rozmaitych sytuacjach. </a:t>
            </a:r>
            <a:endParaRPr lang="pl-PL" sz="2600" b="0" strike="noStrike" spc="-1" dirty="0">
              <a:solidFill>
                <a:srgbClr val="969FA7"/>
              </a:solidFill>
              <a:latin typeface="Arial"/>
            </a:endParaRPr>
          </a:p>
        </p:txBody>
      </p:sp>
      <p:sp>
        <p:nvSpPr>
          <p:cNvPr id="17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100000"/>
              </a:lnSpc>
            </a:pPr>
            <a:r>
              <a:rPr lang="pl-PL" sz="4200" b="0" strike="noStrike" spc="-83" dirty="0">
                <a:solidFill>
                  <a:srgbClr val="8CB64A"/>
                </a:solidFill>
                <a:latin typeface="Constantia"/>
                <a:ea typeface="DejaVu Sans"/>
              </a:rPr>
              <a:t>Edukacja wobec wielokulturowości </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podstawowe zagadnienia: edukacja międzykulturowa, kultura, edukacja globalna, wielokulturowość a międzykulturowość;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a:t>
            </a:r>
            <a:r>
              <a:rPr lang="pl-PL" sz="2600" b="0" strike="noStrike" spc="-1" dirty="0" smtClean="0">
                <a:solidFill>
                  <a:srgbClr val="969FA7"/>
                </a:solidFill>
                <a:latin typeface="Constantia"/>
                <a:ea typeface="DejaVu Sans"/>
              </a:rPr>
              <a:t>zjawiska </a:t>
            </a:r>
            <a:r>
              <a:rPr lang="pl-PL" sz="2600" b="0" strike="noStrike" spc="-1" dirty="0">
                <a:solidFill>
                  <a:srgbClr val="969FA7"/>
                </a:solidFill>
                <a:latin typeface="Constantia"/>
                <a:ea typeface="DejaVu Sans"/>
              </a:rPr>
              <a:t>i procesy występujące w środowisku międzykulturowym: różnice kulturowe, stereotypy, uprzedzenia, dyskryminacja, proces przejścia od stereotypu do dyskryminacji, obawy i oczekiwania;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funkcjonowanie </a:t>
            </a:r>
            <a:r>
              <a:rPr lang="pl-PL" sz="2600" b="0" strike="noStrike" spc="-1" dirty="0">
                <a:solidFill>
                  <a:srgbClr val="969FA7"/>
                </a:solidFill>
                <a:latin typeface="Constantia"/>
                <a:ea typeface="DejaVu Sans"/>
              </a:rPr>
              <a:t>człowieka w społecznej sieci powiązań, model wrażliwości kulturowej, etnocentryzm, </a:t>
            </a:r>
            <a:r>
              <a:rPr lang="pl-PL" sz="2600" b="0" strike="noStrike" spc="-1" dirty="0" err="1">
                <a:solidFill>
                  <a:srgbClr val="969FA7"/>
                </a:solidFill>
                <a:latin typeface="Constantia"/>
                <a:ea typeface="DejaVu Sans"/>
              </a:rPr>
              <a:t>etnorelatywizm</a:t>
            </a:r>
            <a:r>
              <a:rPr lang="pl-PL" sz="2600" b="0" strike="noStrike" spc="-1" dirty="0">
                <a:solidFill>
                  <a:srgbClr val="969FA7"/>
                </a:solidFill>
                <a:latin typeface="Constantia"/>
                <a:ea typeface="DejaVu Sans"/>
              </a:rPr>
              <a:t>, szok kulturowy, akulturacja</a:t>
            </a:r>
            <a:r>
              <a:rPr lang="pl-PL" sz="2600" b="0" strike="noStrike" spc="-1" dirty="0" smtClean="0">
                <a:solidFill>
                  <a:srgbClr val="969FA7"/>
                </a:solidFill>
                <a:latin typeface="Constantia"/>
                <a:ea typeface="DejaVu Sans"/>
              </a:rPr>
              <a:t>;</a:t>
            </a:r>
            <a:endParaRPr lang="pl-PL" sz="2600" b="0" strike="noStrike" spc="-1" dirty="0">
              <a:solidFill>
                <a:srgbClr val="969FA7"/>
              </a:solidFill>
              <a:latin typeface="Arial"/>
            </a:endParaRPr>
          </a:p>
        </p:txBody>
      </p:sp>
      <p:sp>
        <p:nvSpPr>
          <p:cNvPr id="89"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4200" b="0" strike="noStrike" spc="-83" dirty="0">
                <a:solidFill>
                  <a:srgbClr val="8CB64A"/>
                </a:solidFill>
                <a:latin typeface="Constantia"/>
                <a:ea typeface="DejaVu Sans"/>
              </a:rPr>
              <a:t>Treści kształcenia:</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CustomShape 1"/>
          <p:cNvSpPr/>
          <p:nvPr/>
        </p:nvSpPr>
        <p:spPr>
          <a:xfrm>
            <a:off x="457200" y="1928388"/>
            <a:ext cx="8227440" cy="416533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kontekście praktyki polskich Uczelni edukacją wielokulturową nazywane są działania polegające na rozpoznawaniu odmiennych od tradycji polskiej układów kulturowych zbiorowości, które funkcjonują w polskim społeczeństwie</a:t>
            </a:r>
            <a:r>
              <a:rPr lang="pl-PL" sz="2600" b="0" strike="noStrike" spc="-1" dirty="0" smtClean="0">
                <a:solidFill>
                  <a:srgbClr val="969FA7"/>
                </a:solidFill>
                <a:latin typeface="Constantia"/>
                <a:ea typeface="DejaVu Sans"/>
              </a:rPr>
              <a:t>.</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Zbiorowości te traktujemy jako zamknięte kręgi, mimo że naszym celem wydaje się budowanie kapitału społecznego na podstawie paradygmatu różnorodności.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Takie poglądy w swoich pracach prezentują Jerzy </a:t>
            </a:r>
            <a:r>
              <a:rPr lang="pl-PL" sz="2600" b="0" strike="noStrike" spc="-1" dirty="0" err="1">
                <a:solidFill>
                  <a:srgbClr val="969FA7"/>
                </a:solidFill>
                <a:latin typeface="Constantia"/>
                <a:ea typeface="DejaVu Sans"/>
              </a:rPr>
              <a:t>Nikitorowicz</a:t>
            </a:r>
            <a:r>
              <a:rPr lang="pl-PL" sz="2600" b="0" strike="noStrike" spc="-1" dirty="0">
                <a:solidFill>
                  <a:srgbClr val="969FA7"/>
                </a:solidFill>
                <a:latin typeface="Constantia"/>
                <a:ea typeface="DejaVu Sans"/>
              </a:rPr>
              <a:t>, Tadeusz Lewowicki, Zbigniew Melosik, Bogusław Śliwerski. </a:t>
            </a:r>
            <a:endParaRPr lang="pl-PL" sz="2600" b="0" strike="noStrike" spc="-1" dirty="0">
              <a:solidFill>
                <a:srgbClr val="969FA7"/>
              </a:solidFill>
              <a:latin typeface="Arial"/>
            </a:endParaRPr>
          </a:p>
        </p:txBody>
      </p:sp>
      <p:sp>
        <p:nvSpPr>
          <p:cNvPr id="179" name="CustomShape 2"/>
          <p:cNvSpPr/>
          <p:nvPr/>
        </p:nvSpPr>
        <p:spPr>
          <a:xfrm>
            <a:off x="457200" y="623061"/>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Wielokulturowość jako standard społeczny kultury</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Czasami edukacja wielokulturowa traktowana jest jako działanie na rzecz zrozumienia odmienności kulturowej grup i jednostek, w rzeczywistości – pojmowania pluralizmu kulturowego, jak ujmuje to Andrzej Sadowski.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Wielokulturowość, zgodnie z inną wypowiedzią tego socjologa, to zinstytucjonalizowane na zasadach demokratycznych współżycie w obrębie państwa (między państwami lub w społeczeństwach postnarodowych) jednostek, wspólnot lub innych wysoko zorganizowanych form zbiorowości społecznych, cechujących się wyartykułowaną tożsamością społeczno-kulturową</a:t>
            </a:r>
            <a:endParaRPr lang="pl-PL" sz="2600" b="0" strike="noStrike" spc="-1" dirty="0">
              <a:solidFill>
                <a:srgbClr val="969FA7"/>
              </a:solidFill>
              <a:latin typeface="Arial"/>
            </a:endParaRPr>
          </a:p>
        </p:txBody>
      </p:sp>
      <p:sp>
        <p:nvSpPr>
          <p:cNvPr id="181"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2" name="CustomShape 1"/>
          <p:cNvSpPr/>
          <p:nvPr/>
        </p:nvSpPr>
        <p:spPr>
          <a:xfrm>
            <a:off x="457200" y="1188902"/>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Jak twierdzi Denis </a:t>
            </a:r>
            <a:r>
              <a:rPr lang="pl-PL" sz="2600" b="0" strike="noStrike" spc="-1" dirty="0" err="1">
                <a:solidFill>
                  <a:srgbClr val="969FA7"/>
                </a:solidFill>
                <a:latin typeface="Constantia"/>
                <a:ea typeface="DejaVu Sans"/>
              </a:rPr>
              <a:t>Lacorne</a:t>
            </a:r>
            <a:r>
              <a:rPr lang="pl-PL" sz="2600" b="0" strike="noStrike" spc="-1" dirty="0">
                <a:solidFill>
                  <a:srgbClr val="969FA7"/>
                </a:solidFill>
                <a:latin typeface="Constantia"/>
                <a:ea typeface="DejaVu Sans"/>
              </a:rPr>
              <a:t>, kategoria wielokulturowości pojawiła się po raz pierwszy w Stanach Zjednoczonych  Ameryki.</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Wielokulturowość jako stan społeczeństwa oraz jego następstwa  dla poszczególnych jednostek i grup charakteryzuje:</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obdarzanie priorytetem grupy pochodzenia,</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zaszeregowanie różnic,</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charakterystyczna jurysdykcja gwarantująca prawa każdemu podmiotowi,</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uznanie relatywizmu kulturowego,</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różnica jest wyrażona w przestrzeni publicznej.</a:t>
            </a:r>
            <a:endParaRPr lang="pl-PL" sz="2600" b="0" strike="noStrike" spc="-1" dirty="0">
              <a:solidFill>
                <a:srgbClr val="969FA7"/>
              </a:solidFill>
              <a:latin typeface="Arial"/>
            </a:endParaRPr>
          </a:p>
        </p:txBody>
      </p:sp>
      <p:sp>
        <p:nvSpPr>
          <p:cNvPr id="183"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Powyższe zasady stanowią ogólne ramy wielokulturowości opisywanej przez pryzmat problemów heterogenicznych społeczeństwa.</a:t>
            </a:r>
            <a:endParaRPr lang="pl-PL" sz="2600" b="0" strike="noStrike" spc="-1" dirty="0">
              <a:solidFill>
                <a:srgbClr val="969FA7"/>
              </a:solidFill>
              <a:latin typeface="Arial"/>
            </a:endParaRPr>
          </a:p>
        </p:txBody>
      </p:sp>
      <p:sp>
        <p:nvSpPr>
          <p:cNvPr id="18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Edukacją wielokulturową nazywamy także moderowanie działań w kierunku ideologii wielokulturowości.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efekcie tych działań oczekujemy od młodego pokolenia gotowości do podejmowania trudu tworzenia społeczeństwa wielokulturowego.</a:t>
            </a:r>
            <a:endParaRPr lang="pl-PL" sz="2600" b="0" strike="noStrike" spc="-1" dirty="0">
              <a:solidFill>
                <a:srgbClr val="969FA7"/>
              </a:solidFill>
              <a:latin typeface="Arial"/>
            </a:endParaRPr>
          </a:p>
        </p:txBody>
      </p:sp>
      <p:sp>
        <p:nvSpPr>
          <p:cNvPr id="18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CustomShape 1"/>
          <p:cNvSpPr/>
          <p:nvPr/>
        </p:nvSpPr>
        <p:spPr>
          <a:xfrm>
            <a:off x="576000" y="1008000"/>
            <a:ext cx="8108640" cy="5085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2160">
              <a:lnSpc>
                <a:spcPct val="100000"/>
              </a:lnSpc>
              <a:spcBef>
                <a:spcPts val="601"/>
              </a:spcBef>
              <a:buClr>
                <a:srgbClr val="8CB64A"/>
              </a:buClr>
              <a:buSzPct val="85000"/>
            </a:pPr>
            <a:r>
              <a:rPr lang="pl-PL" sz="2600" b="0" strike="noStrike" spc="-1" dirty="0">
                <a:solidFill>
                  <a:srgbClr val="969FA7"/>
                </a:solidFill>
                <a:latin typeface="Constantia"/>
                <a:ea typeface="DejaVu Sans"/>
              </a:rPr>
              <a:t>John </a:t>
            </a:r>
            <a:r>
              <a:rPr lang="pl-PL" sz="2600" b="0" strike="noStrike" spc="-1" dirty="0" err="1">
                <a:solidFill>
                  <a:srgbClr val="969FA7"/>
                </a:solidFill>
                <a:latin typeface="Constantia"/>
                <a:ea typeface="DejaVu Sans"/>
              </a:rPr>
              <a:t>Rex</a:t>
            </a:r>
            <a:r>
              <a:rPr lang="pl-PL" sz="2600" b="0" strike="noStrike" spc="-1" dirty="0">
                <a:solidFill>
                  <a:srgbClr val="969FA7"/>
                </a:solidFill>
                <a:latin typeface="Constantia"/>
                <a:ea typeface="DejaVu Sans"/>
              </a:rPr>
              <a:t> wyróżnia 7 obszarów edukacji wielokulturowej: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działania na rzecz uświadamiania praw politycznych i obywatelskich;</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moderowanie programów, projektów lub akcji równościowych;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tworzenie ośrodków wspierających rozwiązywanie problemów społecznych na tle różnicy kulturowej;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wspieranie i stwarzanie możliwości niezależnego działania grup mniejszościowych w ramach państwa;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tworzenie różnorodnych płaszczyzn współpracy organów władzy i przedstawicieli mniejszości;</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rozwijanie kontaktów kulturalnych i religijnych;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edukacja.</a:t>
            </a:r>
            <a:endParaRPr lang="pl-PL" sz="2600" b="0" strike="noStrike" spc="-1" dirty="0">
              <a:solidFill>
                <a:srgbClr val="969FA7"/>
              </a:solidFill>
              <a:latin typeface="Arial"/>
            </a:endParaRPr>
          </a:p>
        </p:txBody>
      </p:sp>
      <p:sp>
        <p:nvSpPr>
          <p:cNvPr id="189"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
        <p:nvSpPr>
          <p:cNvPr id="190" name="CustomShape 3"/>
          <p:cNvSpPr/>
          <p:nvPr/>
        </p:nvSpPr>
        <p:spPr>
          <a:xfrm>
            <a:off x="569160" y="1342800"/>
            <a:ext cx="179280" cy="342360"/>
          </a:xfrm>
          <a:prstGeom prst="rect">
            <a:avLst/>
          </a:prstGeom>
          <a:noFill/>
          <a:ln>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Praktyka edukacji wielokulturowej dotyczy działań masowych i publicznych.</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procesie edukacji uczestniczą wielkie zbiorowości ludzkie, co jest jego cechą charakterystyczną – to zbiorowość bowiem jest podmiotem edukacji wielokulturowej, a jej celem – kształtowanie standardu społeczno-kulturowego w związku z postrzeganiem i rozumieniem „innego” oraz kształtowaniem świadomego kontekstualnego dystansu wobec „obcego”.</a:t>
            </a:r>
            <a:endParaRPr lang="pl-PL" sz="2600" b="0" strike="noStrike" spc="-1" dirty="0">
              <a:solidFill>
                <a:srgbClr val="969FA7"/>
              </a:solidFill>
              <a:latin typeface="Arial"/>
            </a:endParaRPr>
          </a:p>
        </p:txBody>
      </p:sp>
      <p:sp>
        <p:nvSpPr>
          <p:cNvPr id="19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pPr>
            <a:endParaRPr lang="pl-PL" sz="1800" b="0" strike="noStrike" spc="-1" dirty="0">
              <a:solidFill>
                <a:srgbClr val="969FA7"/>
              </a:solidFill>
              <a:latin typeface="Arial"/>
            </a:endParaRPr>
          </a:p>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Edukacja międzykulturowa przedmiotem swoich badań czyni diagnozę i metodę zapobiegania nietolerancji, analizuje przyczyny podziałów społecznych czy społecznego odrzucenia.</a:t>
            </a:r>
            <a:endParaRPr lang="pl-PL" sz="2600" b="0" strike="noStrike" spc="-1" dirty="0">
              <a:solidFill>
                <a:srgbClr val="969FA7"/>
              </a:solidFill>
              <a:latin typeface="Arial"/>
            </a:endParaRPr>
          </a:p>
        </p:txBody>
      </p:sp>
      <p:sp>
        <p:nvSpPr>
          <p:cNvPr id="194" name="CustomShape 2"/>
          <p:cNvSpPr/>
          <p:nvPr/>
        </p:nvSpPr>
        <p:spPr>
          <a:xfrm>
            <a:off x="457200" y="91530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100000"/>
              </a:lnSpc>
            </a:pPr>
            <a:r>
              <a:rPr lang="pl-PL" sz="3200" b="0" strike="noStrike" spc="-83" dirty="0">
                <a:solidFill>
                  <a:srgbClr val="8CB64A"/>
                </a:solidFill>
                <a:latin typeface="Constantia"/>
                <a:ea typeface="DejaVu Sans"/>
              </a:rPr>
              <a:t>Międzykulturowość – wyzwanie wychowania w wielokulturowym układzie społecznym</a:t>
            </a:r>
            <a:endParaRPr lang="pl-PL" sz="3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Określenie „międzykulturowy „ pojawiło się w latach 70 XX wieku w Stanach Zjednoczonych, opisując nawiązanie trwałych, dynamicznych interakcji między nosicielami cech odrębnych kultur, przy czym na początku zwracano </a:t>
            </a:r>
            <a:r>
              <a:rPr lang="pl-PL" sz="2600" b="0" strike="noStrike" spc="-1" dirty="0" smtClean="0">
                <a:solidFill>
                  <a:srgbClr val="969FA7"/>
                </a:solidFill>
                <a:latin typeface="Constantia"/>
                <a:ea typeface="DejaVu Sans"/>
              </a:rPr>
              <a:t>uwagę, </a:t>
            </a:r>
            <a:r>
              <a:rPr lang="pl-PL" sz="2600" b="0" strike="noStrike" spc="-1" dirty="0">
                <a:solidFill>
                  <a:srgbClr val="969FA7"/>
                </a:solidFill>
                <a:latin typeface="Constantia"/>
                <a:ea typeface="DejaVu Sans"/>
              </a:rPr>
              <a:t>że jedna ze stron jest migrantem.</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Europie termin ten pojawił się po raz pierwszy  w 1975 roku we Francji i odnosił się do  problematyki szkolnej.</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Wkrótce był już często wykorzystywany do opisu sytuacji dysfunkcji i kryzysów  w obszarze związanym  z migracjami oraz w szeroko pojętej sferze działań  socjalnych.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latach 80. pojawiły się pierwsze badania na ten temat.</a:t>
            </a:r>
            <a:endParaRPr lang="pl-PL" sz="2600" b="0" strike="noStrike" spc="-1" dirty="0">
              <a:solidFill>
                <a:srgbClr val="969FA7"/>
              </a:solidFill>
              <a:latin typeface="Arial"/>
            </a:endParaRPr>
          </a:p>
        </p:txBody>
      </p:sp>
      <p:sp>
        <p:nvSpPr>
          <p:cNvPr id="196"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4200" b="0" strike="noStrike" spc="-83" dirty="0">
                <a:solidFill>
                  <a:srgbClr val="8CB64A"/>
                </a:solidFill>
                <a:latin typeface="Constantia"/>
                <a:ea typeface="DejaVu Sans"/>
              </a:rPr>
              <a:t>Międzykulturowość</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związku z przyjęciem takiego obszaru studiów i działań w zakresie edukacji międzykulturowej pojawiają się problemy związane nie tylko ze zróżnicowaniem narodowościowym czy etnicznym.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Mimo to w potocznym rozumieniu – częściowo opartym na tradycjach edukacji wielokulturowej, częściowo na powierzchniowym odczytywaniu wielokulturowości – to właśnie one dominują w pedagogice i edukacji międzykulturowej.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Dla pedagogów międzykulturowych interesujące są jednak także inne obszary zróżnicowań społecznych. </a:t>
            </a:r>
            <a:endParaRPr lang="pl-PL" sz="2600" b="0" strike="noStrike" spc="-1" dirty="0">
              <a:solidFill>
                <a:srgbClr val="969FA7"/>
              </a:solidFill>
              <a:latin typeface="Arial"/>
            </a:endParaRPr>
          </a:p>
        </p:txBody>
      </p:sp>
      <p:sp>
        <p:nvSpPr>
          <p:cNvPr id="19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kod kulturowy, analiza wartości, norm i </a:t>
            </a:r>
            <a:r>
              <a:rPr lang="pl-PL" sz="2600" b="0" strike="noStrike" spc="-1" dirty="0" err="1">
                <a:solidFill>
                  <a:srgbClr val="969FA7"/>
                </a:solidFill>
                <a:latin typeface="Constantia"/>
                <a:ea typeface="DejaVu Sans"/>
              </a:rPr>
              <a:t>zachowań</a:t>
            </a:r>
            <a:r>
              <a:rPr lang="pl-PL" sz="2600" b="0" strike="noStrike" spc="-1" dirty="0">
                <a:solidFill>
                  <a:srgbClr val="969FA7"/>
                </a:solidFill>
                <a:latin typeface="Constantia"/>
                <a:ea typeface="DejaVu Sans"/>
              </a:rPr>
              <a:t>,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elementy uświadamiane i nieuświadamiane</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wymiary kultury;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specyfika komunikacji międzykulturowej,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zasady skutecznego komunikowania się z grupą międzykulturową,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bariery komunikacyjne;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konflikt międzykulturowy,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źródła i rodzaje konfliktów,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style reagowania na konflikt, strategie  radzenia sobie z nieporozumieniami międzykulturowymi, możliwe interwencje;</a:t>
            </a:r>
            <a:endParaRPr lang="pl-PL" sz="2600" b="0" strike="noStrike" spc="-1" dirty="0">
              <a:solidFill>
                <a:srgbClr val="969FA7"/>
              </a:solidFill>
              <a:latin typeface="Arial"/>
            </a:endParaRPr>
          </a:p>
        </p:txBody>
      </p:sp>
      <p:sp>
        <p:nvSpPr>
          <p:cNvPr id="91"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Na fundamencie teorii Michaiła Bachtina, literaturoznawcy rosyjskiego XX wieku, wybitnego teoretyka dialogu, w obliczu pluralizmu kulturowego przedmiotem zainteresowania pedagogów międzykulturowych stało się pogranicze (</a:t>
            </a:r>
            <a:r>
              <a:rPr lang="pl-PL" sz="2600" b="0" strike="noStrike" spc="-1" dirty="0" err="1">
                <a:solidFill>
                  <a:srgbClr val="969FA7"/>
                </a:solidFill>
                <a:latin typeface="Constantia"/>
                <a:ea typeface="DejaVu Sans"/>
              </a:rPr>
              <a:t>Nikitorowicz</a:t>
            </a:r>
            <a:r>
              <a:rPr lang="pl-PL" sz="2600" b="0" strike="noStrike" spc="-1" dirty="0">
                <a:solidFill>
                  <a:srgbClr val="969FA7"/>
                </a:solidFill>
                <a:latin typeface="Constantia"/>
                <a:ea typeface="DejaVu Sans"/>
              </a:rPr>
              <a:t> J., 1996; Witkowski L., 1999), a w obszarze badań – zarówno diagnoz pedagogicznych, jak i praktyki edukacyjnej – pozostają zróżnicowane kulturowo zbiorowości pochodzące z pogranicza:</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terytorialnego – środowiska regionalne i lokalne;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interakcyjnego – kwestie międzygeneracyjności, stylów życia, relacji społecznych klas, warstw, wykształcenia itp.;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stanów świadomości – zagadnienia tożsamości kulturowej jednostek i dylematów związanych z procesami globalizacji i </a:t>
            </a:r>
            <a:r>
              <a:rPr lang="pl-PL" sz="2600" b="0" strike="noStrike" spc="-1" dirty="0" err="1">
                <a:solidFill>
                  <a:srgbClr val="969FA7"/>
                </a:solidFill>
                <a:latin typeface="Constantia"/>
                <a:ea typeface="DejaVu Sans"/>
              </a:rPr>
              <a:t>transkulturacji</a:t>
            </a:r>
            <a:r>
              <a:rPr lang="pl-PL" sz="2600" b="0" strike="noStrike" spc="-1" dirty="0">
                <a:solidFill>
                  <a:srgbClr val="969FA7"/>
                </a:solidFill>
                <a:latin typeface="Constantia"/>
                <a:ea typeface="DejaVu Sans"/>
              </a:rPr>
              <a:t>, czyli problematyka wielokulturowej tożsamości, kulturowej inkapsulacji itp.</a:t>
            </a:r>
            <a:endParaRPr lang="pl-PL" sz="2600" b="0" strike="noStrike" spc="-1" dirty="0">
              <a:solidFill>
                <a:srgbClr val="969FA7"/>
              </a:solidFill>
              <a:latin typeface="Arial"/>
            </a:endParaRPr>
          </a:p>
        </p:txBody>
      </p:sp>
      <p:sp>
        <p:nvSpPr>
          <p:cNvPr id="20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Pogranicze to leżący poza centrum obszar zróżnicowań, inności i odmienności, gdzie można porównywać, odkrywać, wykazywać zdziwienie, negocjować.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Obszar ten, na którym występuje określony typ stosunków międzyludzkich, jest naturalnym środowiskiem człowieka doby globalizacji.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Pogranicze jako zjawisko kulturowe jest wynikiem istnienia granicy, która w zamierzchłych czasach  podlegała daleko idącej trosce, otoczona była kultem i stanowiła swoiste </a:t>
            </a:r>
            <a:r>
              <a:rPr lang="pl-PL" sz="2600" b="0" i="1" strike="noStrike" spc="-1" dirty="0">
                <a:solidFill>
                  <a:srgbClr val="969FA7"/>
                </a:solidFill>
                <a:latin typeface="Constantia"/>
                <a:ea typeface="DejaVu Sans"/>
              </a:rPr>
              <a:t>sacrum</a:t>
            </a:r>
            <a:endParaRPr lang="pl-PL" sz="2600" b="0" strike="noStrike" spc="-1" dirty="0">
              <a:solidFill>
                <a:srgbClr val="969FA7"/>
              </a:solidFill>
              <a:latin typeface="Arial"/>
            </a:endParaRPr>
          </a:p>
        </p:txBody>
      </p:sp>
      <p:sp>
        <p:nvSpPr>
          <p:cNvPr id="20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buClr>
                <a:srgbClr val="8CB64A"/>
              </a:buClr>
            </a:pPr>
            <a:endParaRPr lang="pl-PL" sz="1800" b="0" strike="noStrike" spc="-1" dirty="0">
              <a:solidFill>
                <a:srgbClr val="969FA7"/>
              </a:solidFill>
              <a:latin typeface="Arial"/>
            </a:endParaRPr>
          </a:p>
          <a:p>
            <a:pPr marL="2160">
              <a:lnSpc>
                <a:spcPct val="100000"/>
              </a:lnSpc>
              <a:spcBef>
                <a:spcPts val="601"/>
              </a:spcBef>
              <a:buClr>
                <a:srgbClr val="8CB64A"/>
              </a:buClr>
              <a:buSzPct val="85000"/>
            </a:pPr>
            <a:r>
              <a:rPr lang="pl-PL" sz="2600" b="0" strike="noStrike" spc="-1" dirty="0">
                <a:solidFill>
                  <a:srgbClr val="969FA7"/>
                </a:solidFill>
                <a:latin typeface="Constantia"/>
                <a:ea typeface="DejaVu Sans"/>
              </a:rPr>
              <a:t>Ze względu na jego miejsce w świadomości społecznej pogranicze  można ujmować jako:</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zewnętrzne</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wewnętrzne</a:t>
            </a:r>
            <a:endParaRPr lang="pl-PL" sz="2600" b="0" strike="noStrike" spc="-1" dirty="0">
              <a:solidFill>
                <a:srgbClr val="969FA7"/>
              </a:solidFill>
              <a:latin typeface="Arial"/>
            </a:endParaRPr>
          </a:p>
        </p:txBody>
      </p:sp>
      <p:sp>
        <p:nvSpPr>
          <p:cNvPr id="20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CustomShape 1"/>
          <p:cNvSpPr/>
          <p:nvPr/>
        </p:nvSpPr>
        <p:spPr>
          <a:xfrm>
            <a:off x="457200" y="2109456"/>
            <a:ext cx="8227440" cy="398426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Realizacja wychowania – naczelnego celu edukacji międzykulturowej – wymaga od pedagogów podejścia pragmatycznego.</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konsekwencji z pragmatyczności jako przesłanki procesu wychowania wynikają jego zasady</a:t>
            </a:r>
            <a:r>
              <a:rPr lang="pl-PL" sz="2600" b="0" strike="noStrike" spc="-1" dirty="0" smtClean="0">
                <a:solidFill>
                  <a:srgbClr val="969FA7"/>
                </a:solidFill>
                <a:latin typeface="Constantia"/>
                <a:ea typeface="DejaVu Sans"/>
              </a:rPr>
              <a:t>:</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smtClean="0">
                <a:solidFill>
                  <a:srgbClr val="969FA7"/>
                </a:solidFill>
                <a:latin typeface="Constantia"/>
                <a:ea typeface="DejaVu Sans"/>
              </a:rPr>
              <a:t>Zasada </a:t>
            </a:r>
            <a:r>
              <a:rPr lang="pl-PL" sz="2600" b="0" strike="noStrike" spc="-1" dirty="0">
                <a:solidFill>
                  <a:srgbClr val="969FA7"/>
                </a:solidFill>
                <a:latin typeface="Constantia"/>
                <a:ea typeface="DejaVu Sans"/>
              </a:rPr>
              <a:t>interakcyjności – zarówno uczący/edukujący, jak i uczący się/edukowani są programowani kulturowo, a więc swoje poglądy opierają na określonym światopoglądzie. </a:t>
            </a:r>
            <a:endParaRPr lang="pl-PL" sz="2600" b="0" strike="noStrike" spc="-1" dirty="0">
              <a:solidFill>
                <a:srgbClr val="969FA7"/>
              </a:solidFill>
              <a:latin typeface="Arial"/>
            </a:endParaRPr>
          </a:p>
        </p:txBody>
      </p:sp>
      <p:sp>
        <p:nvSpPr>
          <p:cNvPr id="206" name="CustomShape 2"/>
          <p:cNvSpPr/>
          <p:nvPr/>
        </p:nvSpPr>
        <p:spPr>
          <a:xfrm>
            <a:off x="457200" y="776969"/>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Cele strategiczne edukacji międzykulturowej</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procesie komunikowania się używają swoistych dla tradycji ich grup znaków i symboli, uznając równorzędność kultur.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Edukacja międzykulturowa polega na zrozumieniu różnicy, a nie dążeniu do prawdy.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Kompetencje międzykulturowe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Zasada zorientowania na problem – edukacja międzykulturowa „wydarza się”, kiedy na poziomie społecznej komunikacji zorganizuje się „bogaty punkt”.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Dzieje się tak, kiedy odmienność kulturowa jest doświadczana w trakcie aktu komunikowania się, a nie jest opisem Innego. Zasada zorientowania na dziecko – dotyczy możliwości percepcji i emocjonalnej gotowości do analizy odmienności.</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p:txBody>
      </p:sp>
      <p:sp>
        <p:nvSpPr>
          <p:cNvPr id="20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CustomShape 1"/>
          <p:cNvSpPr/>
          <p:nvPr/>
        </p:nvSpPr>
        <p:spPr>
          <a:xfrm>
            <a:off x="457200" y="2118510"/>
            <a:ext cx="8227440" cy="3975209"/>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Problematyka edukacji międzykulturowej skłania do przedstawienia jej z perspektywy realizacji zadań.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takim ujęciu nauczania o różnorodności kulturowej należy wyróżnić jego aspekty: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przygotowania do dialogicznych interakcji</a:t>
            </a:r>
            <a:r>
              <a:rPr lang="pl-PL" sz="2600" b="0" strike="noStrike" spc="-1" dirty="0" smtClean="0">
                <a:solidFill>
                  <a:srgbClr val="969FA7"/>
                </a:solidFill>
                <a:latin typeface="Constantia"/>
                <a:ea typeface="DejaVu Sans"/>
              </a:rPr>
              <a:t>,</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edukacji o tożsamości kulturowej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edukacji o rozwoju kulturowym. </a:t>
            </a:r>
            <a:endParaRPr lang="pl-PL" sz="2600" b="0" strike="noStrike" spc="-1" dirty="0">
              <a:solidFill>
                <a:srgbClr val="969FA7"/>
              </a:solidFill>
              <a:latin typeface="Arial"/>
            </a:endParaRPr>
          </a:p>
        </p:txBody>
      </p:sp>
      <p:sp>
        <p:nvSpPr>
          <p:cNvPr id="210" name="CustomShape 2"/>
          <p:cNvSpPr/>
          <p:nvPr/>
        </p:nvSpPr>
        <p:spPr>
          <a:xfrm>
            <a:off x="457200" y="767915"/>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Cele operacyjne edukacji międzykulturowej</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CustomShape 1"/>
          <p:cNvSpPr/>
          <p:nvPr/>
        </p:nvSpPr>
        <p:spPr>
          <a:xfrm>
            <a:off x="457200" y="2009868"/>
            <a:ext cx="8227440" cy="4083851"/>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Rozumiane jest jako gotowość i otwartość na podejmowanie dialogu z Innym, ale nie w postaci gry politycznej, ale z perspektywy wartościującej.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Różnorodność kulturowa jest tu traktowana jako źródło wiedzy wywołującej refleksję nad relacjami: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człowiek – kultura;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grupa – człowiek – tradycja kulturowa. </a:t>
            </a:r>
            <a:endParaRPr lang="pl-PL" sz="2600" b="0" strike="noStrike" spc="-1" dirty="0">
              <a:solidFill>
                <a:srgbClr val="969FA7"/>
              </a:solidFill>
              <a:latin typeface="Arial"/>
            </a:endParaRPr>
          </a:p>
        </p:txBody>
      </p:sp>
      <p:sp>
        <p:nvSpPr>
          <p:cNvPr id="212" name="CustomShape 2"/>
          <p:cNvSpPr/>
          <p:nvPr/>
        </p:nvSpPr>
        <p:spPr>
          <a:xfrm>
            <a:off x="457200" y="686435"/>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Przygotowanie do dialogicznych interakcji </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pPr>
            <a:endParaRPr lang="pl-PL" sz="1800" b="0" strike="noStrike" spc="-1" dirty="0">
              <a:solidFill>
                <a:srgbClr val="969FA7"/>
              </a:solidFill>
              <a:latin typeface="Arial"/>
            </a:endParaRPr>
          </a:p>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Zadaniem tak ujmowanej edukacji międzykulturowej jest wyposażenie uczących się w umiejętność krytycznej analizy tradycji kulturowej. </a:t>
            </a:r>
            <a:endParaRPr lang="pl-PL" sz="2600" b="0" strike="noStrike" spc="-1" dirty="0">
              <a:solidFill>
                <a:srgbClr val="969FA7"/>
              </a:solidFill>
              <a:latin typeface="Arial"/>
            </a:endParaRPr>
          </a:p>
        </p:txBody>
      </p:sp>
      <p:sp>
        <p:nvSpPr>
          <p:cNvPr id="21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CustomShape 1"/>
          <p:cNvSpPr/>
          <p:nvPr/>
        </p:nvSpPr>
        <p:spPr>
          <a:xfrm>
            <a:off x="457200" y="1919334"/>
            <a:ext cx="8227440" cy="417438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Tożsamość kulturowa jednostki może być rozpatrywana w skojarzeniu z tożsamością kulturową grup, z którymi identyfikuje się jednostka.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Tożsamość kulturowa jednostki realizuje się poprzez tradycję wprowadzania (socjalizacji) jej w obszar znaczeń i sensów kultury.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Dla kształtowania się tożsamości kulturowej jednostki istotne są jej samoświadomość i potencjał poznawczy – kompetencje umożliwiające poruszanie się w świecie kodów kultury, którą jednostka uznaje za własną.</a:t>
            </a:r>
            <a:endParaRPr lang="pl-PL" sz="2600" b="0" strike="noStrike" spc="-1" dirty="0">
              <a:solidFill>
                <a:srgbClr val="969FA7"/>
              </a:solidFill>
              <a:latin typeface="Arial"/>
            </a:endParaRPr>
          </a:p>
        </p:txBody>
      </p:sp>
      <p:sp>
        <p:nvSpPr>
          <p:cNvPr id="216" name="CustomShape 2"/>
          <p:cNvSpPr/>
          <p:nvPr/>
        </p:nvSpPr>
        <p:spPr>
          <a:xfrm>
            <a:off x="457200" y="632114"/>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Edukacja na temat tożsamości kulturowej </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kategoriach przekazu kultury edukację na rzecz rozwoju kulturowego symbolizuje akt dziedziczenia, który jednak – aby był pełny czy życiodajny (termin Lecha Witkowskiego), a więc konstruujący etyczną relację jednostki ze światem – musi być zakorzeniony w tradycji.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Tradycja jest przewodnikiem po treściach kultury, jest systemem umożliwiającym jednostkom porządkowanie swoich doświadczeń kulturowych w perspektywie moralnej. </a:t>
            </a:r>
            <a:endParaRPr lang="pl-PL" sz="2600" b="0" strike="noStrike" spc="-1" dirty="0">
              <a:solidFill>
                <a:srgbClr val="969FA7"/>
              </a:solidFill>
              <a:latin typeface="Arial"/>
            </a:endParaRPr>
          </a:p>
        </p:txBody>
      </p:sp>
      <p:sp>
        <p:nvSpPr>
          <p:cNvPr id="21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a:bodyPr>
          <a:lstStyle/>
          <a:p>
            <a:pPr>
              <a:lnSpc>
                <a:spcPct val="100000"/>
              </a:lnSpc>
            </a:pPr>
            <a:r>
              <a:rPr lang="pl-PL" sz="4200" b="0" strike="noStrike" spc="-83" dirty="0">
                <a:solidFill>
                  <a:srgbClr val="8CB64A"/>
                </a:solidFill>
                <a:latin typeface="Constantia"/>
                <a:ea typeface="DejaVu Sans"/>
              </a:rPr>
              <a:t>Edukacja na rzecz rozwoju kulturowego </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mechanizmy wzmacniające stereotypy kulturowe oraz konflikty międzykulturowe,</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strategie radzenia sobie z nimi,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sposoby radzenia sobie ze skutkami szoku kulturowego,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zapobieganie stygmatyzacji; </a:t>
            </a:r>
            <a:endParaRPr lang="pl-PL" sz="2600" b="0" strike="noStrike" spc="-1" dirty="0">
              <a:solidFill>
                <a:srgbClr val="969FA7"/>
              </a:solidFill>
              <a:latin typeface="Arial"/>
            </a:endParaRPr>
          </a:p>
        </p:txBody>
      </p:sp>
      <p:sp>
        <p:nvSpPr>
          <p:cNvPr id="93"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Nieodzownym czynnikiem trwania kultury jest jej transmisja z pokolenia na pokolenie. </a:t>
            </a:r>
            <a:endParaRPr lang="pl-PL" sz="2600" b="0" strike="noStrike" spc="-1" dirty="0">
              <a:solidFill>
                <a:srgbClr val="969FA7"/>
              </a:solidFill>
              <a:latin typeface="Arial"/>
            </a:endParaRPr>
          </a:p>
          <a:p>
            <a:pPr marL="457200" indent="-457200">
              <a:lnSpc>
                <a:spcPct val="100000"/>
              </a:lnSpc>
              <a:spcBef>
                <a:spcPts val="601"/>
              </a:spcBef>
              <a:buClr>
                <a:srgbClr val="8CB64A"/>
              </a:buClr>
              <a:buFont typeface="Arial" panose="020B0604020202020204" pitchFamily="34" charset="0"/>
              <a:buChar cha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Bez przekazywania kultury nie istniałaby ciągłość </a:t>
            </a:r>
            <a:r>
              <a:rPr lang="pl-PL" sz="2600" b="0" strike="noStrike" spc="-1" dirty="0" err="1">
                <a:solidFill>
                  <a:srgbClr val="969FA7"/>
                </a:solidFill>
                <a:latin typeface="Constantia"/>
                <a:ea typeface="DejaVu Sans"/>
              </a:rPr>
              <a:t>zachowań</a:t>
            </a:r>
            <a:r>
              <a:rPr lang="pl-PL" sz="2600" b="0" strike="noStrike" spc="-1" dirty="0">
                <a:solidFill>
                  <a:srgbClr val="969FA7"/>
                </a:solidFill>
                <a:latin typeface="Constantia"/>
                <a:ea typeface="DejaVu Sans"/>
              </a:rPr>
              <a:t> umożliwiających konstruowanie tożsamości kulturowych jednostek. </a:t>
            </a:r>
            <a:endParaRPr lang="pl-PL" sz="2600" b="0" strike="noStrike" spc="-1" dirty="0">
              <a:solidFill>
                <a:srgbClr val="969FA7"/>
              </a:solidFill>
              <a:latin typeface="Arial"/>
            </a:endParaRPr>
          </a:p>
        </p:txBody>
      </p:sp>
      <p:sp>
        <p:nvSpPr>
          <p:cNvPr id="22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a:bodyPr>
          <a:lstStyle/>
          <a:p>
            <a:pPr>
              <a:lnSpc>
                <a:spcPct val="100000"/>
              </a:lnSpc>
            </a:pPr>
            <a:r>
              <a:rPr lang="pl-PL" sz="4200" b="0" strike="noStrike" spc="-83" dirty="0">
                <a:solidFill>
                  <a:srgbClr val="8CB64A"/>
                </a:solidFill>
                <a:latin typeface="Constantia"/>
                <a:ea typeface="DejaVu Sans"/>
              </a:rPr>
              <a:t>Tradycja grupy i dziedziczenie kultury</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Tradycja należy do grupy, co oznacza, że grupa jest podmiotem tradycji i w grupach konstruowane są tradycje.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Członkowie grup zobowiązani są do rozumnego współkształtowania tradycji.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Jeśli jednak tradycja nie posiada prawa do nienaruszalności, i jest tak traktowana, staje się narzędziem przemocy symbolicznej. </a:t>
            </a:r>
            <a:endParaRPr lang="pl-PL" sz="2600" b="0" strike="noStrike" spc="-1" dirty="0">
              <a:solidFill>
                <a:srgbClr val="969FA7"/>
              </a:solidFill>
              <a:latin typeface="Arial"/>
            </a:endParaRPr>
          </a:p>
        </p:txBody>
      </p:sp>
      <p:sp>
        <p:nvSpPr>
          <p:cNvPr id="22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Przez wieki transmisja kultury następowała we względnie odrębnych ramach – tradycjach wyznaczonych układem politycznym czy ideologią czasów.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Obecnie standardem społecznym kultury staje się pluralizm kulturowy i wielokulturowość – tym samym edukacja międzykulturowa podejmuje wyzwania związane ze stosunkiem jednostek do tradycji.</a:t>
            </a:r>
            <a:endParaRPr lang="pl-PL" sz="2600" b="0" strike="noStrike" spc="-1" dirty="0">
              <a:solidFill>
                <a:srgbClr val="969FA7"/>
              </a:solidFill>
              <a:latin typeface="Arial"/>
            </a:endParaRPr>
          </a:p>
        </p:txBody>
      </p:sp>
      <p:sp>
        <p:nvSpPr>
          <p:cNvPr id="22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sp>
      <p:sp>
        <p:nvSpPr>
          <p:cNvPr id="226" name="CustomShape 2"/>
          <p:cNvSpPr/>
          <p:nvPr/>
        </p:nvSpPr>
        <p:spPr>
          <a:xfrm>
            <a:off x="457200" y="274680"/>
            <a:ext cx="8227440" cy="3728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4200" b="0" strike="noStrike" spc="-83" dirty="0">
                <a:solidFill>
                  <a:srgbClr val="8CB64A"/>
                </a:solidFill>
                <a:latin typeface="Constantia"/>
                <a:ea typeface="DejaVu Sans"/>
              </a:rPr>
              <a:t>Relacje międzykulturowe</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CustomShape 1"/>
          <p:cNvSpPr/>
          <p:nvPr/>
        </p:nvSpPr>
        <p:spPr>
          <a:xfrm>
            <a:off x="457200" y="2018922"/>
            <a:ext cx="8227440" cy="407479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Zrozumienie przebiegu kontaktu kulturowego, czyli sytuacji gdy rozmówcy reprezentują odmienne systemy kulturowe – nazywanej relacją międzykulturową – jest zadaniem dość skomplikowanym.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praktyce, jeśli nie istnieją jednoznaczne reguły komunikowania się, przedstawiciele różnych kultur doświadczają trudności i problemów. Są one następstwem niejasnych zasad kodowania przekazów lub skutkiem ich nieznajomości przez odbiorców.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warunkach pluralizmu kultur przekazy te, kodowane różnymi kulturami, bywają niezgodne z oczekiwaniami lub odbiegają od znanych jednostkom zwyczajów i wzorców moralnych, organizujących ich najbliższą rzeczywistość i które uznają za swoje.</a:t>
            </a:r>
            <a:endParaRPr lang="pl-PL" sz="2600" b="0" strike="noStrike" spc="-1" dirty="0">
              <a:solidFill>
                <a:srgbClr val="969FA7"/>
              </a:solidFill>
              <a:latin typeface="Arial"/>
            </a:endParaRPr>
          </a:p>
        </p:txBody>
      </p:sp>
      <p:sp>
        <p:nvSpPr>
          <p:cNvPr id="228" name="CustomShape 2"/>
          <p:cNvSpPr/>
          <p:nvPr/>
        </p:nvSpPr>
        <p:spPr>
          <a:xfrm>
            <a:off x="457200" y="722648"/>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Kontakt kulturowy z perspektywy komunikowania się</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relacjach międzykulturowych nie można zapominać też o dokonujących się na świecie procesach globalnych, rzutujących na komunikację.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wyniku masowości, mediatyzacji i migracji grupy kulturowe (etniczne, narodowe, wyznaniowe, religijne itp.) wchodzą w kontakt kulturowy z innymi grupami, reprezentującymi odmienne sposoby myślenia, wierzenia i odczuwania, co w konsekwencji utrudnia relacje międzykulturowe.</a:t>
            </a:r>
            <a:endParaRPr lang="pl-PL" sz="2600" b="0" strike="noStrike" spc="-1" dirty="0">
              <a:solidFill>
                <a:srgbClr val="969FA7"/>
              </a:solidFill>
              <a:latin typeface="Arial"/>
            </a:endParaRPr>
          </a:p>
        </p:txBody>
      </p:sp>
      <p:sp>
        <p:nvSpPr>
          <p:cNvPr id="23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Techniki rozwiązywania problemów powstających na tle zróżnicowania ludzie nabywają w procesie socjalizacji poprzez kontakty z innością.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Zwykle opierają się one jednak na stereotypach i uprzedzeniach, wyznaczanych przez kulturę w postaci ról i standardów społecznych.</a:t>
            </a:r>
            <a:endParaRPr lang="pl-PL" sz="2600" b="0" strike="noStrike" spc="-1" dirty="0">
              <a:solidFill>
                <a:srgbClr val="969FA7"/>
              </a:solidFill>
              <a:latin typeface="Arial"/>
            </a:endParaRPr>
          </a:p>
        </p:txBody>
      </p:sp>
      <p:sp>
        <p:nvSpPr>
          <p:cNvPr id="23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CustomShape 1"/>
          <p:cNvSpPr/>
          <p:nvPr/>
        </p:nvSpPr>
        <p:spPr>
          <a:xfrm>
            <a:off x="457200" y="1152000"/>
            <a:ext cx="8227440" cy="4941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01"/>
              </a:spcBef>
              <a:buClr>
                <a:srgbClr val="8CB64A"/>
              </a:buClr>
            </a:pPr>
            <a:r>
              <a:rPr lang="pl-PL" sz="2600" b="0" strike="noStrike" spc="-1" dirty="0">
                <a:solidFill>
                  <a:srgbClr val="969FA7"/>
                </a:solidFill>
                <a:latin typeface="Constantia"/>
                <a:ea typeface="DejaVu Sans"/>
              </a:rPr>
              <a:t>Stereotypy i uprzedzenia psycholodzy społeczni wiążą z postawą reprezentowaną przez człowieka, czyli ogólną oceną jakiegoś obiektu.</a:t>
            </a:r>
            <a:endParaRPr lang="pl-PL" sz="2600" b="0" strike="noStrike" spc="-1" dirty="0">
              <a:solidFill>
                <a:srgbClr val="969FA7"/>
              </a:solidFill>
              <a:latin typeface="Arial"/>
            </a:endParaRPr>
          </a:p>
          <a:p>
            <a:pPr>
              <a:lnSpc>
                <a:spcPct val="100000"/>
              </a:lnSpc>
              <a:spcBef>
                <a:spcPts val="601"/>
              </a:spcBef>
              <a:buClr>
                <a:srgbClr val="8CB64A"/>
              </a:buClr>
            </a:pPr>
            <a:r>
              <a:rPr lang="pl-PL" sz="2600" b="0" strike="noStrike" spc="-1" dirty="0">
                <a:solidFill>
                  <a:srgbClr val="969FA7"/>
                </a:solidFill>
                <a:latin typeface="Constantia"/>
                <a:ea typeface="DejaVu Sans"/>
              </a:rPr>
              <a:t>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Tradycyjnie badacze wyróżniają trzy składniki postawy: behawioralny, afektywny i poznawczy.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Większość autorów uznaje, że stereotypy odpowiadają poznawczemu komponentowi postaw, uprzedzenia – afektywnemu, natomiast zachowanie odnoszą do dyskryminacji </a:t>
            </a:r>
            <a:endParaRPr lang="pl-PL" sz="2600" b="0" strike="noStrike" spc="-1" dirty="0">
              <a:solidFill>
                <a:srgbClr val="969FA7"/>
              </a:solidFill>
              <a:latin typeface="Arial"/>
            </a:endParaRPr>
          </a:p>
        </p:txBody>
      </p:sp>
      <p:sp>
        <p:nvSpPr>
          <p:cNvPr id="23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CustomShape 1"/>
          <p:cNvSpPr/>
          <p:nvPr/>
        </p:nvSpPr>
        <p:spPr>
          <a:xfrm>
            <a:off x="457200" y="2091350"/>
            <a:ext cx="8227440" cy="409290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Stereotypem nazywa się: zespół przekonań na temat atrybutów pewnej grupy ludzi lub też określa go jako: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schematyczne,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uproszczone,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niepełne spostrzeganie zjawisk, grup ludzkich, rzeczy,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powstałe przed poznaniem i doświadczeniem, które może być negatywne i pozytywne </a:t>
            </a:r>
            <a:endParaRPr lang="pl-PL" sz="2600" b="0" strike="noStrike" spc="-1" dirty="0">
              <a:solidFill>
                <a:srgbClr val="969FA7"/>
              </a:solidFill>
              <a:latin typeface="Arial"/>
            </a:endParaRPr>
          </a:p>
        </p:txBody>
      </p:sp>
      <p:sp>
        <p:nvSpPr>
          <p:cNvPr id="236" name="CustomShape 2"/>
          <p:cNvSpPr/>
          <p:nvPr/>
        </p:nvSpPr>
        <p:spPr>
          <a:xfrm>
            <a:off x="457200" y="87419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nSpc>
                <a:spcPct val="100000"/>
              </a:lnSpc>
            </a:pPr>
            <a:r>
              <a:rPr lang="pl-PL" sz="4200" b="0" strike="noStrike" spc="-83" dirty="0">
                <a:solidFill>
                  <a:srgbClr val="8CB64A"/>
                </a:solidFill>
                <a:latin typeface="Constantia"/>
                <a:ea typeface="DejaVu Sans"/>
              </a:rPr>
              <a:t>Stereotypy w procesie komunikowania się</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pPr>
            <a:endParaRPr lang="pl-PL" sz="1800" b="0" strike="noStrike" spc="-1" dirty="0">
              <a:solidFill>
                <a:srgbClr val="969FA7"/>
              </a:solidFill>
              <a:latin typeface="Arial"/>
            </a:endParaRPr>
          </a:p>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Miano stereotypu odnosi się również do struktury poznawczej, która zawiera wiedzę, przekonania i oczekiwania obserwatora dotyczące pewnej grupy ludzi</a:t>
            </a:r>
            <a:endParaRPr lang="pl-PL" sz="2600" b="0" strike="noStrike" spc="-1" dirty="0">
              <a:solidFill>
                <a:srgbClr val="969FA7"/>
              </a:solidFill>
              <a:latin typeface="Arial"/>
            </a:endParaRPr>
          </a:p>
        </p:txBody>
      </p:sp>
      <p:sp>
        <p:nvSpPr>
          <p:cNvPr id="23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775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Boski P., Kulturowe ramy </a:t>
            </a:r>
            <a:r>
              <a:rPr lang="pl-PL" sz="2600" b="0" strike="noStrike" spc="-1" dirty="0" err="1">
                <a:solidFill>
                  <a:srgbClr val="969FA7"/>
                </a:solidFill>
                <a:latin typeface="Constantia"/>
                <a:ea typeface="DejaVu Sans"/>
              </a:rPr>
              <a:t>zachowań</a:t>
            </a:r>
            <a:r>
              <a:rPr lang="pl-PL" sz="2600" b="0" strike="noStrike" spc="-1" dirty="0">
                <a:solidFill>
                  <a:srgbClr val="969FA7"/>
                </a:solidFill>
                <a:latin typeface="Constantia"/>
                <a:ea typeface="DejaVu Sans"/>
              </a:rPr>
              <a:t> społecznych, Wyd. PWN oraz SWPS, Warszawa 2010.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Grzybowski P., Edukacja Europejska – od Wielokulturowości ku Międzykulturowości, Oficyna Wydawnicza „Impuls”, Kraków 2009</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Lewowicki T. (red.), Edukacja międzykulturowa w Polsce i na świecie, Wyd. UŚ, Katowice 2000.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Paszko A. (red.), Edukacja międzykulturowa w Polsce wobec nowych wyzwań, Kraków 2011.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Lewowicki T, Urban </a:t>
            </a:r>
            <a:r>
              <a:rPr lang="pl-PL" sz="2600" b="0" strike="noStrike" spc="-1" dirty="0" err="1">
                <a:solidFill>
                  <a:srgbClr val="969FA7"/>
                </a:solidFill>
                <a:latin typeface="Constantia"/>
                <a:ea typeface="DejaVu Sans"/>
              </a:rPr>
              <a:t>J,Szczypka</a:t>
            </a:r>
            <a:r>
              <a:rPr lang="pl-PL" sz="2600" b="0" strike="noStrike" spc="-1" dirty="0">
                <a:solidFill>
                  <a:srgbClr val="969FA7"/>
                </a:solidFill>
                <a:latin typeface="Constantia"/>
                <a:ea typeface="DejaVu Sans"/>
              </a:rPr>
              <a:t>-Rusz A(red)Język, komunikacja i edukacja w społecznościach wielokulturowych, Uniwersytet Śląski ,</a:t>
            </a:r>
            <a:r>
              <a:rPr lang="pl-PL" sz="2600" b="0" strike="noStrike" spc="-1" dirty="0" err="1">
                <a:solidFill>
                  <a:srgbClr val="969FA7"/>
                </a:solidFill>
                <a:latin typeface="Constantia"/>
                <a:ea typeface="DejaVu Sans"/>
              </a:rPr>
              <a:t>wsp</a:t>
            </a:r>
            <a:r>
              <a:rPr lang="pl-PL" sz="2600" b="0" strike="noStrike" spc="-1" dirty="0">
                <a:solidFill>
                  <a:srgbClr val="969FA7"/>
                </a:solidFill>
                <a:latin typeface="Constantia"/>
                <a:ea typeface="DejaVu Sans"/>
              </a:rPr>
              <a:t> ZNP w Warszawie, Warszawa 2004,</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Jasiński Z.,(red) Szkoła i nauczyciele wobec problemów edukacji międzykulturowej, Instytut Nauk Pedagogicznych, Opole 2010</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Grzybowski P., Edukacja międzykulturowa - przewodnik: pojęcia, literatura, adresy, Oficyna Wydawnicza „Impuls”, Kraków 2008</a:t>
            </a:r>
            <a:endParaRPr lang="pl-PL" sz="2600" b="0" strike="noStrike" spc="-1" dirty="0">
              <a:solidFill>
                <a:srgbClr val="969FA7"/>
              </a:solidFill>
              <a:latin typeface="Arial"/>
            </a:endParaRPr>
          </a:p>
        </p:txBody>
      </p:sp>
      <p:sp>
        <p:nvSpPr>
          <p:cNvPr id="95"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4200" b="0" strike="noStrike" spc="-83" dirty="0">
                <a:solidFill>
                  <a:srgbClr val="8CB64A"/>
                </a:solidFill>
                <a:latin typeface="Constantia"/>
                <a:ea typeface="DejaVu Sans"/>
              </a:rPr>
              <a:t>Zalecana literatura:</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Przykładem węższego ujęcia stereotypu jest stereotyp etniczny, czyli schematyczny, standaryzowany obraz danej grupy etnicznej lub wyobrażenie cech jej członków związane z przynależnością do danej grupy, zwykle zabarwione emocjonalnie oraz wartościująco i dlatego odznaczające się małą elastycznością</a:t>
            </a:r>
            <a:endParaRPr lang="pl-PL" sz="2600" b="0" strike="noStrike" spc="-1" dirty="0">
              <a:solidFill>
                <a:srgbClr val="969FA7"/>
              </a:solidFill>
              <a:latin typeface="Arial"/>
            </a:endParaRPr>
          </a:p>
        </p:txBody>
      </p:sp>
      <p:sp>
        <p:nvSpPr>
          <p:cNvPr id="24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CustomShape 1"/>
          <p:cNvSpPr/>
          <p:nvPr/>
        </p:nvSpPr>
        <p:spPr>
          <a:xfrm>
            <a:off x="457200" y="1207009"/>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Budowanie stereotypów zawsze wymaga istnienia dwóch grup wchodzących ze sobą w kontakt: grupy własnej „my” i grupy obcej „oni”.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Takie elementy kulturowe grupy, jak: język, obyczaje, religia, dziedzictwo kulturowe, stają się podstawą kategoryzacji społecznych, prowadzą do podziału na „swoich” i „obcych”.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„My” myślimy jakoś o innych, a „oni” myślą jakoś o nas, co uzasadnia wprowadzenie rozróżnienia na stereotypy kulturowe (grupa) i indywidualne (jednostka) lub autostereotypy (własna grupa) i </a:t>
            </a:r>
            <a:r>
              <a:rPr lang="pl-PL" sz="2600" b="0" strike="noStrike" spc="-1" dirty="0" err="1">
                <a:solidFill>
                  <a:srgbClr val="969FA7"/>
                </a:solidFill>
                <a:latin typeface="Constantia"/>
                <a:ea typeface="DejaVu Sans"/>
              </a:rPr>
              <a:t>heterostereotypy</a:t>
            </a:r>
            <a:r>
              <a:rPr lang="pl-PL" sz="2600" b="0" strike="noStrike" spc="-1" dirty="0">
                <a:solidFill>
                  <a:srgbClr val="969FA7"/>
                </a:solidFill>
                <a:latin typeface="Constantia"/>
                <a:ea typeface="DejaVu Sans"/>
              </a:rPr>
              <a:t> (inna grupa).</a:t>
            </a:r>
            <a:endParaRPr lang="pl-PL" sz="2600" b="0" strike="noStrike" spc="-1" dirty="0">
              <a:solidFill>
                <a:srgbClr val="969FA7"/>
              </a:solidFill>
              <a:latin typeface="Arial"/>
            </a:endParaRPr>
          </a:p>
        </p:txBody>
      </p:sp>
      <p:sp>
        <p:nvSpPr>
          <p:cNvPr id="24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Pojęcia te pełnią funkcję porządkującą rzeczywistość, kształtują tożsamość grupy, wzmacniają więzi między członkami w grupie, podkreślają poczucie </a:t>
            </a:r>
            <a:r>
              <a:rPr lang="pl-PL" sz="2600" b="0" strike="noStrike" spc="-1" dirty="0" err="1">
                <a:solidFill>
                  <a:srgbClr val="969FA7"/>
                </a:solidFill>
                <a:latin typeface="Constantia"/>
                <a:ea typeface="DejaVu Sans"/>
              </a:rPr>
              <a:t>współprzynależności</a:t>
            </a:r>
            <a:r>
              <a:rPr lang="pl-PL" sz="2600" b="0" strike="noStrike" spc="-1" dirty="0">
                <a:solidFill>
                  <a:srgbClr val="969FA7"/>
                </a:solidFill>
                <a:latin typeface="Constantia"/>
                <a:ea typeface="DejaVu Sans"/>
              </a:rPr>
              <a:t> do regionu i kraju, wpływają na refleksję nad własną tożsamością</a:t>
            </a:r>
            <a:endParaRPr lang="pl-PL" sz="2600" b="0" strike="noStrike" spc="-1" dirty="0">
              <a:solidFill>
                <a:srgbClr val="969FA7"/>
              </a:solidFill>
              <a:latin typeface="Arial"/>
            </a:endParaRPr>
          </a:p>
        </p:txBody>
      </p:sp>
      <p:sp>
        <p:nvSpPr>
          <p:cNvPr id="24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Stereotypy mogą, choć nie muszą, być źródłem uprzedzeń.</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Nauczanie o stereotypach (zrozumienie funkcji stereotypów) pozwala zmieniać postawy na pozytywne w stosunku do innych (obcych), rozbudza ciekawość świata, inspiruje do kontaktów z innymi ludźmi, uwrażliwia, zachęca do poszukiwania korzeni własnej tożsamości i lepszego poznania własnej kultury, umożliwia głębsze poznanie rzeczywistości </a:t>
            </a:r>
            <a:endParaRPr lang="pl-PL" sz="2600" b="0" strike="noStrike" spc="-1" dirty="0">
              <a:solidFill>
                <a:srgbClr val="969FA7"/>
              </a:solidFill>
              <a:latin typeface="Arial"/>
            </a:endParaRPr>
          </a:p>
        </p:txBody>
      </p:sp>
      <p:sp>
        <p:nvSpPr>
          <p:cNvPr id="246"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Synonimiczne określenia stereotypów to m.in.: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etykiety,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klisze myślowe,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nieuprawnione uogólnienia,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ograniczenia intelektualne,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umysłowe obrazy,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sztywność w myśleniu,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zapożyczona wiedza.</a:t>
            </a:r>
            <a:endParaRPr lang="pl-PL" sz="2600" b="0" strike="noStrike" spc="-1" dirty="0">
              <a:solidFill>
                <a:srgbClr val="969FA7"/>
              </a:solidFill>
              <a:latin typeface="Arial"/>
            </a:endParaRPr>
          </a:p>
        </p:txBody>
      </p:sp>
      <p:sp>
        <p:nvSpPr>
          <p:cNvPr id="24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O ile stereotyp ma charakter poznawczy, to uprzedzenie – afektywny.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Ludzie uprzedzeni postrzegają innych wyłącznie przez pryzmat stereotypów.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Gordon Allport (1954) zdefiniował uprzedzenie jako antypatię wynikającą z błędnego lub nieelastycznego uogólnienia. </a:t>
            </a:r>
            <a:endParaRPr lang="pl-PL" sz="2600" b="0" strike="noStrike" spc="-1" dirty="0">
              <a:solidFill>
                <a:srgbClr val="969FA7"/>
              </a:solidFill>
              <a:latin typeface="Arial"/>
            </a:endParaRPr>
          </a:p>
        </p:txBody>
      </p:sp>
      <p:sp>
        <p:nvSpPr>
          <p:cNvPr id="25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100000"/>
              </a:lnSpc>
            </a:pPr>
            <a:r>
              <a:rPr lang="pl-PL" sz="4200" b="0" strike="noStrike" spc="-83" dirty="0">
                <a:solidFill>
                  <a:srgbClr val="8CB64A"/>
                </a:solidFill>
                <a:latin typeface="Constantia"/>
                <a:ea typeface="DejaVu Sans"/>
              </a:rPr>
              <a:t>Uprzedzenie jako postawa społeczna</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Uprzedzenie można odczuwać lub wyrażać i kierować je albo do całej grupy, albo do jednostki, która jest członkiem tej grupy.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Najczęściej uprzedzenie to silne negatywne uczucie do osoby, które wynika z uogólnień na temat grupy, do której należy ta osoba.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Zgodnie z tym stanowiskiem uprzedzenie definiowane jest jako negatywna, nieoparta w pełni na prawdziwych informacjach, silna i odporna na zmianę postawa wobec określonej grupy społecznej (Mądrzycki T., 1986, s. 181) lub negatywne, nieracjonalne ustosunkowanie się do innych, niepoddające się zmianie. </a:t>
            </a:r>
            <a:endParaRPr lang="pl-PL" sz="2600" b="0" strike="noStrike" spc="-1" dirty="0">
              <a:solidFill>
                <a:srgbClr val="969FA7"/>
              </a:solidFill>
              <a:latin typeface="Arial"/>
            </a:endParaRPr>
          </a:p>
        </p:txBody>
      </p:sp>
      <p:sp>
        <p:nvSpPr>
          <p:cNvPr id="25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buClr>
                <a:srgbClr val="8CB64A"/>
              </a:buClr>
            </a:pPr>
            <a:endParaRPr lang="pl-PL" sz="18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Uprzedzenie opiera się na fałszywych, niepełnych informacjach, które zawierają komponent emocjonalny o negatywnym charakterze, będący specyficznym uproszczeniem.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To zwiększa dystans, prowadzi do stygmatyzacji, unikania i kształtuje postawy wrogości, dyskryminacji, agresji. </a:t>
            </a:r>
            <a:endParaRPr lang="pl-PL" sz="2600" b="0" strike="noStrike" spc="-1" dirty="0">
              <a:solidFill>
                <a:srgbClr val="969FA7"/>
              </a:solidFill>
              <a:latin typeface="Arial"/>
            </a:endParaRPr>
          </a:p>
        </p:txBody>
      </p:sp>
      <p:sp>
        <p:nvSpPr>
          <p:cNvPr id="25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Uprzedzenie wiąże się z negatywnym nastawieniem – dezaprobatą, pogardą – oraz silnymi emocjami – lękiem, gniewem, nienawiścią.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Silne stereotypy na temat jakiejś grupy, nasycone negatywnymi emocjami, tworzą uprzedzenia, które mogą, choć nie muszą, prowadzić do dyskryminacji. </a:t>
            </a:r>
            <a:endParaRPr lang="pl-PL" sz="2600" b="0" strike="noStrike" spc="-1" dirty="0">
              <a:solidFill>
                <a:srgbClr val="969FA7"/>
              </a:solidFill>
              <a:latin typeface="Arial"/>
            </a:endParaRPr>
          </a:p>
        </p:txBody>
      </p:sp>
      <p:sp>
        <p:nvSpPr>
          <p:cNvPr id="256"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Dyskryminacja polega na ogół na niesprawiedliwym traktowaniu innych ludzi ze względu na ich przynależność grupową. Różnica między uprzedzeniem a dyskryminacją jest różnicą między myśleniem/odczuwaniem – czyli uprzedzeniem a działaniem – czyli dyskryminacją (Matsumoto D., </a:t>
            </a:r>
            <a:r>
              <a:rPr lang="pl-PL" sz="2600" b="0" strike="noStrike" spc="-1" dirty="0" err="1">
                <a:solidFill>
                  <a:srgbClr val="969FA7"/>
                </a:solidFill>
                <a:latin typeface="Constantia"/>
                <a:ea typeface="DejaVu Sans"/>
              </a:rPr>
              <a:t>Juang</a:t>
            </a:r>
            <a:r>
              <a:rPr lang="pl-PL" sz="2600" b="0" strike="noStrike" spc="-1" dirty="0">
                <a:solidFill>
                  <a:srgbClr val="969FA7"/>
                </a:solidFill>
                <a:latin typeface="Constantia"/>
                <a:ea typeface="DejaVu Sans"/>
              </a:rPr>
              <a:t> L., 2007, s. 108).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Efektem dyskryminacji, opartej na pochodzeniu kulturowym czy etnicznym, niepełnosprawności, orientacji seksualnej itp., jest najczęściej wykluczenie społeczne.</a:t>
            </a:r>
            <a:endParaRPr lang="pl-PL" sz="2600" b="0" strike="noStrike" spc="-1" dirty="0">
              <a:solidFill>
                <a:srgbClr val="969FA7"/>
              </a:solidFill>
              <a:latin typeface="Arial"/>
            </a:endParaRPr>
          </a:p>
        </p:txBody>
      </p:sp>
      <p:sp>
        <p:nvSpPr>
          <p:cNvPr id="25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2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Grzymała – Moszczyńska H., Uchodźcy. Podręcznik dla osób pracujących z uchodźcami, Wyd. </a:t>
            </a:r>
            <a:r>
              <a:rPr lang="pl-PL" sz="2600" b="0" strike="noStrike" spc="-1" dirty="0" err="1">
                <a:solidFill>
                  <a:srgbClr val="969FA7"/>
                </a:solidFill>
                <a:latin typeface="Constantia"/>
                <a:ea typeface="DejaVu Sans"/>
              </a:rPr>
              <a:t>Nomos</a:t>
            </a:r>
            <a:r>
              <a:rPr lang="pl-PL" sz="2600" b="0" strike="noStrike" spc="-1" dirty="0">
                <a:solidFill>
                  <a:srgbClr val="969FA7"/>
                </a:solidFill>
                <a:latin typeface="Constantia"/>
                <a:ea typeface="DejaVu Sans"/>
              </a:rPr>
              <a:t>, Kraków 2000.</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Lewowicki T., Suchodolska J., Dzieci w procesie kształtowania postaw kulturowych, Wyd. IMPULS, Kraków 2011.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err="1">
                <a:solidFill>
                  <a:srgbClr val="969FA7"/>
                </a:solidFill>
                <a:latin typeface="Constantia"/>
                <a:ea typeface="DejaVu Sans"/>
              </a:rPr>
              <a:t>Magala</a:t>
            </a:r>
            <a:r>
              <a:rPr lang="pl-PL" sz="2600" b="0" strike="noStrike" spc="-1" dirty="0">
                <a:solidFill>
                  <a:srgbClr val="969FA7"/>
                </a:solidFill>
                <a:latin typeface="Constantia"/>
                <a:ea typeface="DejaVu Sans"/>
              </a:rPr>
              <a:t> S. J., Kompetencje międzykulturowe, Oficyna a Wolters Kluwer business, Warszawa 2011.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Mackiewicz M.,(red) Kompetencja interkulturowa w teorii i praktyce </a:t>
            </a:r>
            <a:r>
              <a:rPr lang="pl-PL" sz="2600" b="0" strike="noStrike" spc="-1" dirty="0" err="1">
                <a:solidFill>
                  <a:srgbClr val="969FA7"/>
                </a:solidFill>
                <a:latin typeface="Constantia"/>
                <a:ea typeface="DejaVu Sans"/>
              </a:rPr>
              <a:t>edukacyjnej.Wyd</a:t>
            </a:r>
            <a:r>
              <a:rPr lang="pl-PL" sz="2600" b="0" strike="noStrike" spc="-1" dirty="0">
                <a:solidFill>
                  <a:srgbClr val="969FA7"/>
                </a:solidFill>
                <a:latin typeface="Constantia"/>
                <a:ea typeface="DejaVu Sans"/>
              </a:rPr>
              <a:t>. Wyższej Szkoły Bankowej w Poznaniu, Poznań 2010</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err="1">
                <a:solidFill>
                  <a:srgbClr val="969FA7"/>
                </a:solidFill>
                <a:latin typeface="Constantia"/>
                <a:ea typeface="DejaVu Sans"/>
              </a:rPr>
              <a:t>Lalak</a:t>
            </a:r>
            <a:r>
              <a:rPr lang="pl-PL" sz="2600" b="0" strike="noStrike" spc="-1" dirty="0">
                <a:solidFill>
                  <a:srgbClr val="969FA7"/>
                </a:solidFill>
                <a:latin typeface="Constantia"/>
                <a:ea typeface="DejaVu Sans"/>
              </a:rPr>
              <a:t> D., </a:t>
            </a:r>
            <a:r>
              <a:rPr lang="pl-PL" sz="2600" b="0" strike="noStrike" spc="-1" dirty="0" err="1">
                <a:solidFill>
                  <a:srgbClr val="969FA7"/>
                </a:solidFill>
                <a:latin typeface="Constantia"/>
                <a:ea typeface="DejaVu Sans"/>
              </a:rPr>
              <a:t>Migracja,Uchodźstwo</a:t>
            </a:r>
            <a:r>
              <a:rPr lang="pl-PL" sz="2600" b="0" strike="noStrike" spc="-1" dirty="0">
                <a:solidFill>
                  <a:srgbClr val="969FA7"/>
                </a:solidFill>
                <a:latin typeface="Constantia"/>
                <a:ea typeface="DejaVu Sans"/>
              </a:rPr>
              <a:t>, </a:t>
            </a:r>
            <a:r>
              <a:rPr lang="pl-PL" sz="2600" b="0" strike="noStrike" spc="-1" dirty="0" err="1">
                <a:solidFill>
                  <a:srgbClr val="969FA7"/>
                </a:solidFill>
                <a:latin typeface="Constantia"/>
                <a:ea typeface="DejaVu Sans"/>
              </a:rPr>
              <a:t>Wielokulturowość,Wyd.Akademickie</a:t>
            </a:r>
            <a:r>
              <a:rPr lang="pl-PL" sz="2600" b="0" strike="noStrike" spc="-1" dirty="0">
                <a:solidFill>
                  <a:srgbClr val="969FA7"/>
                </a:solidFill>
                <a:latin typeface="Constantia"/>
                <a:ea typeface="DejaVu Sans"/>
              </a:rPr>
              <a:t> „Żak”, Warszawa 2007</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Matsumoto D., </a:t>
            </a:r>
            <a:r>
              <a:rPr lang="pl-PL" sz="2600" b="0" strike="noStrike" spc="-1" dirty="0" err="1">
                <a:solidFill>
                  <a:srgbClr val="969FA7"/>
                </a:solidFill>
                <a:latin typeface="Constantia"/>
                <a:ea typeface="DejaVu Sans"/>
              </a:rPr>
              <a:t>Juang</a:t>
            </a:r>
            <a:r>
              <a:rPr lang="pl-PL" sz="2600" b="0" strike="noStrike" spc="-1" dirty="0">
                <a:solidFill>
                  <a:srgbClr val="969FA7"/>
                </a:solidFill>
                <a:latin typeface="Constantia"/>
                <a:ea typeface="DejaVu Sans"/>
              </a:rPr>
              <a:t> L., Psychologia międzykulturowa, Gdańskie Wydawnictwo Psychologiczne, Gdańsk 2007.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err="1">
                <a:solidFill>
                  <a:srgbClr val="969FA7"/>
                </a:solidFill>
                <a:latin typeface="Constantia"/>
                <a:ea typeface="DejaVu Sans"/>
              </a:rPr>
              <a:t>Savidan</a:t>
            </a:r>
            <a:r>
              <a:rPr lang="pl-PL" sz="2600" b="0" strike="noStrike" spc="-1" dirty="0">
                <a:solidFill>
                  <a:srgbClr val="969FA7"/>
                </a:solidFill>
                <a:latin typeface="Constantia"/>
                <a:ea typeface="DejaVu Sans"/>
              </a:rPr>
              <a:t> P., Wielokulturowość, Oficyna Naukowa, Warszawa 2012</a:t>
            </a:r>
            <a:endParaRPr lang="pl-PL" sz="2600" b="0" strike="noStrike" spc="-1" dirty="0">
              <a:solidFill>
                <a:srgbClr val="969FA7"/>
              </a:solidFill>
              <a:latin typeface="Arial"/>
            </a:endParaRPr>
          </a:p>
        </p:txBody>
      </p:sp>
      <p:sp>
        <p:nvSpPr>
          <p:cNvPr id="97"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Wyróżnia się następujące rodzaje dyskryminacji, wynikające ze stereotypów i uprzedzeń: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err="1">
                <a:solidFill>
                  <a:srgbClr val="969FA7"/>
                </a:solidFill>
                <a:latin typeface="Constantia"/>
                <a:ea typeface="DejaVu Sans"/>
              </a:rPr>
              <a:t>ableizm</a:t>
            </a:r>
            <a:r>
              <a:rPr lang="pl-PL" sz="2600" b="0" strike="noStrike" spc="-1" dirty="0">
                <a:solidFill>
                  <a:srgbClr val="969FA7"/>
                </a:solidFill>
                <a:latin typeface="Constantia"/>
                <a:ea typeface="DejaVu Sans"/>
              </a:rPr>
              <a:t> – dyskryminacja ze względu na niepełnosprawność;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err="1">
                <a:solidFill>
                  <a:srgbClr val="969FA7"/>
                </a:solidFill>
                <a:latin typeface="Constantia"/>
                <a:ea typeface="DejaVu Sans"/>
              </a:rPr>
              <a:t>ageizm</a:t>
            </a:r>
            <a:r>
              <a:rPr lang="pl-PL" sz="2600" b="0" strike="noStrike" spc="-1" dirty="0">
                <a:solidFill>
                  <a:srgbClr val="969FA7"/>
                </a:solidFill>
                <a:latin typeface="Constantia"/>
                <a:ea typeface="DejaVu Sans"/>
              </a:rPr>
              <a:t> – dyskryminacja ze względu na wiek;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antysemityzm – uprzedzenie wobec osób pochodzenia żydowskiego;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homofobia – uprzedzenie wobec osób nieheteroseksualnych;</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islamofobia – niechęć wobec osób wyznania muzułmańskiego;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rasizm – uprzedzenie, którego podstawą jest rasa;</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 </a:t>
            </a:r>
            <a:r>
              <a:rPr lang="pl-PL" sz="2600" b="0" strike="noStrike" spc="-1" dirty="0" err="1">
                <a:solidFill>
                  <a:srgbClr val="969FA7"/>
                </a:solidFill>
                <a:latin typeface="Constantia"/>
                <a:ea typeface="DejaVu Sans"/>
              </a:rPr>
              <a:t>romofobia</a:t>
            </a:r>
            <a:r>
              <a:rPr lang="pl-PL" sz="2600" b="0" strike="noStrike" spc="-1" dirty="0">
                <a:solidFill>
                  <a:srgbClr val="969FA7"/>
                </a:solidFill>
                <a:latin typeface="Constantia"/>
                <a:ea typeface="DejaVu Sans"/>
              </a:rPr>
              <a:t> – niechęć wobec osób pochodzenia romskiego;</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seksizm – uprzedzenie ze względu na płeć.</a:t>
            </a:r>
            <a:endParaRPr lang="pl-PL" sz="2600" b="0" strike="noStrike" spc="-1" dirty="0">
              <a:solidFill>
                <a:srgbClr val="969FA7"/>
              </a:solidFill>
              <a:latin typeface="Arial"/>
            </a:endParaRPr>
          </a:p>
        </p:txBody>
      </p:sp>
      <p:sp>
        <p:nvSpPr>
          <p:cNvPr id="26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Idea tolerancji, pierwotnie umieszczana w kontekście religijnym, była wąsko rozumiana jako znoszenie dokuczliwej inności w najbliższym otoczeniu. Oznaczała zgodę na odmienność, którą trudno znieść ze względu na nią samą. </a:t>
            </a:r>
            <a:endParaRPr lang="pl-PL" sz="2600" b="0" strike="noStrike" spc="-1" dirty="0">
              <a:solidFill>
                <a:srgbClr val="969FA7"/>
              </a:solidFill>
              <a:latin typeface="Arial"/>
            </a:endParaRPr>
          </a:p>
        </p:txBody>
      </p:sp>
      <p:sp>
        <p:nvSpPr>
          <p:cNvPr id="26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4200" b="0" strike="noStrike" spc="-83" dirty="0">
                <a:solidFill>
                  <a:srgbClr val="8CB64A"/>
                </a:solidFill>
                <a:latin typeface="Constantia"/>
                <a:ea typeface="DejaVu Sans"/>
              </a:rPr>
              <a:t>Tolerancja jako postawa społeczna</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01"/>
              </a:spcBef>
            </a:pPr>
            <a:endParaRPr lang="pl-PL" sz="1800" b="0" strike="noStrike" spc="-1" dirty="0">
              <a:solidFill>
                <a:srgbClr val="969FA7"/>
              </a:solidFill>
              <a:latin typeface="Arial"/>
            </a:endParaRPr>
          </a:p>
          <a:p>
            <a:pPr marL="2160">
              <a:lnSpc>
                <a:spcPct val="100000"/>
              </a:lnSpc>
              <a:spcBef>
                <a:spcPts val="601"/>
              </a:spcBef>
              <a:buClr>
                <a:srgbClr val="F3A447"/>
              </a:buClr>
              <a:buSzPct val="85000"/>
            </a:pPr>
            <a:r>
              <a:rPr lang="pl-PL" sz="2600" b="1" strike="noStrike" spc="-1" dirty="0">
                <a:solidFill>
                  <a:srgbClr val="969FA7"/>
                </a:solidFill>
                <a:latin typeface="Constantia"/>
                <a:ea typeface="DejaVu Sans"/>
              </a:rPr>
              <a:t>Tolerancja</a:t>
            </a:r>
            <a:r>
              <a:rPr lang="pl-PL" sz="2600" b="0" strike="noStrike" spc="-1" dirty="0">
                <a:solidFill>
                  <a:srgbClr val="969FA7"/>
                </a:solidFill>
                <a:latin typeface="Constantia"/>
                <a:ea typeface="DejaVu Sans"/>
              </a:rPr>
              <a:t> w nowym, rozszerzonym pojęciu oznacza nie tylko niechętne godzenie się na obecność Innego, lecz coś znacznie więcej – jest to szacunek dla Innego jako innego, dostrzeżenie w jego odmienności nie skazy moralnej czy dziwactwa, lecz szansy na wzbogacenie mojej własnej osobowość. </a:t>
            </a:r>
            <a:endParaRPr lang="pl-PL" sz="2600" b="0" strike="noStrike" spc="-1" dirty="0">
              <a:solidFill>
                <a:srgbClr val="969FA7"/>
              </a:solidFill>
              <a:latin typeface="Arial"/>
            </a:endParaRPr>
          </a:p>
        </p:txBody>
      </p:sp>
      <p:sp>
        <p:nvSpPr>
          <p:cNvPr id="264"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10000"/>
          </a:bodyPr>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Postawa tolerancji odwołuje się do wspólnych wartości humanistycznych, służąc budowaniu porozumienia i wchodzenia w kontakt z innością za pomocą dialogu, co już zostało określone w Powszechnej Deklaracji Praw Człowieka ONZ z 10 grudnia 1948 roku. Innym ważnym aktem podnoszącym sprawę tolerancji była przyjęta 16 listopada 1995 roku na Konferencji Generalnej UNESCO Deklaracja Zasad Tolerancji. Artykuł 1 Deklaracji mówi: „Tolerancja to szacunek, akceptacja i uznanie bogactwa różnorodności kultur na świecie, naszych form wyrazu i sposobów bycia człowiekiem. Sprzyja jej wiedza, otwartość, komunikowanie się oraz wolność słowa, sumienia i wiary. Tolerancja jest harmonią w różnorodności. To nie tylko moralny obowiązek, ale także prawny i polityczny warunek. Tolerancja – wartość, która czyni możliwym pokój – przyczynia się do zastąpienia kultury wojny kulturą pokoju”.</a:t>
            </a:r>
            <a:endParaRPr lang="pl-PL" sz="2600" b="0" strike="noStrike" spc="-1" dirty="0">
              <a:solidFill>
                <a:srgbClr val="969FA7"/>
              </a:solidFill>
              <a:latin typeface="Arial"/>
            </a:endParaRPr>
          </a:p>
        </p:txBody>
      </p:sp>
      <p:sp>
        <p:nvSpPr>
          <p:cNvPr id="266"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W geście uznania dla społecznej wartości postawy tolerancji dzień 16 listopada został ustanowiony przez ONZ Międzynarodowym Dniem Tolerancji. Tolerancję można pojmować dwojako: zarówno jako bierną (tzw. tolerancja negatywna), jak i czynną (tzw. tolerancja pozytywna), a także jako akceptację odmienności – tak w postaci biernej, oznaczającej zgodę na poglądy i zachowania, których nie podzielamy, jak i czynnej, polegającej na wspieraniu, afirmacji treści i postaw, z którymi się nie utożsamiamy </a:t>
            </a:r>
            <a:endParaRPr lang="pl-PL" sz="2600" b="0" strike="noStrike" spc="-1" dirty="0">
              <a:solidFill>
                <a:srgbClr val="969FA7"/>
              </a:solidFill>
              <a:latin typeface="Arial"/>
            </a:endParaRPr>
          </a:p>
        </p:txBody>
      </p:sp>
      <p:sp>
        <p:nvSpPr>
          <p:cNvPr id="26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Postawa tolerancji wymaga minimum relatywizmu aksjologicznego, umożliwiającego chęć otwarcia się na drugiego człowieka, co pozwoli rozwinąć się tolerancji pozytywnej, tj. zaakceptowaniu tego człowieka właśnie jako Innego. Wielość stylów życia, różnorodność sposobów myślenia, odmienna hierarchia wartości nie są tutaj odbierane jako zagrożenie, lecz jako szansa wzbogacenia swojego własnego życia. </a:t>
            </a:r>
            <a:endParaRPr lang="pl-PL" sz="2600" b="0" strike="noStrike" spc="-1" dirty="0">
              <a:solidFill>
                <a:srgbClr val="969FA7"/>
              </a:solidFill>
              <a:latin typeface="Arial"/>
            </a:endParaRPr>
          </a:p>
        </p:txBody>
      </p:sp>
      <p:sp>
        <p:nvSpPr>
          <p:cNvPr id="270"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160">
              <a:lnSpc>
                <a:spcPct val="100000"/>
              </a:lnSpc>
              <a:spcBef>
                <a:spcPts val="601"/>
              </a:spcBef>
              <a:buClr>
                <a:srgbClr val="8CB64A"/>
              </a:buClr>
              <a:buSzPct val="85000"/>
            </a:pPr>
            <a:r>
              <a:rPr lang="pl-PL" sz="2600" b="0" strike="noStrike" spc="-1" dirty="0">
                <a:solidFill>
                  <a:srgbClr val="969FA7"/>
                </a:solidFill>
                <a:latin typeface="Constantia"/>
                <a:ea typeface="DejaVu Sans"/>
              </a:rPr>
              <a:t>Postawa tolerancji jest wartościowym elementem kształtowania relacji międzyludzkich w każdym społeczeństwie, zwłaszcza wieloetnicznym, wielokulturowym, wielorasowym czy wielowyznaniowym. W kontekście międzykulturowym postawy tolerancyjne manifestują się w 4 obszarach: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norm i praktyk religijnych,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zasad i poglądów ideologicznych,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norm i praktyk obyczajowych,</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norm i praktyk prawnych. </a:t>
            </a:r>
            <a:endParaRPr lang="pl-PL" sz="2600" b="0" strike="noStrike" spc="-1" dirty="0">
              <a:solidFill>
                <a:srgbClr val="969FA7"/>
              </a:solidFill>
              <a:latin typeface="Arial"/>
            </a:endParaRPr>
          </a:p>
        </p:txBody>
      </p:sp>
      <p:sp>
        <p:nvSpPr>
          <p:cNvPr id="272"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sp>
      <p:sp>
        <p:nvSpPr>
          <p:cNvPr id="274" name="CustomShape 2"/>
          <p:cNvSpPr/>
          <p:nvPr/>
        </p:nvSpPr>
        <p:spPr>
          <a:xfrm>
            <a:off x="457200" y="274680"/>
            <a:ext cx="8227440" cy="3224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nSpc>
                <a:spcPct val="100000"/>
              </a:lnSpc>
            </a:pPr>
            <a:r>
              <a:rPr lang="pl-PL" sz="4200" b="0" strike="noStrike" spc="-83" dirty="0">
                <a:solidFill>
                  <a:srgbClr val="8CB64A"/>
                </a:solidFill>
                <a:latin typeface="Constantia"/>
                <a:ea typeface="DejaVu Sans"/>
              </a:rPr>
              <a:t>Kompetencja kulturowa – międzykulturowa – transkulturowa</a:t>
            </a:r>
            <a:endParaRPr lang="pl-PL" sz="4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CustomShape 1"/>
          <p:cNvSpPr/>
          <p:nvPr/>
        </p:nvSpPr>
        <p:spPr>
          <a:xfrm>
            <a:off x="457200" y="2743200"/>
            <a:ext cx="8227440" cy="3350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160">
              <a:lnSpc>
                <a:spcPct val="100000"/>
              </a:lnSpc>
              <a:spcBef>
                <a:spcPts val="601"/>
              </a:spcBef>
              <a:buClr>
                <a:srgbClr val="F3A447"/>
              </a:buClr>
              <a:buSzPct val="85000"/>
            </a:pPr>
            <a:r>
              <a:rPr lang="pl-PL" sz="2600" b="0" strike="noStrike" spc="-1" dirty="0">
                <a:solidFill>
                  <a:srgbClr val="969FA7"/>
                </a:solidFill>
                <a:latin typeface="Constantia"/>
                <a:ea typeface="DejaVu Sans"/>
              </a:rPr>
              <a:t>Kształtowanie kompetencji nauczycieli w warunkach wielokulturowości społeczeństw jest wyznacznikiem ich samoświadomości zawodowej, rozumienia wagi pełnionej roli i funkcji, rozwoju poczucia własnej wartości w wymiarze profesjonalnym, a także postawy zgodnej z uzasadnieniem sformułowanym przez Pawła Boskiego: „(…) ponieważ nadszedł czas na profesjonalne radzenie sobie ze zróżnicowanym kulturowo światem” </a:t>
            </a:r>
            <a:endParaRPr lang="pl-PL" sz="2600" b="0" strike="noStrike" spc="-1" dirty="0">
              <a:solidFill>
                <a:srgbClr val="969FA7"/>
              </a:solidFill>
              <a:latin typeface="Arial"/>
            </a:endParaRPr>
          </a:p>
        </p:txBody>
      </p:sp>
      <p:sp>
        <p:nvSpPr>
          <p:cNvPr id="276" name="CustomShape 2"/>
          <p:cNvSpPr/>
          <p:nvPr/>
        </p:nvSpPr>
        <p:spPr>
          <a:xfrm>
            <a:off x="457200" y="1329231"/>
            <a:ext cx="8227440" cy="1217160"/>
          </a:xfrm>
          <a:prstGeom prst="rect">
            <a:avLst/>
          </a:prstGeom>
          <a:noFill/>
          <a:ln w="6480">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pl-PL" sz="3200" b="0" strike="noStrike" spc="-83" dirty="0">
                <a:solidFill>
                  <a:srgbClr val="8CB64A"/>
                </a:solidFill>
                <a:latin typeface="Constantia"/>
                <a:ea typeface="DejaVu Sans"/>
              </a:rPr>
              <a:t>Kompetencja kulturowa nauczycieli akademickich w warunkach wielokulturowości społeczeństw</a:t>
            </a:r>
            <a:endParaRPr lang="pl-PL" sz="3200" b="0" strike="noStrike" spc="-1" dirty="0">
              <a:solidFill>
                <a:srgbClr val="8CB64A"/>
              </a:solid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 name="CustomShape 1"/>
          <p:cNvSpPr/>
          <p:nvPr/>
        </p:nvSpPr>
        <p:spPr>
          <a:xfrm>
            <a:off x="457200" y="1523880"/>
            <a:ext cx="8227440" cy="456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Istnieje wiele definicji i modeli kompetencji, a jednym z ujęć są kompetencje kulturowe. </a:t>
            </a:r>
            <a:endParaRPr lang="pl-PL" sz="2600" b="0" strike="noStrike" spc="-1" dirty="0">
              <a:solidFill>
                <a:srgbClr val="969FA7"/>
              </a:solidFill>
              <a:latin typeface="Arial"/>
            </a:endParaRPr>
          </a:p>
          <a:p>
            <a:pPr>
              <a:lnSpc>
                <a:spcPct val="100000"/>
              </a:lnSpc>
              <a:spcBef>
                <a:spcPts val="601"/>
              </a:spcBef>
              <a:buClr>
                <a:srgbClr val="8CB64A"/>
              </a:buClr>
            </a:pP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W odniesieniu do różnorodności kompetencje kulturowe należy traktować jako pierwotne, mieszczące się na początku drogi rozwoju kompetencji międzykulturowych. </a:t>
            </a:r>
            <a:endParaRPr lang="pl-PL" sz="2600" b="0" strike="noStrike" spc="-1" dirty="0">
              <a:solidFill>
                <a:srgbClr val="969FA7"/>
              </a:solidFill>
              <a:latin typeface="Arial"/>
            </a:endParaRPr>
          </a:p>
          <a:p>
            <a:pPr marL="274320" indent="-272160">
              <a:lnSpc>
                <a:spcPct val="100000"/>
              </a:lnSpc>
              <a:spcBef>
                <a:spcPts val="601"/>
              </a:spcBef>
              <a:buClr>
                <a:srgbClr val="8CB64A"/>
              </a:buClr>
              <a:buSzPct val="85000"/>
              <a:buFont typeface="Wingdings 2" charset="2"/>
              <a:buChar char=""/>
            </a:pPr>
            <a:r>
              <a:rPr lang="pl-PL" sz="2600" b="0" strike="noStrike" spc="-1" dirty="0">
                <a:solidFill>
                  <a:srgbClr val="969FA7"/>
                </a:solidFill>
                <a:latin typeface="Constantia"/>
                <a:ea typeface="DejaVu Sans"/>
              </a:rPr>
              <a:t>Kompetencje te – w zależności od modelu i adaptacji do charakteru działania – określane są jako wrażliwość kulturowa czy kompilacja kompetencji społecznych i osobistych. </a:t>
            </a:r>
            <a:endParaRPr lang="pl-PL" sz="2600" b="0" strike="noStrike" spc="-1" dirty="0">
              <a:solidFill>
                <a:srgbClr val="969FA7"/>
              </a:solidFill>
              <a:latin typeface="Arial"/>
            </a:endParaRPr>
          </a:p>
        </p:txBody>
      </p:sp>
      <p:sp>
        <p:nvSpPr>
          <p:cNvPr id="278" name="CustomShape 2"/>
          <p:cNvSpPr/>
          <p:nvPr/>
        </p:nvSpPr>
        <p:spPr>
          <a:xfrm>
            <a:off x="457200" y="152280"/>
            <a:ext cx="8227440" cy="1217160"/>
          </a:xfrm>
          <a:prstGeom prst="rect">
            <a:avLst/>
          </a:prstGeom>
          <a:noFill/>
          <a:ln w="6480">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Motyw pakietu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ywidenda">
  <a:themeElements>
    <a:clrScheme name="Dywidenda">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ywidenda">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ywidenda">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1032</TotalTime>
  <Words>6508</Words>
  <Application>Microsoft Office PowerPoint</Application>
  <PresentationFormat>Pokaz na ekranie (4:3)</PresentationFormat>
  <Paragraphs>458</Paragraphs>
  <Slides>121</Slides>
  <Notes>2</Notes>
  <HiddenSlides>1</HiddenSlides>
  <MMClips>0</MMClips>
  <ScaleCrop>false</ScaleCrop>
  <HeadingPairs>
    <vt:vector size="6" baseType="variant">
      <vt:variant>
        <vt:lpstr>Używane czcionki</vt:lpstr>
      </vt:variant>
      <vt:variant>
        <vt:i4>7</vt:i4>
      </vt:variant>
      <vt:variant>
        <vt:lpstr>Motyw</vt:lpstr>
      </vt:variant>
      <vt:variant>
        <vt:i4>2</vt:i4>
      </vt:variant>
      <vt:variant>
        <vt:lpstr>Tytuły slajdów</vt:lpstr>
      </vt:variant>
      <vt:variant>
        <vt:i4>121</vt:i4>
      </vt:variant>
    </vt:vector>
  </HeadingPairs>
  <TitlesOfParts>
    <vt:vector size="130" baseType="lpstr">
      <vt:lpstr>Arial</vt:lpstr>
      <vt:lpstr>Calibri</vt:lpstr>
      <vt:lpstr>Calibri Light</vt:lpstr>
      <vt:lpstr>Constantia</vt:lpstr>
      <vt:lpstr>DejaVu Sans</vt:lpstr>
      <vt:lpstr>Gill Sans MT</vt:lpstr>
      <vt:lpstr>Wingdings 2</vt:lpstr>
      <vt:lpstr>1_Office Theme</vt:lpstr>
      <vt:lpstr>Dywidenda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Edukacja międzykulturowa  w polskim systemie edukacji</dc:title>
  <dc:subject/>
  <dc:creator>ala</dc:creator>
  <dc:description/>
  <cp:lastModifiedBy>Magdalena Lezucha</cp:lastModifiedBy>
  <cp:revision>80</cp:revision>
  <dcterms:created xsi:type="dcterms:W3CDTF">2017-10-20T17:19:48Z</dcterms:created>
  <dcterms:modified xsi:type="dcterms:W3CDTF">2018-05-30T06:51:49Z</dcterms:modified>
  <dc:language>pl-PL</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Pokaz na ekranie (4:3)</vt:lpwstr>
  </property>
  <property fmtid="{D5CDD505-2E9C-101B-9397-08002B2CF9AE}" pid="9" name="ScaleCrop">
    <vt:bool>false</vt:bool>
  </property>
  <property fmtid="{D5CDD505-2E9C-101B-9397-08002B2CF9AE}" pid="10" name="ShareDoc">
    <vt:bool>false</vt:bool>
  </property>
  <property fmtid="{D5CDD505-2E9C-101B-9397-08002B2CF9AE}" pid="11" name="Slides">
    <vt:i4>194</vt:i4>
  </property>
</Properties>
</file>