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5"/>
  </p:notesMasterIdLst>
  <p:sldIdLst>
    <p:sldId id="256" r:id="rId2"/>
    <p:sldId id="346" r:id="rId3"/>
    <p:sldId id="396" r:id="rId4"/>
    <p:sldId id="408" r:id="rId5"/>
    <p:sldId id="417" r:id="rId6"/>
    <p:sldId id="416" r:id="rId7"/>
    <p:sldId id="409" r:id="rId8"/>
    <p:sldId id="411" r:id="rId9"/>
    <p:sldId id="419" r:id="rId10"/>
    <p:sldId id="420" r:id="rId11"/>
    <p:sldId id="422" r:id="rId12"/>
    <p:sldId id="413" r:id="rId13"/>
    <p:sldId id="405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8"/>
    <p:penClr>
      <a:srgbClr val="FF0000"/>
    </p:penClr>
  </p:showPr>
  <p:clrMru>
    <a:srgbClr val="FFC000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7E7EC-95C4-4C38-A87C-7D7128E3F956}" type="datetimeFigureOut">
              <a:rPr lang="cs-CZ" smtClean="0"/>
              <a:pPr/>
              <a:t>14.04.2020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69A56-AA79-4F45-937A-3B3ABAB9927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14.04.2020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14.04.2020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14.04.2020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14.04.2020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14.04.2020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14.04.2020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14.04.2020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14.04.2020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14.04.2020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14.04.2020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14.04.2020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lný tvar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14.04.2020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zborovna.sk/kniznica.php?action=download&amp;file_name=Slovensko%20-%20slep&#233;%20(obrysov&#233;)%20mapy%20+%20slep&#233;%20mapy%20krajov%20SR&amp;save=1&amp;id=200061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303176" cy="2251680"/>
          </a:xfrm>
        </p:spPr>
        <p:txBody>
          <a:bodyPr>
            <a:normAutofit/>
          </a:bodyPr>
          <a:lstStyle/>
          <a:p>
            <a:r>
              <a:rPr lang="cs-CZ" sz="36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nn-NO" sz="36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nn-NO" sz="36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Milujem</a:t>
            </a:r>
            <a:r>
              <a:rPr lang="cs-CZ" sz="36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nn-NO" sz="36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Slovensko </a:t>
            </a:r>
            <a:r>
              <a:rPr lang="nn-NO" sz="31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región </a:t>
            </a:r>
            <a:r>
              <a:rPr lang="cs-CZ" sz="31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CENTRÁLNY LIPTOV</a:t>
            </a:r>
            <a:r>
              <a:rPr lang="nn-NO" sz="31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cs-CZ" sz="31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nn-NO" sz="31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(časť</a:t>
            </a:r>
            <a:r>
              <a:rPr lang="cs-CZ" sz="31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1</a:t>
            </a:r>
            <a:r>
              <a:rPr lang="nn-NO" sz="31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.)</a:t>
            </a:r>
            <a:r>
              <a:rPr lang="cs-CZ" sz="3100" dirty="0" smtClean="0">
                <a:solidFill>
                  <a:srgbClr val="FFC000"/>
                </a:solidFill>
              </a:rPr>
              <a:t/>
            </a:r>
            <a:br>
              <a:rPr lang="cs-CZ" sz="3100" dirty="0" smtClean="0">
                <a:solidFill>
                  <a:srgbClr val="FFC000"/>
                </a:solidFill>
              </a:rPr>
            </a:br>
            <a:endParaRPr lang="cs-CZ" sz="3100" dirty="0">
              <a:solidFill>
                <a:srgbClr val="FFC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299190" cy="1668164"/>
          </a:xfrm>
        </p:spPr>
        <p:txBody>
          <a:bodyPr>
            <a:normAutofit/>
          </a:bodyPr>
          <a:lstStyle/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Jaroslav Vencálek</a:t>
            </a:r>
          </a:p>
          <a:p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Inštitút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politológie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FF PU v Prešove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6840760" cy="1143000"/>
          </a:xfrm>
        </p:spPr>
        <p:txBody>
          <a:bodyPr>
            <a:normAutofit/>
          </a:bodyPr>
          <a:lstStyle/>
          <a:p>
            <a:pPr algn="ctr"/>
            <a:r>
              <a:rPr lang="cs-CZ" sz="28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Cithara</a:t>
            </a:r>
            <a:r>
              <a:rPr lang="cs-CZ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Sanctorum</a:t>
            </a:r>
            <a:r>
              <a:rPr lang="cs-CZ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(1636); </a:t>
            </a:r>
            <a:br>
              <a:rPr lang="cs-CZ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8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evanjelický</a:t>
            </a:r>
            <a:r>
              <a:rPr lang="cs-CZ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kancionál</a:t>
            </a:r>
            <a:endParaRPr lang="cs-CZ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Jaroslav Vencálek\Desktop\Cithara_sanctorum_1828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84785"/>
            <a:ext cx="5904656" cy="4369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Vody priehrady Liptovská Mara </a:t>
            </a:r>
            <a:br>
              <a:rPr lang="sk-SK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</a:br>
            <a:r>
              <a:rPr lang="sk-SK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sa dotýkajú Liptovského Mikuláša</a:t>
            </a:r>
            <a:endParaRPr lang="cs-CZ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3923928" y="1484784"/>
            <a:ext cx="4320480" cy="464137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k-SK" sz="18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Sídlo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Palúdzka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je od r. 1960 súčasťou Liptovského Mikuláša.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    V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tejto bývalej samostatnej obci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       na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ľavom brehu Váhu sa nachádzal až do výstavby vodného diela Liptovská Mara evanjelický artikulárny drevený kostol, postavený v r. 1774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            Jozefom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Langom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ako najväčšia drevená sakrálna stavba Slovenska. Drevená stavba v tvare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kríža              s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dĺžkou hlavnej osi 43 m, bola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          v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súvislosti s budovaním priehrady rozobraná a znovu postavená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              v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najvyšších polohách obce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          Svätý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Kríž, tam, kde začína podhorské sídlo Lazisko.</a:t>
            </a:r>
            <a:endParaRPr lang="cs-CZ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Jaroslav Vencálek\Desktop\artikulárny%20kostol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56792"/>
            <a:ext cx="2808312" cy="4016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ovéPole 7"/>
          <p:cNvSpPr txBox="1"/>
          <p:nvPr/>
        </p:nvSpPr>
        <p:spPr>
          <a:xfrm>
            <a:off x="683568" y="5661249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smtClean="0">
                <a:solidFill>
                  <a:srgbClr val="FFC000"/>
                </a:solidFill>
              </a:rPr>
              <a:t>Pôvodné (dnes zaplavené)  miesto evanjelického kostola v Paludze</a:t>
            </a:r>
            <a:endParaRPr lang="sk-SK" sz="1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-108520" y="260648"/>
            <a:ext cx="7817296" cy="994122"/>
          </a:xfrm>
        </p:spPr>
        <p:txBody>
          <a:bodyPr>
            <a:normAutofit/>
          </a:bodyPr>
          <a:lstStyle/>
          <a:p>
            <a:pPr algn="ctr"/>
            <a:r>
              <a:rPr lang="sk-SK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Artikulárny drevený kostol Svätý Kríž </a:t>
            </a:r>
            <a:endParaRPr lang="cs-CZ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Users\Jaroslav Vencálek\Desktop\kniha Slovensko-český cezhraničný región\Kniha výběr\Kniha originál foto- 1. kapitola. sever\Obr.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6439769" cy="42931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7745288" cy="1143000"/>
          </a:xfrm>
        </p:spPr>
        <p:txBody>
          <a:bodyPr>
            <a:normAutofit/>
          </a:bodyPr>
          <a:lstStyle/>
          <a:p>
            <a:pPr algn="ctr"/>
            <a:r>
              <a:rPr lang="sk-SK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„Miestna znalosť„ - dôležitá súčasť harmonického rozvoja spoločnosti</a:t>
            </a:r>
            <a:endParaRPr lang="sk-SK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600200"/>
            <a:ext cx="8136904" cy="48531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k-SK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    Pri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pohľade zvonku vníma návštevník za drevenou obrannou hradbou mohutnú sakrálnu stavbu so sedlovými strechami, krytými drevenými šindľami. Oválne, z  drevených  lát  vybudované  vnútorné stropy zvýrazňujú pozoruhodné priestorové rozmery stavby, umožňujúcej prijať  až 6 tis. veriacich. Barokový oltár z r. 1693 a rady nielen za sebou, ale aj kolmo umiestnených kostolných lavíc, poskytujú možnosť odpočinutia udiveným turistom, zoznamujúcim sa s týmto nevšedným kultúrnym klenotom Slovenskej republiky. Je zrejmé, že nezapísanie stavby do listiny svetového a kultúrneho dedičstva UNESCO je len dielom zmeny jej pôvodného miesta. Vystúpiť po drevenom schodisku a prechádzať dvojposchodovou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emporou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, teda akousi rozsiahlou galériou pri stenách sakrálnej stavby, znamená mať možnosť lepšie spoznať zaujímavé maľby s figurálnymi a ornamentálnymi motívmi "svätostánku". Drevo a maľby interiéru kostola navodzujú atmosféru čias, kedy práve tu, na Liptove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, 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bolo sformované výrazné centrum evanjelickej viery.</a:t>
            </a:r>
            <a:endParaRPr lang="cs-CZ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Milujeme Slovensko: </a:t>
            </a:r>
            <a:r>
              <a:rPr lang="cs-CZ" sz="2800" b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centrálny</a:t>
            </a:r>
            <a:r>
              <a:rPr lang="cs-CZ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800" b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Liptov</a:t>
            </a:r>
            <a:endParaRPr lang="cs-CZ" sz="28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14" name="Picture 2" descr="https://cdn.komensky.sk/thumb.php?server=svk&amp;id=200061&amp;type=4&amp;thumb=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284984"/>
            <a:ext cx="4464496" cy="2642588"/>
          </a:xfrm>
          <a:prstGeom prst="rect">
            <a:avLst/>
          </a:prstGeom>
          <a:noFill/>
        </p:spPr>
      </p:pic>
      <p:pic>
        <p:nvPicPr>
          <p:cNvPr id="6" name="Zástupný symbol pro obsah 5" descr="okres-liptovsky-mikulas-na-mape-kraja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259632" y="1412776"/>
            <a:ext cx="3333750" cy="2533650"/>
          </a:xfrm>
          <a:prstGeom prst="rect">
            <a:avLst/>
          </a:prstGeom>
        </p:spPr>
      </p:pic>
      <p:sp>
        <p:nvSpPr>
          <p:cNvPr id="12" name="Zahnutá šipka doleva 11"/>
          <p:cNvSpPr/>
          <p:nvPr/>
        </p:nvSpPr>
        <p:spPr>
          <a:xfrm rot="941113">
            <a:off x="3418100" y="2564659"/>
            <a:ext cx="504056" cy="87720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Jadro </a:t>
            </a:r>
            <a:r>
              <a:rPr lang="cs-CZ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pt-BR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entrálneho Liptova - Liptovská Mara </a:t>
            </a:r>
            <a:endParaRPr lang="cs-CZ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79512" y="1412776"/>
            <a:ext cx="8352928" cy="471338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k-SK" sz="1800" dirty="0" smtClean="0">
                <a:latin typeface="Arial" pitchFamily="34" charset="0"/>
                <a:cs typeface="Arial" pitchFamily="34" charset="0"/>
              </a:rPr>
              <a:t>      Ak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vnímame Liptovskú kotlinu vo svojej celistvosti, najlepšie z niektorého vyhliadkového vrcholu Západných Tatier, ale aj výhľadovo atraktívnych lokalít, z údolnej nivy, vyvyšujúcich sa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pahorkatinných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lemov tejto kotliny,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   jej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stredu dominuje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rozlohou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27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km</a:t>
            </a:r>
            <a:r>
              <a:rPr lang="sk-SK" sz="18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štvrtá, plošne najrozsiahlejšia vodná plocha Slovenska (po vodných nádržiach Hrušov, Orava a Zemplínska Šírava), nazývaná Liptovská Mara. Celkovým objemom 360 mil. m</a:t>
            </a:r>
            <a:r>
              <a:rPr lang="sk-SK" sz="1800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zadržiavanej vody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predstavuje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vôbec najväčšiu slovenskú vodnú nádrž (vybudovaná v rokoch 1969-1975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>
              <a:buNone/>
            </a:pPr>
            <a:r>
              <a:rPr lang="sk-SK" sz="18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Rozľahlá vodná hladina, vzniknutá za 45 m vysokou a 1 225 m dlhou zemnou priehradnou hrádzou Liptovskej Mary, dokonale ukryla tie miesta Liptovskej nivy, ktoré po stáročia poskytovali priestor na rozvoj dnes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         už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zaniknutých obcí,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Čemice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, Dechtáre, Liptovská Mara, (Stará) Liptovská Sielnica, Paludza, Ráztoky,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Parížovce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Sokolče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Vrbie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a osád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Nežitovce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, Nižný Zádiel a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Sestrč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. Viac ako 940 rodín sa vysťahovalo zo 715 asanovaných domov a našlo nové bývanie v Liptovskom Mikuláši, Ružomberku, Liptovskom Trnovci,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Demänovej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alebo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                   novovybudovanej obci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Liptovská Sielnica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.</a:t>
            </a:r>
            <a:endParaRPr lang="sk-SK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Nová </a:t>
            </a:r>
            <a:r>
              <a:rPr lang="cs-CZ" sz="28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tvár</a:t>
            </a:r>
            <a:r>
              <a:rPr lang="cs-CZ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Liptovskej</a:t>
            </a:r>
            <a:r>
              <a:rPr lang="cs-CZ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kotliny - na obzore </a:t>
            </a:r>
            <a:r>
              <a:rPr lang="cs-CZ" sz="28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Západné</a:t>
            </a:r>
            <a:r>
              <a:rPr lang="cs-CZ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Tatry </a:t>
            </a:r>
            <a:endParaRPr lang="cs-CZ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3635896" y="1600200"/>
            <a:ext cx="5256584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k-SK" sz="1800" dirty="0" smtClean="0">
                <a:latin typeface="Arial" pitchFamily="34" charset="0"/>
                <a:cs typeface="Arial" pitchFamily="34" charset="0"/>
              </a:rPr>
              <a:t>      Straty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v podobe zániku ľudských sídiel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               a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aluviálnych lúk, časom premenených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               na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orné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plochy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či dokonca sady, vystriedali človekom predpokladané zisky v podobe vytvorenia retenčnej nádrže, zásadne ovplyvňujúcej predchádzajúce povodne, zabezpečenie dostatku vody nielen ako suroviny, ale aj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podmienky k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rozvoju priemyselných činností Žilinského kraja. </a:t>
            </a:r>
            <a:endParaRPr lang="cs-CZ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k-SK" sz="18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Je prirodzené, že zmeny vo výpare,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         vyvolané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rozľahlosťou vodnej plochy,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        viedli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k utvoreniu úplne novej mikroklímy centrálnej časti Liptovskej kotliny, ale aj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         k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rozvoju rekreačných  aktivít.</a:t>
            </a:r>
            <a:endParaRPr lang="cs-CZ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Users\Jaroslav Vencálek\Desktop\Genius loci předmět\Genius loci podklady monografie, studie\Žilinský kraj\Originál foto-Žilinský kraj\Pri prehrade Liptovská Mara - veža kostolík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1"/>
            <a:ext cx="3024336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7683624" cy="936104"/>
          </a:xfrm>
        </p:spPr>
        <p:txBody>
          <a:bodyPr>
            <a:noAutofit/>
          </a:bodyPr>
          <a:lstStyle/>
          <a:p>
            <a:pPr algn="ctr"/>
            <a:r>
              <a:rPr lang="cs-CZ" sz="28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Centrálny</a:t>
            </a:r>
            <a:r>
              <a:rPr lang="cs-CZ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Liptov</a:t>
            </a:r>
            <a:r>
              <a:rPr lang="cs-CZ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cs-CZ" sz="28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dôležitý</a:t>
            </a:r>
            <a:r>
              <a:rPr lang="cs-CZ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energetický </a:t>
            </a:r>
            <a:r>
              <a:rPr lang="cs-CZ" sz="28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uzol</a:t>
            </a:r>
            <a:r>
              <a:rPr lang="cs-CZ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cs-CZ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484784"/>
            <a:ext cx="8136904" cy="464137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k-SK" sz="18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Významným sa stal aj aspekt energetický. V súčasnosti existuje päť základných systémov fungovania vodných elektrární: riečne, derivačné, akumulačné, slapové a kaskádové. Liptovská Mara patrí k akumulačným systémom vodných elektrární, podobne ako Gabčíkovo na Dunaji. Jedná sa o vodnú elektráreň s  tzv. prirodzenou (primárnou) akumuláciou, kde dostatočný obsah vody v hornej nádrži (t.j. vlastne priehrada Liptovská Mara) umožňuje v čase veľkej spotreby, tzv. energetickej špičky, aby energetické jednotky vodnej elektrárne spracovávali väčší prietok,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        ako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je prirodzený prietok riečiskom Váhu. Pod priehradným múrom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    bola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vybudovaná v Bešeňovej dolná vodná nádrž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sk-SK" sz="18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Obe nádrže sú prepojené privádzačom (tlakovým potrubím), čo umožňuje v období mimo špičku prečerpávanie už použitej vody z dolnej do hornej nádrže. Liptovská Mara je tak vnímaná ako významná prečerpávacia vodná elektráreň na "Vážskej kaskáde", kde vodná nádrž Bešeňová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          s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plochou vodnej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hladiny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dosahujúcej takmer 2 km</a:t>
            </a:r>
            <a:r>
              <a:rPr lang="sk-SK" sz="18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, umožňuje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vyrovnávať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špičkový odtok vodnej elektrárne Liptovská Mara.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0" y="274638"/>
            <a:ext cx="7812360" cy="994122"/>
          </a:xfrm>
        </p:spPr>
        <p:txBody>
          <a:bodyPr>
            <a:normAutofit/>
          </a:bodyPr>
          <a:lstStyle/>
          <a:p>
            <a:pPr algn="ctr"/>
            <a:r>
              <a:rPr lang="cs-CZ" sz="28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Priehrada</a:t>
            </a:r>
            <a:r>
              <a:rPr lang="cs-CZ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Liptovská </a:t>
            </a:r>
            <a:r>
              <a:rPr lang="cs-CZ" sz="28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Mara</a:t>
            </a:r>
            <a:endParaRPr lang="cs-CZ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Users\Jaroslav Vencálek\Desktop\kniha Slovensko-český cezhraničný región\Kniha výběr\Kniha originál foto- 1. kapitola. sever\Obr.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12776"/>
            <a:ext cx="6336704" cy="42268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Liptovská kotlina dlho ukrývala v hĺbkach okolo        2 000 m  tajomstvo – teplú geotermálnu vodu. </a:t>
            </a:r>
            <a:endParaRPr lang="cs-CZ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412776"/>
            <a:ext cx="7920880" cy="471338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k-SK" sz="18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Thermal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park Bešeňová využívajúci z podzemia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privádzanú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60,5 °C teplú geotermálnu vodu (vrt z r. 1987 o výdatnosti 30 l/s) s obsahom vápnika, sodíka, horčíka, draslíka, železa, mangánu, oxidu uhličitého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  a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množstvom síranov sa stal v priebehu niekoľkých rokov veľkokapacitným uzlom novo vznikajúcich možností trávenia voľného času nielen pre miestnych, ale aj pre vzdialenú zahraničnú klientelu.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       Do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prevádzky sú stále odovzdávané rozširujúce sa plochy jednak vonkajších, ale aj vnútorných zariadení vodného sveta. </a:t>
            </a:r>
          </a:p>
          <a:p>
            <a:pPr>
              <a:buNone/>
            </a:pPr>
            <a:r>
              <a:rPr lang="sk-SK" sz="1800" dirty="0" smtClean="0">
                <a:latin typeface="Arial" pitchFamily="34" charset="0"/>
                <a:cs typeface="Arial" pitchFamily="34" charset="0"/>
              </a:rPr>
              <a:t>      Pri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severovýchodnom okraji Liptovskej Mary vyrástol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aquapark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Tatralandia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, poskytujúci ďalšie veľkokapacitné možnosti zábavných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      a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relaxačných možností využitia voľného času. </a:t>
            </a:r>
          </a:p>
          <a:p>
            <a:pPr>
              <a:buNone/>
            </a:pPr>
            <a:r>
              <a:rPr lang="sk-SK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    Zámery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prepojenia možností využívania horských terénov na zimnú rekreáciu v kombinácii s možnosťami využívania geotermálnych vôd  vytvárajú nové pole pôsobnosti všetkým záujemcom, usilujúcim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           o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rozvoj Liptova. Nemým svedkom zásadnej premeny oblasti centrálneho Liptova sa stala esovito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zakrivená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železničná trať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        medzi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Ružomberkom a Liptovským Mikulášom. </a:t>
            </a:r>
            <a:endParaRPr lang="cs-CZ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k-SK" sz="1800" dirty="0" smtClean="0">
                <a:latin typeface="Arial" pitchFamily="34" charset="0"/>
                <a:cs typeface="Arial" pitchFamily="34" charset="0"/>
              </a:rPr>
              <a:t>    </a:t>
            </a:r>
            <a:endParaRPr lang="cs-CZ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7668344" cy="850106"/>
          </a:xfrm>
        </p:spPr>
        <p:txBody>
          <a:bodyPr>
            <a:normAutofit/>
          </a:bodyPr>
          <a:lstStyle/>
          <a:p>
            <a:pPr algn="ctr"/>
            <a:r>
              <a:rPr lang="cs-CZ" sz="2800" dirty="0" err="1" smtClean="0">
                <a:solidFill>
                  <a:srgbClr val="FFC000"/>
                </a:solidFill>
              </a:rPr>
              <a:t>Thermal</a:t>
            </a:r>
            <a:r>
              <a:rPr lang="cs-CZ" sz="2800" dirty="0" smtClean="0">
                <a:solidFill>
                  <a:srgbClr val="FFC000"/>
                </a:solidFill>
              </a:rPr>
              <a:t> park </a:t>
            </a:r>
            <a:r>
              <a:rPr lang="cs-CZ" sz="2800" dirty="0" err="1" smtClean="0">
                <a:solidFill>
                  <a:srgbClr val="FFC000"/>
                </a:solidFill>
              </a:rPr>
              <a:t>Bešeňová</a:t>
            </a:r>
            <a:endParaRPr lang="cs-CZ" sz="2800" dirty="0">
              <a:solidFill>
                <a:srgbClr val="FFC000"/>
              </a:solidFill>
            </a:endParaRPr>
          </a:p>
        </p:txBody>
      </p:sp>
      <p:pic>
        <p:nvPicPr>
          <p:cNvPr id="2050" name="Picture 2" descr="C:\Users\Jaroslav Vencálek\Desktop\181-gino-2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268760"/>
            <a:ext cx="6034617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Autofit/>
          </a:bodyPr>
          <a:lstStyle/>
          <a:p>
            <a:pPr algn="ctr"/>
            <a:r>
              <a:rPr lang="cs-CZ" sz="28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Juraj</a:t>
            </a:r>
            <a:r>
              <a:rPr lang="cs-CZ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Tranovský</a:t>
            </a:r>
            <a:r>
              <a:rPr lang="cs-CZ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(1592-1637) </a:t>
            </a:r>
            <a:br>
              <a:rPr lang="cs-CZ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cs-CZ" sz="28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slovenskí</a:t>
            </a:r>
            <a:r>
              <a:rPr lang="cs-CZ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evanjelici</a:t>
            </a:r>
            <a:endParaRPr lang="cs-CZ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79512" y="1484784"/>
            <a:ext cx="8496944" cy="464137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k-SK" sz="1800" dirty="0" smtClean="0">
                <a:latin typeface="Arial" pitchFamily="34" charset="0"/>
                <a:cs typeface="Arial" pitchFamily="34" charset="0"/>
              </a:rPr>
              <a:t>      Zosilňujúci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odpor proti evanjelikom po roku 1620 v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Sliezsku,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prinútil kazateľa Juraja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Tranovského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odísť na Slovensko. V roku 1630 pôsobil pod ochranou Gašpara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Illešházyho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ako farár na Oravskom hrade. O rok neskôr bol povolaný do cirkvi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svätomikulášskej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. Do úradu bol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Georgius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Tranoscius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uvedený 22. 1. 1632 na kongregáciách bratstva v Ružomberku. </a:t>
            </a:r>
            <a:endParaRPr lang="cs-CZ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k-SK" sz="1800" dirty="0" smtClean="0">
                <a:latin typeface="Arial" pitchFamily="34" charset="0"/>
                <a:cs typeface="Arial" pitchFamily="34" charset="0"/>
              </a:rPr>
              <a:t>      Jeho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hlavnou úlohou bolo vytvoriť spevník pre evanjelických Slovákov.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      Juraj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Tranovský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v roku 1635 vydáva v Levoči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Phiala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odoramentorum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(Modlitby kresťanské) a o rok neskôr dlho očakávaný český spevník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      "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Citara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sanctorum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". Zo starých a nových 413 duchovných piesní ich autorsky patrilo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Tranovskému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150 (po dlhé stáročia po Biblii druhá najobľúbenejšia kniha evanjelikov). Jeho životná púť sa uzavrela 29. 5. 1637 v Liptovskom Mikuláši. V roku 1898 bolo v meste založené vydavateľstvo a kníhkupecký spolok, pomenovaný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Tranoscius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. </a:t>
            </a:r>
            <a:endParaRPr lang="cs-CZ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k-SK" sz="1800" dirty="0" smtClean="0">
                <a:latin typeface="Arial" pitchFamily="34" charset="0"/>
                <a:cs typeface="Arial" pitchFamily="34" charset="0"/>
              </a:rPr>
              <a:t>      Je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inšpiratívne prechádzať sa po zrekonštruovanom centre Liptovského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Mikuláša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okolo najväčšej rannej gotickej pamiatky Liptova - kostola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            sv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. Mikuláša z 13. storočia, v krypte ktorého spočinuli pozostatky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          Juraja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Tranovského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.</a:t>
            </a:r>
            <a:endParaRPr lang="cs-CZ" sz="18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ký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echnický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4258</TotalTime>
  <Words>742</Words>
  <Application>Microsoft Office PowerPoint</Application>
  <PresentationFormat>Předvádění na obrazovce (4:3)</PresentationFormat>
  <Paragraphs>31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Technický</vt:lpstr>
      <vt:lpstr>9. MilujemE Slovensko región CENTRÁLNY LIPTOV     (časť 1.) </vt:lpstr>
      <vt:lpstr>Milujeme Slovensko: centrálny Liptov</vt:lpstr>
      <vt:lpstr>Jadro centrálneho Liptova - Liptovská Mara </vt:lpstr>
      <vt:lpstr>Nová tvár Liptovskej kotliny - na obzore Západné Tatry </vt:lpstr>
      <vt:lpstr>Centrálny Liptov - dôležitý energetický uzol </vt:lpstr>
      <vt:lpstr>Priehrada Liptovská Mara</vt:lpstr>
      <vt:lpstr>Liptovská kotlina dlho ukrývala v hĺbkach okolo        2 000 m  tajomstvo – teplú geotermálnu vodu. </vt:lpstr>
      <vt:lpstr>Thermal park Bešeňová</vt:lpstr>
      <vt:lpstr>Juraj Tranovský (1592-1637)  a slovenskí evanjelici</vt:lpstr>
      <vt:lpstr>Cithara Sanctorum (1636);  evanjelický kancionál</vt:lpstr>
      <vt:lpstr>Vody priehrady Liptovská Mara  sa dotýkajú Liptovského Mikuláša</vt:lpstr>
      <vt:lpstr>Artikulárny drevený kostol Svätý Kríž </vt:lpstr>
      <vt:lpstr>„Miestna znalosť„ - dôležitá súčasť harmonického rozvoja spoločnosti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SPOLEČENSKO-POLITICKÁ ÚLOHA UMĚNÍ  NA PŘÍKLADU VÝTVARNÉ TVORBY FRANTIŠKA VESELÉHO </dc:title>
  <dc:creator>Jaroslav Vencálek</dc:creator>
  <cp:lastModifiedBy>Uživatel systému Windows</cp:lastModifiedBy>
  <cp:revision>488</cp:revision>
  <dcterms:created xsi:type="dcterms:W3CDTF">2019-11-01T10:11:43Z</dcterms:created>
  <dcterms:modified xsi:type="dcterms:W3CDTF">2020-04-14T07:35:25Z</dcterms:modified>
</cp:coreProperties>
</file>