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sldIdLst>
    <p:sldId id="256" r:id="rId2"/>
    <p:sldId id="346" r:id="rId3"/>
    <p:sldId id="362" r:id="rId4"/>
    <p:sldId id="395" r:id="rId5"/>
    <p:sldId id="396" r:id="rId6"/>
    <p:sldId id="397" r:id="rId7"/>
    <p:sldId id="398" r:id="rId8"/>
    <p:sldId id="370" r:id="rId9"/>
    <p:sldId id="399" r:id="rId10"/>
    <p:sldId id="400" r:id="rId11"/>
    <p:sldId id="405" r:id="rId12"/>
    <p:sldId id="403" r:id="rId13"/>
    <p:sldId id="404"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8"/>
    <p:penClr>
      <a:srgbClr val="FF0000"/>
    </p:penClr>
  </p:showPr>
  <p:clrMru>
    <a:srgbClr val="FFC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7E7EC-95C4-4C38-A87C-7D7128E3F956}" type="datetimeFigureOut">
              <a:rPr lang="cs-CZ" smtClean="0"/>
              <a:pPr/>
              <a:t>11.04.2020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69A56-AA79-4F45-937A-3B3ABAB9927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11.04.2020</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11.04.2020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11.04.2020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11.04.2020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11.04.2020</a:t>
            </a:fld>
            <a:endParaRPr lang="cs-CZ"/>
          </a:p>
        </p:txBody>
      </p:sp>
      <p:sp>
        <p:nvSpPr>
          <p:cNvPr id="8" name="Zástupný symbol pro číslo snímku 7"/>
          <p:cNvSpPr>
            <a:spLocks noGrp="1"/>
          </p:cNvSpPr>
          <p:nvPr>
            <p:ph type="sldNum" sz="quarter" idx="11"/>
          </p:nvPr>
        </p:nvSpPr>
        <p:spPr/>
        <p:txBody>
          <a:bodyPr/>
          <a:lstStyle/>
          <a:p>
            <a:fld id="{20264769-77EF-4CD0-90DE-F7D7F2D423C4}" type="slidenum">
              <a:rPr lang="cs-CZ" smtClean="0"/>
              <a:pPr/>
              <a:t>‹#›</a:t>
            </a:fld>
            <a:endParaRPr lang="cs-CZ"/>
          </a:p>
        </p:txBody>
      </p:sp>
      <p:sp>
        <p:nvSpPr>
          <p:cNvPr id="9" name="Zástupný symbol pro zápatí 8"/>
          <p:cNvSpPr>
            <a:spLocks noGrp="1"/>
          </p:cNvSpPr>
          <p:nvPr>
            <p:ph type="ftr" sz="quarter" idx="12"/>
          </p:nvPr>
        </p:nvSpPr>
        <p:spPr/>
        <p:txBody>
          <a:body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11.04.2020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11.04.2020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156448" y="6422064"/>
            <a:ext cx="762000" cy="365125"/>
          </a:xfrm>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457200" y="6422064"/>
            <a:ext cx="2133600" cy="365125"/>
          </a:xfrm>
        </p:spPr>
        <p:txBody>
          <a:bodyPr/>
          <a:lstStyle/>
          <a:p>
            <a:fld id="{18A2481B-5154-415F-B752-558547769AA3}" type="datetimeFigureOut">
              <a:rPr lang="cs-CZ" smtClean="0"/>
              <a:pPr/>
              <a:t>11.04.2020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pro nadpi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8A2481B-5154-415F-B752-558547769AA3}" type="datetimeFigureOut">
              <a:rPr lang="cs-CZ" smtClean="0"/>
              <a:pPr/>
              <a:t>11.04.2020</a:t>
            </a:fld>
            <a:endParaRPr lang="cs-CZ"/>
          </a:p>
        </p:txBody>
      </p:sp>
      <p:sp>
        <p:nvSpPr>
          <p:cNvPr id="22" name="Zástupný symbol pro zápatí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cs-CZ"/>
          </a:p>
        </p:txBody>
      </p:sp>
      <p:sp>
        <p:nvSpPr>
          <p:cNvPr id="18" name="Zástupný symbol pro číslo snímk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0264769-77EF-4CD0-90DE-F7D7F2D423C4}"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zborovna.sk/kniznica.php?action=download&amp;file_name=Slovensko%20-%20slep&#233;%20(obrysov&#233;)%20mapy%20+%20slep&#233;%20mapy%20krajov%20SR&amp;save=1&amp;id=200061"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9064" y="3337560"/>
            <a:ext cx="6303176" cy="2251680"/>
          </a:xfrm>
        </p:spPr>
        <p:txBody>
          <a:bodyPr>
            <a:normAutofit/>
          </a:bodyPr>
          <a:lstStyle/>
          <a:p>
            <a:r>
              <a:rPr lang="cs-CZ" sz="3600" dirty="0" smtClean="0">
                <a:solidFill>
                  <a:srgbClr val="FFC000"/>
                </a:solidFill>
                <a:latin typeface="Arial" pitchFamily="34" charset="0"/>
                <a:cs typeface="Arial" pitchFamily="34" charset="0"/>
              </a:rPr>
              <a:t>8</a:t>
            </a:r>
            <a:r>
              <a:rPr lang="nn-NO" sz="3600" dirty="0" smtClean="0">
                <a:solidFill>
                  <a:srgbClr val="FFC000"/>
                </a:solidFill>
                <a:latin typeface="Arial" pitchFamily="34" charset="0"/>
                <a:cs typeface="Arial" pitchFamily="34" charset="0"/>
              </a:rPr>
              <a:t>. Milujem</a:t>
            </a:r>
            <a:r>
              <a:rPr lang="cs-CZ" sz="3600" dirty="0" smtClean="0">
                <a:solidFill>
                  <a:srgbClr val="FFC000"/>
                </a:solidFill>
                <a:latin typeface="Arial" pitchFamily="34" charset="0"/>
                <a:cs typeface="Arial" pitchFamily="34" charset="0"/>
              </a:rPr>
              <a:t>E</a:t>
            </a:r>
            <a:r>
              <a:rPr lang="nn-NO" sz="3600" dirty="0" smtClean="0">
                <a:solidFill>
                  <a:srgbClr val="FFC000"/>
                </a:solidFill>
                <a:latin typeface="Arial" pitchFamily="34" charset="0"/>
                <a:cs typeface="Arial" pitchFamily="34" charset="0"/>
              </a:rPr>
              <a:t> Slovensko </a:t>
            </a:r>
            <a:r>
              <a:rPr lang="nn-NO" sz="3100" dirty="0" smtClean="0">
                <a:solidFill>
                  <a:srgbClr val="FFC000"/>
                </a:solidFill>
                <a:latin typeface="Arial" pitchFamily="34" charset="0"/>
                <a:cs typeface="Arial" pitchFamily="34" charset="0"/>
              </a:rPr>
              <a:t>región </a:t>
            </a:r>
            <a:r>
              <a:rPr lang="cs-CZ" sz="3100" dirty="0" err="1" smtClean="0">
                <a:solidFill>
                  <a:srgbClr val="FFC000"/>
                </a:solidFill>
                <a:latin typeface="Arial" pitchFamily="34" charset="0"/>
                <a:cs typeface="Arial" pitchFamily="34" charset="0"/>
              </a:rPr>
              <a:t>Dolná</a:t>
            </a:r>
            <a:r>
              <a:rPr lang="cs-CZ" sz="3100" dirty="0" smtClean="0">
                <a:solidFill>
                  <a:srgbClr val="FFC000"/>
                </a:solidFill>
                <a:latin typeface="Arial" pitchFamily="34" charset="0"/>
                <a:cs typeface="Arial" pitchFamily="34" charset="0"/>
              </a:rPr>
              <a:t> ORAVA</a:t>
            </a:r>
            <a:r>
              <a:rPr lang="nn-NO" sz="3100" dirty="0" smtClean="0">
                <a:solidFill>
                  <a:srgbClr val="FFC000"/>
                </a:solidFill>
                <a:latin typeface="Arial" pitchFamily="34" charset="0"/>
                <a:cs typeface="Arial" pitchFamily="34" charset="0"/>
              </a:rPr>
              <a:t>  </a:t>
            </a:r>
            <a:r>
              <a:rPr lang="cs-CZ" sz="3100" dirty="0" smtClean="0">
                <a:solidFill>
                  <a:srgbClr val="FFC000"/>
                </a:solidFill>
                <a:latin typeface="Arial" pitchFamily="34" charset="0"/>
                <a:cs typeface="Arial" pitchFamily="34" charset="0"/>
              </a:rPr>
              <a:t>   </a:t>
            </a:r>
            <a:r>
              <a:rPr lang="nn-NO" sz="3100" dirty="0" smtClean="0">
                <a:solidFill>
                  <a:srgbClr val="FFC000"/>
                </a:solidFill>
                <a:latin typeface="Arial" pitchFamily="34" charset="0"/>
                <a:cs typeface="Arial" pitchFamily="34" charset="0"/>
              </a:rPr>
              <a:t>(časť</a:t>
            </a:r>
            <a:r>
              <a:rPr lang="cs-CZ" sz="3100" dirty="0" smtClean="0">
                <a:solidFill>
                  <a:srgbClr val="FFC000"/>
                </a:solidFill>
                <a:latin typeface="Arial" pitchFamily="34" charset="0"/>
                <a:cs typeface="Arial" pitchFamily="34" charset="0"/>
              </a:rPr>
              <a:t> 2</a:t>
            </a:r>
            <a:r>
              <a:rPr lang="nn-NO" sz="3100" dirty="0" smtClean="0">
                <a:solidFill>
                  <a:srgbClr val="FFC000"/>
                </a:solidFill>
                <a:latin typeface="Arial" pitchFamily="34" charset="0"/>
                <a:cs typeface="Arial" pitchFamily="34" charset="0"/>
              </a:rPr>
              <a:t>.)</a:t>
            </a:r>
            <a:r>
              <a:rPr lang="cs-CZ" sz="3100" dirty="0" smtClean="0">
                <a:solidFill>
                  <a:srgbClr val="FFC000"/>
                </a:solidFill>
              </a:rPr>
              <a:t/>
            </a:r>
            <a:br>
              <a:rPr lang="cs-CZ" sz="3100" dirty="0" smtClean="0">
                <a:solidFill>
                  <a:srgbClr val="FFC000"/>
                </a:solidFill>
              </a:rPr>
            </a:br>
            <a:endParaRPr lang="cs-CZ" sz="3100" dirty="0">
              <a:solidFill>
                <a:srgbClr val="FFC000"/>
              </a:solidFill>
            </a:endParaRPr>
          </a:p>
        </p:txBody>
      </p:sp>
      <p:sp>
        <p:nvSpPr>
          <p:cNvPr id="3" name="Podnadpis 2"/>
          <p:cNvSpPr>
            <a:spLocks noGrp="1"/>
          </p:cNvSpPr>
          <p:nvPr>
            <p:ph type="subTitle" idx="1"/>
          </p:nvPr>
        </p:nvSpPr>
        <p:spPr>
          <a:xfrm>
            <a:off x="433050" y="1544812"/>
            <a:ext cx="6299190" cy="1668164"/>
          </a:xfrm>
        </p:spPr>
        <p:txBody>
          <a:bodyPr>
            <a:normAutofit/>
          </a:bodyPr>
          <a:lstStyle/>
          <a:p>
            <a:r>
              <a:rPr lang="cs-CZ" sz="2400" dirty="0" smtClean="0">
                <a:latin typeface="Arial" pitchFamily="34" charset="0"/>
                <a:cs typeface="Arial" pitchFamily="34" charset="0"/>
              </a:rPr>
              <a:t>Jaroslav Vencálek</a:t>
            </a:r>
          </a:p>
          <a:p>
            <a:r>
              <a:rPr lang="cs-CZ" sz="2400" dirty="0" err="1" smtClean="0">
                <a:latin typeface="Arial" pitchFamily="34" charset="0"/>
                <a:cs typeface="Arial" pitchFamily="34" charset="0"/>
              </a:rPr>
              <a:t>Inštitút</a:t>
            </a:r>
            <a:r>
              <a:rPr lang="cs-CZ" sz="2400" dirty="0" smtClean="0">
                <a:latin typeface="Arial" pitchFamily="34" charset="0"/>
                <a:cs typeface="Arial" pitchFamily="34" charset="0"/>
              </a:rPr>
              <a:t> </a:t>
            </a:r>
            <a:r>
              <a:rPr lang="cs-CZ" sz="2400" dirty="0" err="1" smtClean="0">
                <a:latin typeface="Arial" pitchFamily="34" charset="0"/>
                <a:cs typeface="Arial" pitchFamily="34" charset="0"/>
              </a:rPr>
              <a:t>politológie</a:t>
            </a:r>
            <a:r>
              <a:rPr lang="cs-CZ" sz="2400" dirty="0" smtClean="0">
                <a:latin typeface="Arial" pitchFamily="34" charset="0"/>
                <a:cs typeface="Arial" pitchFamily="34" charset="0"/>
              </a:rPr>
              <a:t> FF PU v Prešove</a:t>
            </a:r>
            <a:endParaRPr lang="cs-CZ" sz="24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pPr algn="ctr"/>
            <a:r>
              <a:rPr lang="sk-SK" sz="2800" dirty="0" smtClean="0">
                <a:solidFill>
                  <a:srgbClr val="FFC000"/>
                </a:solidFill>
                <a:latin typeface="Arial" pitchFamily="34" charset="0"/>
                <a:cs typeface="Arial" pitchFamily="34" charset="0"/>
              </a:rPr>
              <a:t>Hviezdoslavova vízia o potrebe duchovnej transformácie; Covid-19 ako výzva pre svetové spoločenstvo </a:t>
            </a:r>
            <a:r>
              <a:rPr lang="sk-SK" sz="2800" dirty="0" smtClean="0">
                <a:solidFill>
                  <a:srgbClr val="FFC000"/>
                </a:solidFill>
                <a:latin typeface="Arial" pitchFamily="34" charset="0"/>
                <a:cs typeface="Arial" pitchFamily="34" charset="0"/>
              </a:rPr>
              <a:t>ľudí na </a:t>
            </a:r>
            <a:r>
              <a:rPr lang="sk-SK" sz="2800" dirty="0" smtClean="0">
                <a:solidFill>
                  <a:srgbClr val="FFC000"/>
                </a:solidFill>
                <a:latin typeface="Arial" pitchFamily="34" charset="0"/>
                <a:cs typeface="Arial" pitchFamily="34" charset="0"/>
              </a:rPr>
              <a:t>prelome </a:t>
            </a:r>
            <a:r>
              <a:rPr lang="cs-CZ" sz="2800" dirty="0" err="1" smtClean="0">
                <a:solidFill>
                  <a:srgbClr val="FFC000"/>
                </a:solidFill>
                <a:latin typeface="Arial" pitchFamily="34" charset="0"/>
                <a:cs typeface="Arial" pitchFamily="34" charset="0"/>
              </a:rPr>
              <a:t>rokov</a:t>
            </a:r>
            <a:r>
              <a:rPr lang="cs-CZ" sz="2800" dirty="0" smtClean="0">
                <a:solidFill>
                  <a:srgbClr val="FFC000"/>
                </a:solidFill>
                <a:latin typeface="Arial" pitchFamily="34" charset="0"/>
                <a:cs typeface="Arial" pitchFamily="34" charset="0"/>
              </a:rPr>
              <a:t> </a:t>
            </a:r>
            <a:r>
              <a:rPr lang="cs-CZ" sz="2800" dirty="0" smtClean="0">
                <a:solidFill>
                  <a:srgbClr val="FFC000"/>
                </a:solidFill>
                <a:latin typeface="Arial" pitchFamily="34" charset="0"/>
                <a:cs typeface="Arial" pitchFamily="34" charset="0"/>
              </a:rPr>
              <a:t>2019/2020</a:t>
            </a:r>
            <a:endParaRPr lang="cs-CZ" sz="2800" dirty="0">
              <a:solidFill>
                <a:srgbClr val="FFC000"/>
              </a:solidFill>
              <a:latin typeface="Arial" pitchFamily="34" charset="0"/>
              <a:cs typeface="Arial" pitchFamily="34" charset="0"/>
            </a:endParaRPr>
          </a:p>
        </p:txBody>
      </p:sp>
      <p:sp>
        <p:nvSpPr>
          <p:cNvPr id="6" name="Zástupný symbol pro obsah 5"/>
          <p:cNvSpPr>
            <a:spLocks noGrp="1"/>
          </p:cNvSpPr>
          <p:nvPr>
            <p:ph idx="1"/>
          </p:nvPr>
        </p:nvSpPr>
        <p:spPr/>
        <p:txBody>
          <a:bodyPr>
            <a:noAutofit/>
          </a:bodyPr>
          <a:lstStyle/>
          <a:p>
            <a:pPr>
              <a:buNone/>
            </a:pPr>
            <a:r>
              <a:rPr lang="sk-SK" sz="1600" dirty="0" smtClean="0">
                <a:latin typeface="Arial" pitchFamily="34" charset="0"/>
                <a:cs typeface="Arial" pitchFamily="34" charset="0"/>
              </a:rPr>
              <a:t>       Bolo to zrejme dokonalé zoznámenie sa s ťažkosťami života obyvateľov Oravy, ktoré najvýraznejšie ovplyvnilo Hviezdoslavovo utvrdenie sa v kľúčovom vzťahu práce človeka a jeho morálnych hodnôt. </a:t>
            </a:r>
          </a:p>
          <a:p>
            <a:pPr>
              <a:buNone/>
            </a:pP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Tak v rovnováhe </a:t>
            </a:r>
            <a:r>
              <a:rPr lang="sk-SK" sz="1600" i="1" dirty="0" err="1" smtClean="0">
                <a:latin typeface="Arial" pitchFamily="34" charset="0"/>
                <a:cs typeface="Arial" pitchFamily="34" charset="0"/>
              </a:rPr>
              <a:t>podŕža</a:t>
            </a:r>
            <a:r>
              <a:rPr lang="sk-SK" sz="1600" i="1" dirty="0" smtClean="0">
                <a:latin typeface="Arial" pitchFamily="34" charset="0"/>
                <a:cs typeface="Arial" pitchFamily="34" charset="0"/>
              </a:rPr>
              <a:t> nás; v misku</a:t>
            </a: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tú úkol, v tú zas kladúc hodnosť našu...</a:t>
            </a: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Ó, domy rodné! k tomu hľaďte zisku</a:t>
            </a: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a nie, čo iní – </a:t>
            </a:r>
            <a:r>
              <a:rPr lang="sk-SK" sz="1600" i="1" dirty="0" err="1" smtClean="0">
                <a:latin typeface="Arial" pitchFamily="34" charset="0"/>
                <a:cs typeface="Arial" pitchFamily="34" charset="0"/>
              </a:rPr>
              <a:t>kmotri-lotri</a:t>
            </a:r>
            <a:r>
              <a:rPr lang="sk-SK" sz="1600" i="1" dirty="0" smtClean="0">
                <a:latin typeface="Arial" pitchFamily="34" charset="0"/>
                <a:cs typeface="Arial" pitchFamily="34" charset="0"/>
              </a:rPr>
              <a:t> – </a:t>
            </a:r>
            <a:r>
              <a:rPr lang="sk-SK" sz="1600" i="1" dirty="0" err="1" smtClean="0">
                <a:latin typeface="Arial" pitchFamily="34" charset="0"/>
                <a:cs typeface="Arial" pitchFamily="34" charset="0"/>
              </a:rPr>
              <a:t>pášu</a:t>
            </a:r>
            <a:r>
              <a:rPr lang="sk-SK" sz="1600" i="1" dirty="0" smtClean="0">
                <a:latin typeface="Arial" pitchFamily="34" charset="0"/>
                <a:cs typeface="Arial" pitchFamily="34" charset="0"/>
              </a:rPr>
              <a:t>.</a:t>
            </a: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 </a:t>
            </a: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Nie vrah náš starý: </a:t>
            </a:r>
            <a:r>
              <a:rPr lang="sk-SK" sz="1600" i="1" dirty="0" err="1" smtClean="0">
                <a:latin typeface="Arial" pitchFamily="34" charset="0"/>
                <a:cs typeface="Arial" pitchFamily="34" charset="0"/>
              </a:rPr>
              <a:t>násilnictvo</a:t>
            </a:r>
            <a:r>
              <a:rPr lang="sk-SK" sz="1600" i="1" dirty="0" smtClean="0">
                <a:latin typeface="Arial" pitchFamily="34" charset="0"/>
                <a:cs typeface="Arial" pitchFamily="34" charset="0"/>
              </a:rPr>
              <a:t>, </a:t>
            </a:r>
            <a:r>
              <a:rPr lang="sk-SK" sz="1600" i="1" dirty="0" err="1" smtClean="0">
                <a:latin typeface="Arial" pitchFamily="34" charset="0"/>
                <a:cs typeface="Arial" pitchFamily="34" charset="0"/>
              </a:rPr>
              <a:t>lhárstvo</a:t>
            </a:r>
            <a:r>
              <a:rPr lang="sk-SK" sz="1600" i="1" dirty="0" smtClean="0">
                <a:latin typeface="Arial" pitchFamily="34" charset="0"/>
                <a:cs typeface="Arial" pitchFamily="34" charset="0"/>
              </a:rPr>
              <a:t>,</a:t>
            </a: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zášť jeho všetka nepokoná s nami;</a:t>
            </a: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no ľahkosť vlastná, márnosť, pôžitkárstvo:</a:t>
            </a: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tých hrozím sa ja zívajúcej tlamy...</a:t>
            </a: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 </a:t>
            </a:r>
            <a:endParaRPr lang="cs-CZ" sz="1600" dirty="0" smtClean="0">
              <a:latin typeface="Arial" pitchFamily="34" charset="0"/>
              <a:cs typeface="Arial" pitchFamily="34" charset="0"/>
            </a:endParaRPr>
          </a:p>
          <a:p>
            <a:pPr algn="ctr">
              <a:buNone/>
            </a:pPr>
            <a:r>
              <a:rPr lang="sk-SK" sz="1600" i="1" dirty="0" smtClean="0">
                <a:latin typeface="Arial" pitchFamily="34" charset="0"/>
                <a:cs typeface="Arial" pitchFamily="34" charset="0"/>
              </a:rPr>
              <a:t>Ó, práca čestná nie je kliatbou! ale</a:t>
            </a:r>
            <a:endParaRPr lang="cs-CZ" sz="1600" dirty="0" smtClean="0">
              <a:latin typeface="Arial" pitchFamily="34" charset="0"/>
              <a:cs typeface="Arial" pitchFamily="34" charset="0"/>
            </a:endParaRPr>
          </a:p>
          <a:p>
            <a:pPr algn="ctr">
              <a:buNone/>
            </a:pPr>
            <a:r>
              <a:rPr lang="sk-SK" sz="1600" i="1" dirty="0" err="1" smtClean="0">
                <a:latin typeface="Arial" pitchFamily="34" charset="0"/>
                <a:cs typeface="Arial" pitchFamily="34" charset="0"/>
              </a:rPr>
              <a:t>žehnaťbou</a:t>
            </a:r>
            <a:r>
              <a:rPr lang="sk-SK" sz="1600" i="1" dirty="0" smtClean="0">
                <a:latin typeface="Arial" pitchFamily="34" charset="0"/>
                <a:cs typeface="Arial" pitchFamily="34" charset="0"/>
              </a:rPr>
              <a:t> nebies –</a:t>
            </a:r>
            <a:endParaRPr lang="cs-CZ" sz="1600" dirty="0" smtClean="0">
              <a:latin typeface="Arial" pitchFamily="34" charset="0"/>
              <a:cs typeface="Arial" pitchFamily="34" charset="0"/>
            </a:endParaRPr>
          </a:p>
          <a:p>
            <a:pPr algn="ctr"/>
            <a:endParaRPr lang="cs-CZ" sz="1600" dirty="0"/>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4638"/>
            <a:ext cx="7488832" cy="1143000"/>
          </a:xfrm>
        </p:spPr>
        <p:txBody>
          <a:bodyPr>
            <a:normAutofit/>
          </a:bodyPr>
          <a:lstStyle/>
          <a:p>
            <a:pPr algn="ctr"/>
            <a:r>
              <a:rPr lang="sk-SK" sz="2800" dirty="0" smtClean="0">
                <a:solidFill>
                  <a:srgbClr val="FFC000"/>
                </a:solidFill>
                <a:latin typeface="Arial" pitchFamily="34" charset="0"/>
                <a:cs typeface="Arial" pitchFamily="34" charset="0"/>
              </a:rPr>
              <a:t>Hviezdoslavov literárny a filozoficko-reflexívny duch doby</a:t>
            </a:r>
            <a:endParaRPr lang="cs-CZ" sz="2800" dirty="0">
              <a:solidFill>
                <a:srgbClr val="FFC000"/>
              </a:solidFill>
              <a:latin typeface="Arial" pitchFamily="34" charset="0"/>
              <a:cs typeface="Arial" pitchFamily="34" charset="0"/>
            </a:endParaRPr>
          </a:p>
        </p:txBody>
      </p:sp>
      <p:sp>
        <p:nvSpPr>
          <p:cNvPr id="3" name="Zástupný symbol pro obsah 2"/>
          <p:cNvSpPr>
            <a:spLocks noGrp="1"/>
          </p:cNvSpPr>
          <p:nvPr>
            <p:ph idx="1"/>
          </p:nvPr>
        </p:nvSpPr>
        <p:spPr>
          <a:xfrm>
            <a:off x="107504" y="1600200"/>
            <a:ext cx="8136904" cy="4853136"/>
          </a:xfrm>
        </p:spPr>
        <p:txBody>
          <a:bodyPr>
            <a:noAutofit/>
          </a:bodyPr>
          <a:lstStyle/>
          <a:p>
            <a:pPr>
              <a:buNone/>
            </a:pPr>
            <a:r>
              <a:rPr lang="sk-SK" sz="1800" dirty="0" smtClean="0">
                <a:latin typeface="Arial" pitchFamily="34" charset="0"/>
                <a:cs typeface="Arial" pitchFamily="34" charset="0"/>
              </a:rPr>
              <a:t>      Hviezdoslavov </a:t>
            </a:r>
            <a:r>
              <a:rPr lang="sk-SK" sz="1800" dirty="0" smtClean="0">
                <a:latin typeface="Arial" pitchFamily="34" charset="0"/>
                <a:cs typeface="Arial" pitchFamily="34" charset="0"/>
              </a:rPr>
              <a:t>literárny a filozoficko-reflexívny duch doby je v Dolnom Kubíne prítomný vari v každom kúte historického jadra mesta. Jeho dielo je ako rozsahom, tak aj hĺbkou myšlienok a šírkou pohľadov na realitu života Slovákov v dobách jeho života (1849–1921) natoľko významné, </a:t>
            </a:r>
            <a:r>
              <a:rPr lang="sk-SK" sz="1800" dirty="0" smtClean="0">
                <a:latin typeface="Arial" pitchFamily="34" charset="0"/>
                <a:cs typeface="Arial" pitchFamily="34" charset="0"/>
              </a:rPr>
              <a:t>   že </a:t>
            </a:r>
            <a:r>
              <a:rPr lang="sk-SK" sz="1800" dirty="0" smtClean="0">
                <a:latin typeface="Arial" pitchFamily="34" charset="0"/>
                <a:cs typeface="Arial" pitchFamily="34" charset="0"/>
              </a:rPr>
              <a:t>zásadným spôsobom ovplyvnilo tvorivého ducha tohto miesta. </a:t>
            </a:r>
            <a:endParaRPr lang="cs-CZ"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Špecifické </a:t>
            </a:r>
            <a:r>
              <a:rPr lang="sk-SK" sz="1800" dirty="0" smtClean="0">
                <a:latin typeface="Arial" pitchFamily="34" charset="0"/>
                <a:cs typeface="Arial" pitchFamily="34" charset="0"/>
              </a:rPr>
              <a:t>národopisné rysy života Oravcov reprezentované v Dolnom Kubíne </a:t>
            </a:r>
            <a:r>
              <a:rPr lang="sk-SK" sz="1800" dirty="0" err="1" smtClean="0">
                <a:latin typeface="Arial" pitchFamily="34" charset="0"/>
                <a:cs typeface="Arial" pitchFamily="34" charset="0"/>
              </a:rPr>
              <a:t>Kubínskymi</a:t>
            </a:r>
            <a:r>
              <a:rPr lang="sk-SK" sz="1800" dirty="0" smtClean="0">
                <a:latin typeface="Arial" pitchFamily="34" charset="0"/>
                <a:cs typeface="Arial" pitchFamily="34" charset="0"/>
              </a:rPr>
              <a:t> krpčekmi – krajskou súťažnou prehliadkou detských folklórnych súborov, </a:t>
            </a:r>
            <a:r>
              <a:rPr lang="sk-SK" sz="1800" dirty="0" err="1" smtClean="0">
                <a:latin typeface="Arial" pitchFamily="34" charset="0"/>
                <a:cs typeface="Arial" pitchFamily="34" charset="0"/>
              </a:rPr>
              <a:t>Kubínskymi</a:t>
            </a:r>
            <a:r>
              <a:rPr lang="sk-SK" sz="1800" dirty="0" smtClean="0">
                <a:latin typeface="Arial" pitchFamily="34" charset="0"/>
                <a:cs typeface="Arial" pitchFamily="34" charset="0"/>
              </a:rPr>
              <a:t> spievankami – krajskou súťažnou prehliadkou detských ľudových hudieb, detských speváckych skupín a sólistov, či folklórnou prehliadkou Nositelia tradícií, sa </a:t>
            </a:r>
            <a:r>
              <a:rPr lang="sk-SK" sz="1800" dirty="0" smtClean="0">
                <a:latin typeface="Arial" pitchFamily="34" charset="0"/>
                <a:cs typeface="Arial" pitchFamily="34" charset="0"/>
              </a:rPr>
              <a:t>prelína s</a:t>
            </a:r>
            <a:r>
              <a:rPr lang="sk-SK" sz="1800" dirty="0" smtClean="0">
                <a:latin typeface="Arial" pitchFamily="34" charset="0"/>
                <a:cs typeface="Arial" pitchFamily="34" charset="0"/>
              </a:rPr>
              <a:t> hudobnou medzinárodnou súťažou mladých interpretov a spevákov – Talenty pre Európu, či súťažou výrobcov huslí – </a:t>
            </a:r>
            <a:r>
              <a:rPr lang="sk-SK" sz="1800" dirty="0" err="1" smtClean="0">
                <a:latin typeface="Arial" pitchFamily="34" charset="0"/>
                <a:cs typeface="Arial" pitchFamily="34" charset="0"/>
              </a:rPr>
              <a:t>Husliarskou</a:t>
            </a:r>
            <a:r>
              <a:rPr lang="sk-SK" sz="1800" dirty="0" smtClean="0">
                <a:latin typeface="Arial" pitchFamily="34" charset="0"/>
                <a:cs typeface="Arial" pitchFamily="34" charset="0"/>
              </a:rPr>
              <a:t> súťažou. </a:t>
            </a:r>
            <a:endParaRPr lang="cs-CZ"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Hviezdoslavove </a:t>
            </a:r>
            <a:r>
              <a:rPr lang="sk-SK" sz="1800" dirty="0" smtClean="0">
                <a:latin typeface="Arial" pitchFamily="34" charset="0"/>
                <a:cs typeface="Arial" pitchFamily="34" charset="0"/>
              </a:rPr>
              <a:t>lyrické obrazy slovenskej krajiny akoby sa stali v Dolnom Kubíne inšpiráciou k celoštátnej súťaži amatérskej filmovej tvorby – Oravská osmička. </a:t>
            </a:r>
            <a:endParaRPr lang="cs-CZ" sz="1800" dirty="0" smtClean="0">
              <a:latin typeface="Arial" pitchFamily="34" charset="0"/>
              <a:cs typeface="Arial" pitchFamily="34" charset="0"/>
            </a:endParaRPr>
          </a:p>
          <a:p>
            <a:endParaRPr lang="cs-CZ" sz="1800"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88640"/>
            <a:ext cx="7211144" cy="1152128"/>
          </a:xfrm>
        </p:spPr>
        <p:txBody>
          <a:bodyPr>
            <a:normAutofit/>
          </a:bodyPr>
          <a:lstStyle/>
          <a:p>
            <a:pPr algn="ctr"/>
            <a:r>
              <a:rPr lang="cs-CZ" sz="2800" dirty="0" err="1" smtClean="0">
                <a:solidFill>
                  <a:srgbClr val="FFC000"/>
                </a:solidFill>
                <a:latin typeface="Arial" pitchFamily="34" charset="0"/>
                <a:cs typeface="Arial" pitchFamily="34" charset="0"/>
              </a:rPr>
              <a:t>Literárna</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expozícia</a:t>
            </a:r>
            <a:r>
              <a:rPr lang="cs-CZ" sz="2800" dirty="0" smtClean="0">
                <a:solidFill>
                  <a:srgbClr val="FFC000"/>
                </a:solidFill>
                <a:latin typeface="Arial" pitchFamily="34" charset="0"/>
                <a:cs typeface="Arial" pitchFamily="34" charset="0"/>
              </a:rPr>
              <a:t> P. O Hviezdoslava             v </a:t>
            </a:r>
            <a:r>
              <a:rPr lang="cs-CZ" sz="2800" dirty="0" err="1" smtClean="0">
                <a:solidFill>
                  <a:srgbClr val="FFC000"/>
                </a:solidFill>
                <a:latin typeface="Arial" pitchFamily="34" charset="0"/>
                <a:cs typeface="Arial" pitchFamily="34" charset="0"/>
              </a:rPr>
              <a:t>Dolnom</a:t>
            </a:r>
            <a:r>
              <a:rPr lang="cs-CZ" sz="2800" dirty="0" smtClean="0">
                <a:solidFill>
                  <a:srgbClr val="FFC000"/>
                </a:solidFill>
                <a:latin typeface="Arial" pitchFamily="34" charset="0"/>
                <a:cs typeface="Arial" pitchFamily="34" charset="0"/>
              </a:rPr>
              <a:t> Kubíne</a:t>
            </a:r>
            <a:endParaRPr lang="cs-CZ" sz="2800" dirty="0">
              <a:solidFill>
                <a:srgbClr val="FFC000"/>
              </a:solidFill>
              <a:latin typeface="Arial" pitchFamily="34" charset="0"/>
              <a:cs typeface="Arial" pitchFamily="34" charset="0"/>
            </a:endParaRPr>
          </a:p>
        </p:txBody>
      </p:sp>
      <p:pic>
        <p:nvPicPr>
          <p:cNvPr id="3074" name="Picture 2" descr="C:\Users\Jaroslav Vencálek\Desktop\POH6[1].jpg"/>
          <p:cNvPicPr>
            <a:picLocks noGrp="1" noChangeAspect="1" noChangeArrowheads="1"/>
          </p:cNvPicPr>
          <p:nvPr>
            <p:ph idx="1"/>
          </p:nvPr>
        </p:nvPicPr>
        <p:blipFill>
          <a:blip r:embed="rId2" cstate="print"/>
          <a:srcRect/>
          <a:stretch>
            <a:fillRect/>
          </a:stretch>
        </p:blipFill>
        <p:spPr bwMode="auto">
          <a:xfrm>
            <a:off x="971600" y="1412776"/>
            <a:ext cx="6336704" cy="417047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700807"/>
            <a:ext cx="7715200" cy="3816425"/>
          </a:xfrm>
        </p:spPr>
        <p:txBody>
          <a:bodyPr>
            <a:normAutofit fontScale="92500" lnSpcReduction="10000"/>
          </a:bodyPr>
          <a:lstStyle/>
          <a:p>
            <a:pPr>
              <a:buNone/>
            </a:pPr>
            <a:r>
              <a:rPr lang="sk-SK" sz="2100" dirty="0" smtClean="0">
                <a:latin typeface="Arial" pitchFamily="34" charset="0"/>
                <a:cs typeface="Arial" pitchFamily="34" charset="0"/>
              </a:rPr>
              <a:t>      Sídlo </a:t>
            </a:r>
            <a:r>
              <a:rPr lang="sk-SK" sz="2100" dirty="0" smtClean="0">
                <a:latin typeface="Arial" pitchFamily="34" charset="0"/>
                <a:cs typeface="Arial" pitchFamily="34" charset="0"/>
              </a:rPr>
              <a:t>Literárneho múzea Pavla Országha Hviezdoslava, </a:t>
            </a:r>
            <a:r>
              <a:rPr lang="sk-SK" sz="2100" dirty="0" smtClean="0">
                <a:latin typeface="Arial" pitchFamily="34" charset="0"/>
                <a:cs typeface="Arial" pitchFamily="34" charset="0"/>
              </a:rPr>
              <a:t>            ktorého </a:t>
            </a:r>
            <a:r>
              <a:rPr lang="sk-SK" sz="2100" dirty="0" smtClean="0">
                <a:latin typeface="Arial" pitchFamily="34" charset="0"/>
                <a:cs typeface="Arial" pitchFamily="34" charset="0"/>
              </a:rPr>
              <a:t>výstavné expozície boli otvorené v roku 1954, </a:t>
            </a:r>
            <a:r>
              <a:rPr lang="sk-SK" sz="2100" dirty="0" smtClean="0">
                <a:latin typeface="Arial" pitchFamily="34" charset="0"/>
                <a:cs typeface="Arial" pitchFamily="34" charset="0"/>
              </a:rPr>
              <a:t>                     sa </a:t>
            </a:r>
            <a:r>
              <a:rPr lang="sk-SK" sz="2100" dirty="0" smtClean="0">
                <a:latin typeface="Arial" pitchFamily="34" charset="0"/>
                <a:cs typeface="Arial" pitchFamily="34" charset="0"/>
              </a:rPr>
              <a:t>nachádza na dolnokubínskom námestí v budove postavenej v rokoch 1905-1907 ako </a:t>
            </a:r>
            <a:r>
              <a:rPr lang="sk-SK" sz="2100" dirty="0" err="1" smtClean="0">
                <a:latin typeface="Arial" pitchFamily="34" charset="0"/>
                <a:cs typeface="Arial" pitchFamily="34" charset="0"/>
              </a:rPr>
              <a:t>Čaplovičova</a:t>
            </a:r>
            <a:r>
              <a:rPr lang="sk-SK" sz="2100" dirty="0" smtClean="0">
                <a:latin typeface="Arial" pitchFamily="34" charset="0"/>
                <a:cs typeface="Arial" pitchFamily="34" charset="0"/>
              </a:rPr>
              <a:t> knižnica. Základný knižný fond tvoriaci 20 tisíc zväzkov daroval obyvateľom Oravy </a:t>
            </a:r>
            <a:r>
              <a:rPr lang="sk-SK" sz="2100" dirty="0" smtClean="0">
                <a:latin typeface="Arial" pitchFamily="34" charset="0"/>
                <a:cs typeface="Arial" pitchFamily="34" charset="0"/>
              </a:rPr>
              <a:t>                   už </a:t>
            </a:r>
            <a:r>
              <a:rPr lang="sk-SK" sz="2100" dirty="0" smtClean="0">
                <a:latin typeface="Arial" pitchFamily="34" charset="0"/>
                <a:cs typeface="Arial" pitchFamily="34" charset="0"/>
              </a:rPr>
              <a:t>v roku 1839 rodák z Jasenovej, pisár Oravského zámku a tajomník grófa Štefana </a:t>
            </a:r>
            <a:r>
              <a:rPr lang="sk-SK" sz="2100" dirty="0" err="1" smtClean="0">
                <a:latin typeface="Arial" pitchFamily="34" charset="0"/>
                <a:cs typeface="Arial" pitchFamily="34" charset="0"/>
              </a:rPr>
              <a:t>Zichyho</a:t>
            </a:r>
            <a:r>
              <a:rPr lang="sk-SK" sz="2100" dirty="0" smtClean="0">
                <a:latin typeface="Arial" pitchFamily="34" charset="0"/>
                <a:cs typeface="Arial" pitchFamily="34" charset="0"/>
              </a:rPr>
              <a:t>, Vavrinec </a:t>
            </a:r>
            <a:r>
              <a:rPr lang="sk-SK" sz="2100" dirty="0" err="1" smtClean="0">
                <a:latin typeface="Arial" pitchFamily="34" charset="0"/>
                <a:cs typeface="Arial" pitchFamily="34" charset="0"/>
              </a:rPr>
              <a:t>Čaplovič</a:t>
            </a:r>
            <a:r>
              <a:rPr lang="sk-SK" sz="2100" dirty="0" smtClean="0">
                <a:latin typeface="Arial" pitchFamily="34" charset="0"/>
                <a:cs typeface="Arial" pitchFamily="34" charset="0"/>
              </a:rPr>
              <a:t> (1778-1853</a:t>
            </a:r>
            <a:r>
              <a:rPr lang="sk-SK" sz="2100" dirty="0" smtClean="0">
                <a:latin typeface="Arial" pitchFamily="34" charset="0"/>
                <a:cs typeface="Arial" pitchFamily="34" charset="0"/>
              </a:rPr>
              <a:t>).</a:t>
            </a:r>
            <a:endParaRPr lang="cs-CZ" sz="2100" dirty="0" smtClean="0">
              <a:latin typeface="Arial" pitchFamily="34" charset="0"/>
              <a:cs typeface="Arial" pitchFamily="34" charset="0"/>
            </a:endParaRPr>
          </a:p>
          <a:p>
            <a:pPr>
              <a:buNone/>
            </a:pPr>
            <a:r>
              <a:rPr lang="sk-SK" sz="2100" dirty="0" smtClean="0">
                <a:latin typeface="Arial" pitchFamily="34" charset="0"/>
                <a:cs typeface="Arial" pitchFamily="34" charset="0"/>
              </a:rPr>
              <a:t>      Neboli </a:t>
            </a:r>
            <a:r>
              <a:rPr lang="sk-SK" sz="2100" dirty="0" smtClean="0">
                <a:latin typeface="Arial" pitchFamily="34" charset="0"/>
                <a:cs typeface="Arial" pitchFamily="34" charset="0"/>
              </a:rPr>
              <a:t>jeho slová pri venovaní knižného </a:t>
            </a:r>
            <a:r>
              <a:rPr lang="sk-SK" sz="2100" dirty="0" smtClean="0">
                <a:latin typeface="Arial" pitchFamily="34" charset="0"/>
                <a:cs typeface="Arial" pitchFamily="34" charset="0"/>
              </a:rPr>
              <a:t>daru -</a:t>
            </a:r>
          </a:p>
          <a:p>
            <a:pPr>
              <a:buNone/>
            </a:pPr>
            <a:r>
              <a:rPr lang="sk-SK" sz="2100" dirty="0" smtClean="0">
                <a:latin typeface="Arial" pitchFamily="34" charset="0"/>
                <a:cs typeface="Arial" pitchFamily="34" charset="0"/>
              </a:rPr>
              <a:t> </a:t>
            </a:r>
            <a:r>
              <a:rPr lang="sk-SK" sz="2100" dirty="0" smtClean="0">
                <a:latin typeface="Arial" pitchFamily="34" charset="0"/>
                <a:cs typeface="Arial" pitchFamily="34" charset="0"/>
              </a:rPr>
              <a:t>   </a:t>
            </a:r>
            <a:r>
              <a:rPr lang="sk-SK" sz="2100" dirty="0" smtClean="0">
                <a:latin typeface="Arial" pitchFamily="34" charset="0"/>
                <a:cs typeface="Arial" pitchFamily="34" charset="0"/>
              </a:rPr>
              <a:t> </a:t>
            </a:r>
            <a:r>
              <a:rPr lang="sk-SK" sz="2100" dirty="0" smtClean="0">
                <a:latin typeface="Arial" pitchFamily="34" charset="0"/>
                <a:cs typeface="Arial" pitchFamily="34" charset="0"/>
              </a:rPr>
              <a:t>„</a:t>
            </a:r>
            <a:r>
              <a:rPr lang="sk-SK" sz="2100" i="1" dirty="0" smtClean="0">
                <a:latin typeface="Arial" pitchFamily="34" charset="0"/>
                <a:cs typeface="Arial" pitchFamily="34" charset="0"/>
              </a:rPr>
              <a:t>Môj jediný cieľ pri založení tejto knižnice je, aby som rozumovú vzdelanosť a tým </a:t>
            </a:r>
            <a:r>
              <a:rPr lang="sk-SK" sz="2100" i="1" dirty="0" smtClean="0">
                <a:latin typeface="Arial" pitchFamily="34" charset="0"/>
                <a:cs typeface="Arial" pitchFamily="34" charset="0"/>
              </a:rPr>
              <a:t>aj </a:t>
            </a:r>
            <a:r>
              <a:rPr lang="sk-SK" sz="2100" i="1" dirty="0" smtClean="0">
                <a:latin typeface="Arial" pitchFamily="34" charset="0"/>
                <a:cs typeface="Arial" pitchFamily="34" charset="0"/>
              </a:rPr>
              <a:t>vyššie šťastie medzi svojimi rodákmi napomohol</a:t>
            </a:r>
            <a:r>
              <a:rPr lang="sk-SK" sz="2100" i="1" dirty="0" smtClean="0">
                <a:latin typeface="Arial" pitchFamily="34" charset="0"/>
                <a:cs typeface="Arial" pitchFamily="34" charset="0"/>
              </a:rPr>
              <a:t>“</a:t>
            </a:r>
          </a:p>
          <a:p>
            <a:pPr>
              <a:buNone/>
            </a:pPr>
            <a:r>
              <a:rPr lang="sk-SK" sz="2100" i="1" dirty="0" smtClean="0">
                <a:latin typeface="Arial" pitchFamily="34" charset="0"/>
                <a:cs typeface="Arial" pitchFamily="34" charset="0"/>
              </a:rPr>
              <a:t> </a:t>
            </a:r>
            <a:r>
              <a:rPr lang="sk-SK" sz="2100" i="1" dirty="0" smtClean="0">
                <a:latin typeface="Arial" pitchFamily="34" charset="0"/>
                <a:cs typeface="Arial" pitchFamily="34" charset="0"/>
              </a:rPr>
              <a:t>    </a:t>
            </a:r>
            <a:r>
              <a:rPr lang="sk-SK" sz="2100" dirty="0" smtClean="0">
                <a:latin typeface="Arial" pitchFamily="34" charset="0"/>
                <a:cs typeface="Arial" pitchFamily="34" charset="0"/>
              </a:rPr>
              <a:t>  - predzvesťou </a:t>
            </a:r>
            <a:r>
              <a:rPr lang="sk-SK" sz="2100" dirty="0" smtClean="0">
                <a:latin typeface="Arial" pitchFamily="34" charset="0"/>
                <a:cs typeface="Arial" pitchFamily="34" charset="0"/>
              </a:rPr>
              <a:t>budúceho rozmeru kultúrneho aspektu  génia </a:t>
            </a:r>
            <a:r>
              <a:rPr lang="sk-SK" sz="2100" dirty="0" err="1" smtClean="0">
                <a:latin typeface="Arial" pitchFamily="34" charset="0"/>
                <a:cs typeface="Arial" pitchFamily="34" charset="0"/>
              </a:rPr>
              <a:t>loci</a:t>
            </a:r>
            <a:r>
              <a:rPr lang="sk-SK" sz="2100" dirty="0" smtClean="0">
                <a:latin typeface="Arial" pitchFamily="34" charset="0"/>
                <a:cs typeface="Arial" pitchFamily="34" charset="0"/>
              </a:rPr>
              <a:t> Oravy? </a:t>
            </a:r>
            <a:endParaRPr lang="cs-CZ" sz="2100" dirty="0" smtClean="0">
              <a:latin typeface="Arial" pitchFamily="34" charset="0"/>
              <a:cs typeface="Arial" pitchFamily="34" charset="0"/>
            </a:endParaRPr>
          </a:p>
          <a:p>
            <a:endParaRPr lang="cs-CZ" dirty="0"/>
          </a:p>
        </p:txBody>
      </p:sp>
      <p:sp>
        <p:nvSpPr>
          <p:cNvPr id="4" name="Šipka dolů 3"/>
          <p:cNvSpPr/>
          <p:nvPr/>
        </p:nvSpPr>
        <p:spPr>
          <a:xfrm>
            <a:off x="3923928" y="404664"/>
            <a:ext cx="360040" cy="9784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b="1" dirty="0" smtClean="0">
                <a:solidFill>
                  <a:srgbClr val="FFC000"/>
                </a:solidFill>
                <a:latin typeface="Arial" pitchFamily="34" charset="0"/>
                <a:cs typeface="Arial" pitchFamily="34" charset="0"/>
              </a:rPr>
              <a:t>Milujeme Slovensko: </a:t>
            </a:r>
            <a:r>
              <a:rPr lang="cs-CZ" sz="2800" b="1" dirty="0" err="1" smtClean="0">
                <a:solidFill>
                  <a:srgbClr val="FFC000"/>
                </a:solidFill>
                <a:latin typeface="Arial" pitchFamily="34" charset="0"/>
                <a:cs typeface="Arial" pitchFamily="34" charset="0"/>
              </a:rPr>
              <a:t>Dolná</a:t>
            </a:r>
            <a:r>
              <a:rPr lang="cs-CZ" sz="2800" b="1" dirty="0" smtClean="0">
                <a:solidFill>
                  <a:srgbClr val="FFC000"/>
                </a:solidFill>
                <a:latin typeface="Arial" pitchFamily="34" charset="0"/>
                <a:cs typeface="Arial" pitchFamily="34" charset="0"/>
              </a:rPr>
              <a:t> Orava</a:t>
            </a:r>
            <a:endParaRPr lang="cs-CZ" sz="2800" b="1" dirty="0">
              <a:solidFill>
                <a:srgbClr val="FFC000"/>
              </a:solidFill>
              <a:latin typeface="Arial" pitchFamily="34" charset="0"/>
              <a:cs typeface="Arial" pitchFamily="34" charset="0"/>
            </a:endParaRPr>
          </a:p>
        </p:txBody>
      </p:sp>
      <p:pic>
        <p:nvPicPr>
          <p:cNvPr id="38914" name="Picture 2" descr="https://cdn.komensky.sk/thumb.php?server=svk&amp;id=200061&amp;type=4&amp;thumb=1">
            <a:hlinkClick r:id="rId2"/>
          </p:cNvPr>
          <p:cNvPicPr>
            <a:picLocks noChangeAspect="1" noChangeArrowheads="1"/>
          </p:cNvPicPr>
          <p:nvPr/>
        </p:nvPicPr>
        <p:blipFill>
          <a:blip r:embed="rId3" cstate="print"/>
          <a:srcRect/>
          <a:stretch>
            <a:fillRect/>
          </a:stretch>
        </p:blipFill>
        <p:spPr bwMode="auto">
          <a:xfrm>
            <a:off x="2411760" y="3284984"/>
            <a:ext cx="4464496" cy="2642588"/>
          </a:xfrm>
          <a:prstGeom prst="rect">
            <a:avLst/>
          </a:prstGeom>
          <a:noFill/>
        </p:spPr>
      </p:pic>
      <p:pic>
        <p:nvPicPr>
          <p:cNvPr id="5" name="Zástupný symbol pro obsah 7" descr="280px-Okres_dolny.png"/>
          <p:cNvPicPr>
            <a:picLocks noChangeAspect="1"/>
          </p:cNvPicPr>
          <p:nvPr/>
        </p:nvPicPr>
        <p:blipFill>
          <a:blip r:embed="rId4" cstate="print"/>
          <a:srcRect/>
          <a:stretch>
            <a:fillRect/>
          </a:stretch>
        </p:blipFill>
        <p:spPr>
          <a:xfrm>
            <a:off x="1115616" y="1484784"/>
            <a:ext cx="3556000" cy="27035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3568" y="116632"/>
            <a:ext cx="7200800" cy="1143000"/>
          </a:xfrm>
        </p:spPr>
        <p:txBody>
          <a:bodyPr>
            <a:normAutofit/>
          </a:bodyPr>
          <a:lstStyle/>
          <a:p>
            <a:pPr algn="ctr"/>
            <a:r>
              <a:rPr lang="cs-CZ" sz="2800" dirty="0" smtClean="0">
                <a:solidFill>
                  <a:srgbClr val="FFC000"/>
                </a:solidFill>
                <a:latin typeface="Arial" pitchFamily="34" charset="0"/>
                <a:cs typeface="Arial" pitchFamily="34" charset="0"/>
              </a:rPr>
              <a:t> Vyšný Kubín – </a:t>
            </a:r>
            <a:r>
              <a:rPr lang="cs-CZ" sz="2800" dirty="0" err="1" smtClean="0">
                <a:solidFill>
                  <a:srgbClr val="FFC000"/>
                </a:solidFill>
                <a:latin typeface="Arial" pitchFamily="34" charset="0"/>
                <a:cs typeface="Arial" pitchFamily="34" charset="0"/>
              </a:rPr>
              <a:t>miesto</a:t>
            </a:r>
            <a:r>
              <a:rPr lang="cs-CZ" sz="2800" dirty="0" smtClean="0">
                <a:solidFill>
                  <a:srgbClr val="FFC000"/>
                </a:solidFill>
                <a:latin typeface="Arial" pitchFamily="34" charset="0"/>
                <a:cs typeface="Arial" pitchFamily="34" charset="0"/>
              </a:rPr>
              <a:t>, </a:t>
            </a:r>
            <a:br>
              <a:rPr lang="cs-CZ" sz="2800" dirty="0" smtClean="0">
                <a:solidFill>
                  <a:srgbClr val="FFC000"/>
                </a:solidFill>
                <a:latin typeface="Arial" pitchFamily="34" charset="0"/>
                <a:cs typeface="Arial" pitchFamily="34" charset="0"/>
              </a:rPr>
            </a:br>
            <a:r>
              <a:rPr lang="cs-CZ" sz="2800" dirty="0" smtClean="0">
                <a:solidFill>
                  <a:srgbClr val="FFC000"/>
                </a:solidFill>
                <a:latin typeface="Arial" pitchFamily="34" charset="0"/>
                <a:cs typeface="Arial" pitchFamily="34" charset="0"/>
              </a:rPr>
              <a:t>kde stával rodný dom </a:t>
            </a:r>
            <a:r>
              <a:rPr lang="cs-CZ" sz="2800" dirty="0" err="1" smtClean="0">
                <a:solidFill>
                  <a:srgbClr val="FFC000"/>
                </a:solidFill>
                <a:latin typeface="Arial" pitchFamily="34" charset="0"/>
                <a:cs typeface="Arial" pitchFamily="34" charset="0"/>
              </a:rPr>
              <a:t>P.O.Hviezdoslava</a:t>
            </a:r>
            <a:endParaRPr lang="cs-CZ" sz="2800" dirty="0">
              <a:solidFill>
                <a:srgbClr val="FFC000"/>
              </a:solidFill>
              <a:latin typeface="Arial" pitchFamily="34" charset="0"/>
              <a:cs typeface="Arial" pitchFamily="34" charset="0"/>
            </a:endParaRPr>
          </a:p>
        </p:txBody>
      </p:sp>
      <p:sp>
        <p:nvSpPr>
          <p:cNvPr id="6" name="Zástupný symbol pro obsah 5"/>
          <p:cNvSpPr>
            <a:spLocks noGrp="1"/>
          </p:cNvSpPr>
          <p:nvPr>
            <p:ph sz="half" idx="2"/>
          </p:nvPr>
        </p:nvSpPr>
        <p:spPr>
          <a:xfrm>
            <a:off x="3923928" y="1340768"/>
            <a:ext cx="4104456" cy="5256584"/>
          </a:xfrm>
        </p:spPr>
        <p:txBody>
          <a:bodyPr>
            <a:normAutofit fontScale="70000" lnSpcReduction="20000"/>
          </a:bodyPr>
          <a:lstStyle/>
          <a:p>
            <a:pPr>
              <a:buNone/>
            </a:pPr>
            <a:r>
              <a:rPr lang="sk-SK" dirty="0" smtClean="0"/>
              <a:t>      Je zvláštne sa zastaviť v mierne zvlnenej krajine </a:t>
            </a:r>
            <a:r>
              <a:rPr lang="sk-SK" dirty="0" err="1" smtClean="0"/>
              <a:t>Podchočskej</a:t>
            </a:r>
            <a:r>
              <a:rPr lang="sk-SK" dirty="0" smtClean="0"/>
              <a:t> brázdy vo Vyšnom Kubíne – tam, čo kedysi stával zemiansky dom Mikuláša Országha a jeho manželky Terézie Medzihradskej, kde sa do každodenného rytmu života prebúdzali ich deti Mikuláš, Mária a od roku 1849 aj najmladší syn Pavol. Na tomto mieste dnes stojaci kamenný pamätník je viac než akýmsi geodetickým bodom pripomínajúcim polohu dávno zaniknutého obydlia, miestami navodzujúceho pocity neopakovateľnosti, vznešenosti a zároveň tajomnosti a záhadnosti vtkanej do nehmotných prejavov slovenskej histórie, ktorá svojou silou núti k zamysleniu                 aj generácie žijúce na začiatku     3. tisícročia. </a:t>
            </a:r>
            <a:endParaRPr lang="cs-CZ" dirty="0" smtClean="0"/>
          </a:p>
          <a:p>
            <a:endParaRPr lang="cs-CZ" dirty="0"/>
          </a:p>
        </p:txBody>
      </p:sp>
      <p:pic>
        <p:nvPicPr>
          <p:cNvPr id="1027" name="Picture 3" descr="C:\Users\Jaroslav Vencálek\Desktop\VYSNY-KUBIN73[1].jpg"/>
          <p:cNvPicPr>
            <a:picLocks noGrp="1" noChangeAspect="1" noChangeArrowheads="1"/>
          </p:cNvPicPr>
          <p:nvPr>
            <p:ph sz="half" idx="1"/>
          </p:nvPr>
        </p:nvPicPr>
        <p:blipFill>
          <a:blip r:embed="rId2" cstate="print"/>
          <a:srcRect/>
          <a:stretch>
            <a:fillRect/>
          </a:stretch>
        </p:blipFill>
        <p:spPr bwMode="auto">
          <a:xfrm>
            <a:off x="467544" y="1484784"/>
            <a:ext cx="3347973"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7467600" cy="1080120"/>
          </a:xfrm>
        </p:spPr>
        <p:txBody>
          <a:bodyPr>
            <a:normAutofit/>
          </a:bodyPr>
          <a:lstStyle/>
          <a:p>
            <a:pPr algn="ctr"/>
            <a:r>
              <a:rPr lang="cs-CZ" sz="2800" dirty="0" err="1" smtClean="0">
                <a:solidFill>
                  <a:srgbClr val="FFC000"/>
                </a:solidFill>
                <a:latin typeface="Arial" pitchFamily="34" charset="0"/>
                <a:cs typeface="Arial" pitchFamily="34" charset="0"/>
              </a:rPr>
              <a:t>Kráľ</a:t>
            </a:r>
            <a:r>
              <a:rPr lang="cs-CZ" sz="2800" dirty="0" smtClean="0">
                <a:solidFill>
                  <a:srgbClr val="FFC000"/>
                </a:solidFill>
                <a:latin typeface="Arial" pitchFamily="34" charset="0"/>
                <a:cs typeface="Arial" pitchFamily="34" charset="0"/>
              </a:rPr>
              <a:t> básnického slova </a:t>
            </a:r>
            <a:br>
              <a:rPr lang="cs-CZ" sz="2800" dirty="0" smtClean="0">
                <a:solidFill>
                  <a:srgbClr val="FFC000"/>
                </a:solidFill>
                <a:latin typeface="Arial" pitchFamily="34" charset="0"/>
                <a:cs typeface="Arial" pitchFamily="34" charset="0"/>
              </a:rPr>
            </a:br>
            <a:r>
              <a:rPr lang="cs-CZ" sz="2800" dirty="0" err="1" smtClean="0">
                <a:solidFill>
                  <a:srgbClr val="FFC000"/>
                </a:solidFill>
                <a:latin typeface="Arial" pitchFamily="34" charset="0"/>
                <a:cs typeface="Arial" pitchFamily="34" charset="0"/>
              </a:rPr>
              <a:t>prelomu</a:t>
            </a:r>
            <a:r>
              <a:rPr lang="cs-CZ" sz="2800" dirty="0" smtClean="0">
                <a:solidFill>
                  <a:srgbClr val="FFC000"/>
                </a:solidFill>
                <a:latin typeface="Arial" pitchFamily="34" charset="0"/>
                <a:cs typeface="Arial" pitchFamily="34" charset="0"/>
              </a:rPr>
              <a:t> 19. a 20. </a:t>
            </a:r>
            <a:r>
              <a:rPr lang="cs-CZ" sz="2800" dirty="0" err="1" smtClean="0">
                <a:solidFill>
                  <a:srgbClr val="FFC000"/>
                </a:solidFill>
                <a:latin typeface="Arial" pitchFamily="34" charset="0"/>
                <a:cs typeface="Arial" pitchFamily="34" charset="0"/>
              </a:rPr>
              <a:t>storočia</a:t>
            </a:r>
            <a:endParaRPr lang="cs-CZ" sz="2800" dirty="0">
              <a:solidFill>
                <a:srgbClr val="FFC000"/>
              </a:solidFill>
              <a:latin typeface="Arial" pitchFamily="34" charset="0"/>
              <a:cs typeface="Arial" pitchFamily="34" charset="0"/>
            </a:endParaRPr>
          </a:p>
        </p:txBody>
      </p:sp>
      <p:sp>
        <p:nvSpPr>
          <p:cNvPr id="4" name="Zástupný symbol pro obsah 3"/>
          <p:cNvSpPr>
            <a:spLocks noGrp="1"/>
          </p:cNvSpPr>
          <p:nvPr>
            <p:ph sz="half" idx="2"/>
          </p:nvPr>
        </p:nvSpPr>
        <p:spPr>
          <a:xfrm>
            <a:off x="3491880" y="1484784"/>
            <a:ext cx="5040560" cy="5184576"/>
          </a:xfrm>
        </p:spPr>
        <p:txBody>
          <a:bodyPr>
            <a:normAutofit fontScale="47500" lnSpcReduction="20000"/>
          </a:bodyPr>
          <a:lstStyle/>
          <a:p>
            <a:pPr>
              <a:buNone/>
            </a:pPr>
            <a:r>
              <a:rPr lang="sk-SK" sz="3800" dirty="0" smtClean="0">
                <a:latin typeface="Arial" pitchFamily="34" charset="0"/>
                <a:cs typeface="Arial" pitchFamily="34" charset="0"/>
              </a:rPr>
              <a:t>      Pavol Országh mal iba 26 rokov, keď získaným vzdelaním, skúsenosťami               a ovplyvnený myšlienkami českých vlastencov </a:t>
            </a:r>
            <a:r>
              <a:rPr lang="sk-SK" sz="3800" dirty="0" err="1" smtClean="0">
                <a:latin typeface="Arial" pitchFamily="34" charset="0"/>
                <a:cs typeface="Arial" pitchFamily="34" charset="0"/>
              </a:rPr>
              <a:t>dr.</a:t>
            </a:r>
            <a:r>
              <a:rPr lang="sk-SK" sz="3800" dirty="0" smtClean="0">
                <a:latin typeface="Arial" pitchFamily="34" charset="0"/>
                <a:cs typeface="Arial" pitchFamily="34" charset="0"/>
              </a:rPr>
              <a:t> Františka Ladislava </a:t>
            </a:r>
            <a:r>
              <a:rPr lang="sk-SK" sz="3800" dirty="0" err="1" smtClean="0">
                <a:latin typeface="Arial" pitchFamily="34" charset="0"/>
                <a:cs typeface="Arial" pitchFamily="34" charset="0"/>
              </a:rPr>
              <a:t>Riegra</a:t>
            </a:r>
            <a:r>
              <a:rPr lang="sk-SK" sz="3800" dirty="0" smtClean="0">
                <a:latin typeface="Arial" pitchFamily="34" charset="0"/>
                <a:cs typeface="Arial" pitchFamily="34" charset="0"/>
              </a:rPr>
              <a:t>, historiografa Františka </a:t>
            </a:r>
            <a:r>
              <a:rPr lang="sk-SK" sz="3800" dirty="0" err="1" smtClean="0">
                <a:latin typeface="Arial" pitchFamily="34" charset="0"/>
                <a:cs typeface="Arial" pitchFamily="34" charset="0"/>
              </a:rPr>
              <a:t>Palackého</a:t>
            </a:r>
            <a:r>
              <a:rPr lang="sk-SK" sz="3800" dirty="0" smtClean="0">
                <a:latin typeface="Arial" pitchFamily="34" charset="0"/>
                <a:cs typeface="Arial" pitchFamily="34" charset="0"/>
              </a:rPr>
              <a:t>,          básnika Víťazoslava Hálka, obohatený voľnomyšlienkárskymi postojmi a filozofickými názormi J. W. </a:t>
            </a:r>
            <a:r>
              <a:rPr lang="sk-SK" sz="3800" dirty="0" err="1" smtClean="0">
                <a:latin typeface="Arial" pitchFamily="34" charset="0"/>
                <a:cs typeface="Arial" pitchFamily="34" charset="0"/>
              </a:rPr>
              <a:t>Goetheho</a:t>
            </a:r>
            <a:r>
              <a:rPr lang="sk-SK" sz="3800" dirty="0" smtClean="0">
                <a:latin typeface="Arial" pitchFamily="34" charset="0"/>
                <a:cs typeface="Arial" pitchFamily="34" charset="0"/>
              </a:rPr>
              <a:t>,             ale aj činnosťami v Dolnom Kubíne pôsobiaceho Janka Matušku a plejády slovenských </a:t>
            </a:r>
            <a:r>
              <a:rPr lang="sk-SK" sz="3800" dirty="0" err="1" smtClean="0">
                <a:latin typeface="Arial" pitchFamily="34" charset="0"/>
                <a:cs typeface="Arial" pitchFamily="34" charset="0"/>
              </a:rPr>
              <a:t>obrodencov</a:t>
            </a:r>
            <a:r>
              <a:rPr lang="sk-SK" sz="3800" dirty="0" smtClean="0">
                <a:latin typeface="Arial" pitchFamily="34" charset="0"/>
                <a:cs typeface="Arial" pitchFamily="34" charset="0"/>
              </a:rPr>
              <a:t>, sa v národnom povedomí skôr ako meno vykonávateľa súdneho praktikanta začína presadzovať životný príbeh básnika, ktorého vrstovníci vnímajú ako „kráľa básnického slova“ – vodcu literárnej slovenskej osobnosti druhej polovice 19. a začiatku 20. storočia, pôsobiaceho pod pseudonymom Hviezdoslav.</a:t>
            </a:r>
            <a:endParaRPr lang="cs-CZ" sz="3800" dirty="0" smtClean="0">
              <a:latin typeface="Arial" pitchFamily="34" charset="0"/>
              <a:cs typeface="Arial" pitchFamily="34" charset="0"/>
            </a:endParaRPr>
          </a:p>
          <a:p>
            <a:pPr>
              <a:buNone/>
            </a:pPr>
            <a:endParaRPr lang="cs-CZ" dirty="0"/>
          </a:p>
        </p:txBody>
      </p:sp>
      <p:pic>
        <p:nvPicPr>
          <p:cNvPr id="5" name="Picture 2"/>
          <p:cNvPicPr>
            <a:picLocks noGrp="1" noChangeAspect="1" noChangeArrowheads="1"/>
          </p:cNvPicPr>
          <p:nvPr>
            <p:ph sz="half" idx="1"/>
          </p:nvPr>
        </p:nvPicPr>
        <p:blipFill>
          <a:blip r:embed="rId2" cstate="print"/>
          <a:srcRect/>
          <a:stretch>
            <a:fillRect/>
          </a:stretch>
        </p:blipFill>
        <p:spPr bwMode="auto">
          <a:xfrm>
            <a:off x="778024" y="1600200"/>
            <a:ext cx="2713856" cy="4072615"/>
          </a:xfrm>
          <a:prstGeom prst="rect">
            <a:avLst/>
          </a:prstGeom>
          <a:ln>
            <a:noFill/>
          </a:ln>
          <a:effectLst>
            <a:outerShdw blurRad="292100" dist="139700" dir="2700000" algn="tl" rotWithShape="0">
              <a:srgbClr val="333333">
                <a:alpha val="65000"/>
              </a:srgbClr>
            </a:outerShdw>
          </a:effectLst>
        </p:spPr>
      </p:pic>
      <p:sp>
        <p:nvSpPr>
          <p:cNvPr id="6" name="TextovéPole 5"/>
          <p:cNvSpPr txBox="1"/>
          <p:nvPr/>
        </p:nvSpPr>
        <p:spPr>
          <a:xfrm>
            <a:off x="683568" y="5805264"/>
            <a:ext cx="3600400" cy="307777"/>
          </a:xfrm>
          <a:prstGeom prst="rect">
            <a:avLst/>
          </a:prstGeom>
          <a:noFill/>
        </p:spPr>
        <p:txBody>
          <a:bodyPr wrap="square" rtlCol="0">
            <a:spAutoFit/>
          </a:bodyPr>
          <a:lstStyle/>
          <a:p>
            <a:r>
              <a:rPr lang="cs-CZ" sz="1400" dirty="0" err="1" smtClean="0">
                <a:solidFill>
                  <a:srgbClr val="FFC000"/>
                </a:solidFill>
              </a:rPr>
              <a:t>Hviezdoslavov</a:t>
            </a:r>
            <a:r>
              <a:rPr lang="cs-CZ" sz="1400" dirty="0" smtClean="0">
                <a:solidFill>
                  <a:srgbClr val="FFC000"/>
                </a:solidFill>
              </a:rPr>
              <a:t> </a:t>
            </a:r>
            <a:r>
              <a:rPr lang="cs-CZ" sz="1400" dirty="0" err="1" smtClean="0">
                <a:solidFill>
                  <a:srgbClr val="FFC000"/>
                </a:solidFill>
              </a:rPr>
              <a:t>pamätník</a:t>
            </a:r>
            <a:r>
              <a:rPr lang="cs-CZ" sz="1400" dirty="0" smtClean="0">
                <a:solidFill>
                  <a:srgbClr val="FFC000"/>
                </a:solidFill>
              </a:rPr>
              <a:t>  v </a:t>
            </a:r>
            <a:r>
              <a:rPr lang="cs-CZ" sz="1400" dirty="0" err="1" smtClean="0">
                <a:solidFill>
                  <a:srgbClr val="FFC000"/>
                </a:solidFill>
              </a:rPr>
              <a:t>Stropkove</a:t>
            </a:r>
            <a:endParaRPr lang="cs-CZ" sz="1400" dirty="0">
              <a:solidFill>
                <a:srgbClr val="FFC000"/>
              </a:solidFill>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pPr algn="ctr"/>
            <a:r>
              <a:rPr lang="cs-CZ" sz="2800" dirty="0" err="1" smtClean="0">
                <a:solidFill>
                  <a:srgbClr val="FFC000"/>
                </a:solidFill>
                <a:latin typeface="Arial" pitchFamily="34" charset="0"/>
                <a:cs typeface="Arial" pitchFamily="34" charset="0"/>
              </a:rPr>
              <a:t>Ako</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vznikol</a:t>
            </a:r>
            <a:r>
              <a:rPr lang="cs-CZ" sz="2800" dirty="0" smtClean="0">
                <a:solidFill>
                  <a:srgbClr val="FFC000"/>
                </a:solidFill>
                <a:latin typeface="Arial" pitchFamily="34" charset="0"/>
                <a:cs typeface="Arial" pitchFamily="34" charset="0"/>
              </a:rPr>
              <a:t> pseudonym Hviezdoslav?</a:t>
            </a:r>
            <a:endParaRPr lang="cs-CZ" sz="2800" dirty="0">
              <a:solidFill>
                <a:srgbClr val="FFC000"/>
              </a:solidFill>
              <a:latin typeface="Arial" pitchFamily="34" charset="0"/>
              <a:cs typeface="Arial" pitchFamily="34" charset="0"/>
            </a:endParaRPr>
          </a:p>
        </p:txBody>
      </p:sp>
      <p:sp>
        <p:nvSpPr>
          <p:cNvPr id="6" name="Zástupný symbol pro obsah 5"/>
          <p:cNvSpPr>
            <a:spLocks noGrp="1"/>
          </p:cNvSpPr>
          <p:nvPr>
            <p:ph idx="1"/>
          </p:nvPr>
        </p:nvSpPr>
        <p:spPr/>
        <p:txBody>
          <a:bodyPr>
            <a:normAutofit fontScale="62500" lnSpcReduction="20000"/>
          </a:bodyPr>
          <a:lstStyle/>
          <a:p>
            <a:pPr>
              <a:buNone/>
            </a:pPr>
            <a:r>
              <a:rPr lang="sk-SK" sz="2900" dirty="0" smtClean="0">
                <a:latin typeface="Arial" pitchFamily="34" charset="0"/>
                <a:cs typeface="Arial" pitchFamily="34" charset="0"/>
              </a:rPr>
              <a:t>      Bolo to v roku 1875, keď pod vplyvom silnejúceho maďarizačného útlaku Slovákov, mladý Hviezdoslav chcel oznámiť svojim rodákom – Oravcom a Slovákom vôbec, zrejme už vykryštalizovanú životnú túžbu pokúsiť sa prostredníctvom poézie obsiahnuť najpálčivejšie problémy celého vesmíru, od miesta zrodu človeka až po hviezdy – nemých svedkov jeho životných osudov. Z pobytu v Senici (pôsobil ako koncipient u advokáta a hudobného skladateľa Štefana Fajnora) sa zachoval rukopisný záznam básne, ktorá objasňuje vznik jeho pseudonymu.</a:t>
            </a:r>
            <a:endParaRPr lang="cs-CZ" sz="2900" dirty="0" smtClean="0">
              <a:latin typeface="Arial" pitchFamily="34" charset="0"/>
              <a:cs typeface="Arial" pitchFamily="34" charset="0"/>
            </a:endParaRPr>
          </a:p>
          <a:p>
            <a:pPr>
              <a:buNone/>
            </a:pPr>
            <a:r>
              <a:rPr lang="sk-SK" sz="2900" dirty="0" smtClean="0">
                <a:latin typeface="Arial" pitchFamily="34" charset="0"/>
                <a:cs typeface="Arial" pitchFamily="34" charset="0"/>
              </a:rPr>
              <a:t> </a:t>
            </a:r>
            <a:endParaRPr lang="cs-CZ" sz="2900" dirty="0" smtClean="0">
              <a:latin typeface="Arial" pitchFamily="34" charset="0"/>
              <a:cs typeface="Arial" pitchFamily="34" charset="0"/>
            </a:endParaRPr>
          </a:p>
          <a:p>
            <a:pPr algn="ctr">
              <a:buNone/>
            </a:pPr>
            <a:r>
              <a:rPr lang="sk-SK" sz="2900" i="1" dirty="0" smtClean="0">
                <a:latin typeface="Arial" pitchFamily="34" charset="0"/>
                <a:cs typeface="Arial" pitchFamily="34" charset="0"/>
              </a:rPr>
              <a:t>Vy, nadšene nado mnou plápolajúce hviezdy, </a:t>
            </a:r>
            <a:endParaRPr lang="cs-CZ" sz="2900" dirty="0" smtClean="0">
              <a:latin typeface="Arial" pitchFamily="34" charset="0"/>
              <a:cs typeface="Arial" pitchFamily="34" charset="0"/>
            </a:endParaRPr>
          </a:p>
          <a:p>
            <a:pPr algn="ctr">
              <a:buNone/>
            </a:pPr>
            <a:r>
              <a:rPr lang="sk-SK" sz="2900" i="1" dirty="0" smtClean="0">
                <a:latin typeface="Arial" pitchFamily="34" charset="0"/>
                <a:cs typeface="Arial" pitchFamily="34" charset="0"/>
              </a:rPr>
              <a:t>váš pohľad noc tak utešenou robí.</a:t>
            </a:r>
            <a:endParaRPr lang="cs-CZ" sz="2900" dirty="0" smtClean="0">
              <a:latin typeface="Arial" pitchFamily="34" charset="0"/>
              <a:cs typeface="Arial" pitchFamily="34" charset="0"/>
            </a:endParaRPr>
          </a:p>
          <a:p>
            <a:pPr algn="ctr">
              <a:buNone/>
            </a:pPr>
            <a:r>
              <a:rPr lang="sk-SK" sz="2900" i="1" dirty="0" smtClean="0">
                <a:latin typeface="Arial" pitchFamily="34" charset="0"/>
                <a:cs typeface="Arial" pitchFamily="34" charset="0"/>
              </a:rPr>
              <a:t>Ach, vás ja vídam, vídam vždycky rád,</a:t>
            </a:r>
            <a:endParaRPr lang="cs-CZ" sz="2900" dirty="0" smtClean="0">
              <a:latin typeface="Arial" pitchFamily="34" charset="0"/>
              <a:cs typeface="Arial" pitchFamily="34" charset="0"/>
            </a:endParaRPr>
          </a:p>
          <a:p>
            <a:pPr algn="ctr">
              <a:buNone/>
            </a:pPr>
            <a:r>
              <a:rPr lang="sk-SK" sz="2900" i="1" dirty="0" smtClean="0">
                <a:latin typeface="Arial" pitchFamily="34" charset="0"/>
                <a:cs typeface="Arial" pitchFamily="34" charset="0"/>
              </a:rPr>
              <a:t>vo vás od mladosti zvyknem sa kochať;</a:t>
            </a:r>
            <a:endParaRPr lang="cs-CZ" sz="2900" dirty="0" smtClean="0">
              <a:latin typeface="Arial" pitchFamily="34" charset="0"/>
              <a:cs typeface="Arial" pitchFamily="34" charset="0"/>
            </a:endParaRPr>
          </a:p>
          <a:p>
            <a:pPr algn="ctr">
              <a:buNone/>
            </a:pPr>
            <a:r>
              <a:rPr lang="sk-SK" sz="2900" i="1" dirty="0" smtClean="0">
                <a:latin typeface="Arial" pitchFamily="34" charset="0"/>
                <a:cs typeface="Arial" pitchFamily="34" charset="0"/>
              </a:rPr>
              <a:t>od vás si meno slávne </a:t>
            </a:r>
            <a:r>
              <a:rPr lang="sk-SK" sz="2900" i="1" dirty="0" err="1" smtClean="0">
                <a:latin typeface="Arial" pitchFamily="34" charset="0"/>
                <a:cs typeface="Arial" pitchFamily="34" charset="0"/>
              </a:rPr>
              <a:t>požičav</a:t>
            </a:r>
            <a:r>
              <a:rPr lang="sk-SK" sz="2900" i="1" dirty="0" smtClean="0">
                <a:latin typeface="Arial" pitchFamily="34" charset="0"/>
                <a:cs typeface="Arial" pitchFamily="34" charset="0"/>
              </a:rPr>
              <a:t>,</a:t>
            </a:r>
            <a:endParaRPr lang="cs-CZ" sz="2900" dirty="0" smtClean="0">
              <a:latin typeface="Arial" pitchFamily="34" charset="0"/>
              <a:cs typeface="Arial" pitchFamily="34" charset="0"/>
            </a:endParaRPr>
          </a:p>
          <a:p>
            <a:pPr algn="ctr">
              <a:buNone/>
            </a:pPr>
            <a:r>
              <a:rPr lang="sk-SK" sz="2900" i="1" dirty="0" smtClean="0">
                <a:latin typeface="Arial" pitchFamily="34" charset="0"/>
                <a:cs typeface="Arial" pitchFamily="34" charset="0"/>
              </a:rPr>
              <a:t>vedzte, že zvem sa Pavol Hviezdoslav.</a:t>
            </a:r>
            <a:endParaRPr lang="cs-CZ" sz="2900" dirty="0" smtClean="0">
              <a:latin typeface="Arial" pitchFamily="34" charset="0"/>
              <a:cs typeface="Arial" pitchFamily="34" charset="0"/>
            </a:endParaRPr>
          </a:p>
          <a:p>
            <a:pPr>
              <a:buNone/>
            </a:pPr>
            <a:endParaRPr lang="cs-CZ" dirty="0"/>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332656"/>
            <a:ext cx="7683624" cy="1296144"/>
          </a:xfrm>
        </p:spPr>
        <p:txBody>
          <a:bodyPr>
            <a:noAutofit/>
          </a:bodyPr>
          <a:lstStyle/>
          <a:p>
            <a:pPr algn="ctr"/>
            <a:r>
              <a:rPr lang="cs-CZ" sz="2800" dirty="0" smtClean="0">
                <a:solidFill>
                  <a:srgbClr val="FFC000"/>
                </a:solidFill>
                <a:latin typeface="Arial" pitchFamily="34" charset="0"/>
                <a:cs typeface="Arial" pitchFamily="34" charset="0"/>
              </a:rPr>
              <a:t>Hviezdoslavova prvá forma </a:t>
            </a:r>
            <a:br>
              <a:rPr lang="cs-CZ" sz="2800" dirty="0" smtClean="0">
                <a:solidFill>
                  <a:srgbClr val="FFC000"/>
                </a:solidFill>
                <a:latin typeface="Arial" pitchFamily="34" charset="0"/>
                <a:cs typeface="Arial" pitchFamily="34" charset="0"/>
              </a:rPr>
            </a:br>
            <a:r>
              <a:rPr lang="cs-CZ" sz="2800" dirty="0" err="1" smtClean="0">
                <a:solidFill>
                  <a:srgbClr val="FFC000"/>
                </a:solidFill>
                <a:latin typeface="Arial" pitchFamily="34" charset="0"/>
                <a:cs typeface="Arial" pitchFamily="34" charset="0"/>
              </a:rPr>
              <a:t>budúcich</a:t>
            </a:r>
            <a:r>
              <a:rPr lang="cs-CZ" sz="2800" dirty="0" smtClean="0">
                <a:solidFill>
                  <a:srgbClr val="FFC000"/>
                </a:solidFill>
                <a:latin typeface="Arial" pitchFamily="34" charset="0"/>
                <a:cs typeface="Arial" pitchFamily="34" charset="0"/>
              </a:rPr>
              <a:t> politických </a:t>
            </a:r>
            <a:r>
              <a:rPr lang="cs-CZ" sz="2800" dirty="0" err="1" smtClean="0">
                <a:solidFill>
                  <a:srgbClr val="FFC000"/>
                </a:solidFill>
                <a:latin typeface="Arial" pitchFamily="34" charset="0"/>
                <a:cs typeface="Arial" pitchFamily="34" charset="0"/>
              </a:rPr>
              <a:t>posolstiev</a:t>
            </a:r>
            <a:endParaRPr lang="cs-CZ" sz="2800" dirty="0">
              <a:solidFill>
                <a:srgbClr val="FFC000"/>
              </a:solidFill>
              <a:latin typeface="Arial" pitchFamily="34" charset="0"/>
              <a:cs typeface="Arial" pitchFamily="34" charset="0"/>
            </a:endParaRPr>
          </a:p>
        </p:txBody>
      </p:sp>
      <p:sp>
        <p:nvSpPr>
          <p:cNvPr id="3" name="Zástupný symbol pro obsah 2"/>
          <p:cNvSpPr>
            <a:spLocks noGrp="1"/>
          </p:cNvSpPr>
          <p:nvPr>
            <p:ph idx="1"/>
          </p:nvPr>
        </p:nvSpPr>
        <p:spPr>
          <a:xfrm>
            <a:off x="107504" y="1556792"/>
            <a:ext cx="8136904" cy="4569371"/>
          </a:xfrm>
        </p:spPr>
        <p:txBody>
          <a:bodyPr>
            <a:noAutofit/>
          </a:bodyPr>
          <a:lstStyle/>
          <a:p>
            <a:endParaRPr lang="sk-SK" sz="1600" dirty="0" smtClean="0">
              <a:latin typeface="Arial" pitchFamily="34" charset="0"/>
              <a:cs typeface="Arial" pitchFamily="34" charset="0"/>
            </a:endParaRPr>
          </a:p>
          <a:p>
            <a:pPr>
              <a:buNone/>
            </a:pPr>
            <a:r>
              <a:rPr lang="sk-SK" sz="1800" dirty="0" smtClean="0">
                <a:latin typeface="Arial" pitchFamily="34" charset="0"/>
                <a:cs typeface="Arial" pitchFamily="34" charset="0"/>
              </a:rPr>
              <a:t>      V Dolnom Kubíne ako maďarský štátny úradník (pracovník súdu) predniesol svoje prvé politické posolstvo v slovenčine, v ktorom uviedol:</a:t>
            </a:r>
            <a:endParaRPr lang="cs-CZ"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a:t>
            </a:r>
            <a:r>
              <a:rPr lang="sk-SK" sz="1800" i="1" dirty="0" smtClean="0">
                <a:latin typeface="Arial" pitchFamily="34" charset="0"/>
                <a:cs typeface="Arial" pitchFamily="34" charset="0"/>
              </a:rPr>
              <a:t>Áno, viac svetla! do noci tmavej duše ľudu; lebo vraj – dívajúc sa skrze ľud, možno uzrieť pravdu. Prostý piesok, po </a:t>
            </a:r>
            <a:r>
              <a:rPr lang="sk-SK" sz="1800" i="1" dirty="0" err="1" smtClean="0">
                <a:latin typeface="Arial" pitchFamily="34" charset="0"/>
                <a:cs typeface="Arial" pitchFamily="34" charset="0"/>
              </a:rPr>
              <a:t>ňomž</a:t>
            </a:r>
            <a:r>
              <a:rPr lang="sk-SK" sz="1800" i="1" dirty="0" smtClean="0">
                <a:latin typeface="Arial" pitchFamily="34" charset="0"/>
                <a:cs typeface="Arial" pitchFamily="34" charset="0"/>
              </a:rPr>
              <a:t> šliape svet, hoďte       do pece, aby sa roztopil, i vznikne z neho prekrásny kryštál, ktorým   </a:t>
            </a:r>
            <a:r>
              <a:rPr lang="sk-SK" sz="1800" i="1" dirty="0" err="1" smtClean="0">
                <a:latin typeface="Arial" pitchFamily="34" charset="0"/>
                <a:cs typeface="Arial" pitchFamily="34" charset="0"/>
              </a:rPr>
              <a:t>Galileii</a:t>
            </a:r>
            <a:r>
              <a:rPr lang="sk-SK" sz="1800" i="1" dirty="0" smtClean="0">
                <a:latin typeface="Arial" pitchFamily="34" charset="0"/>
                <a:cs typeface="Arial" pitchFamily="34" charset="0"/>
              </a:rPr>
              <a:t> a Newton odkryjú nové hviezdy, nové svetlá!</a:t>
            </a:r>
          </a:p>
          <a:p>
            <a:pPr>
              <a:buNone/>
            </a:pPr>
            <a:endParaRPr lang="sk-SK" sz="1800" i="1" dirty="0" smtClean="0">
              <a:latin typeface="Arial" pitchFamily="34" charset="0"/>
              <a:cs typeface="Arial" pitchFamily="34" charset="0"/>
            </a:endParaRPr>
          </a:p>
          <a:p>
            <a:pPr>
              <a:buNone/>
            </a:pPr>
            <a:r>
              <a:rPr lang="sk-SK" sz="1800" dirty="0" smtClean="0">
                <a:latin typeface="Arial" pitchFamily="34" charset="0"/>
                <a:cs typeface="Arial" pitchFamily="34" charset="0"/>
              </a:rPr>
              <a:t>      Akoby dnešnými slovami povedal, že najväčšiu politickú pozornosť          je potrebné venovať ľuďom. Ľuďom, ktorí prežívajú svoje životy v krajine   s ktorou sa identifikujú, lebo potom skutočne platí, že najväčšie bohatstvo je v ľuďoch (nie v akýchsi, Boh vie čím motivovaných, pracovných silách). Bohatstvo je v ľuďoch, ktorí majú záujem o rozvoj svojej krajiny. </a:t>
            </a:r>
          </a:p>
          <a:p>
            <a:pPr>
              <a:buNone/>
            </a:pP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Margaret</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Thatcherová</a:t>
            </a:r>
            <a:r>
              <a:rPr lang="sk-SK" sz="1800" dirty="0" smtClean="0">
                <a:latin typeface="Arial" pitchFamily="34" charset="0"/>
                <a:cs typeface="Arial" pitchFamily="34" charset="0"/>
              </a:rPr>
              <a:t> to neskôr povedala ešte ostrejšie:          „Neodvratná dynamika globálnej hospodárskej konkurencie                       a integrácie sa stala ilúziou </a:t>
            </a:r>
            <a:r>
              <a:rPr lang="sk-SK" sz="1600" dirty="0" smtClean="0">
                <a:latin typeface="Arial" pitchFamily="34" charset="0"/>
                <a:cs typeface="Arial" pitchFamily="34" charset="0"/>
              </a:rPr>
              <a:t>našej doby.“</a:t>
            </a:r>
            <a:endParaRPr lang="sk-SK" sz="1600"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pPr algn="ctr"/>
            <a:r>
              <a:rPr lang="cs-CZ" sz="2800" dirty="0" smtClean="0">
                <a:solidFill>
                  <a:srgbClr val="FFC000"/>
                </a:solidFill>
                <a:latin typeface="Arial" pitchFamily="34" charset="0"/>
                <a:cs typeface="Arial" pitchFamily="34" charset="0"/>
              </a:rPr>
              <a:t>Fotografie </a:t>
            </a:r>
            <a:r>
              <a:rPr lang="cs-CZ" sz="2800" dirty="0" err="1" smtClean="0">
                <a:solidFill>
                  <a:srgbClr val="FFC000"/>
                </a:solidFill>
                <a:latin typeface="Arial" pitchFamily="34" charset="0"/>
                <a:cs typeface="Arial" pitchFamily="34" charset="0"/>
              </a:rPr>
              <a:t>môžu</a:t>
            </a:r>
            <a:r>
              <a:rPr lang="cs-CZ" sz="2800" dirty="0" smtClean="0">
                <a:solidFill>
                  <a:srgbClr val="FFC000"/>
                </a:solidFill>
                <a:latin typeface="Arial" pitchFamily="34" charset="0"/>
                <a:cs typeface="Arial" pitchFamily="34" charset="0"/>
              </a:rPr>
              <a:t> byť </a:t>
            </a:r>
            <a:r>
              <a:rPr lang="cs-CZ" sz="2800" dirty="0" err="1" smtClean="0">
                <a:solidFill>
                  <a:srgbClr val="FFC000"/>
                </a:solidFill>
                <a:latin typeface="Arial" pitchFamily="34" charset="0"/>
                <a:cs typeface="Arial" pitchFamily="34" charset="0"/>
              </a:rPr>
              <a:t>archívne</a:t>
            </a:r>
            <a:r>
              <a:rPr lang="cs-CZ" sz="2800" dirty="0" smtClean="0">
                <a:solidFill>
                  <a:srgbClr val="FFC000"/>
                </a:solidFill>
                <a:latin typeface="Arial" pitchFamily="34" charset="0"/>
                <a:cs typeface="Arial" pitchFamily="34" charset="0"/>
              </a:rPr>
              <a:t>, no </a:t>
            </a:r>
            <a:r>
              <a:rPr lang="cs-CZ" sz="2800" dirty="0" err="1" smtClean="0">
                <a:solidFill>
                  <a:srgbClr val="FFC000"/>
                </a:solidFill>
                <a:latin typeface="Arial" pitchFamily="34" charset="0"/>
                <a:cs typeface="Arial" pitchFamily="34" charset="0"/>
              </a:rPr>
              <a:t>dávne</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myšlienky</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môžu</a:t>
            </a:r>
            <a:r>
              <a:rPr lang="cs-CZ" sz="2800" dirty="0" smtClean="0">
                <a:solidFill>
                  <a:srgbClr val="FFC000"/>
                </a:solidFill>
                <a:latin typeface="Arial" pitchFamily="34" charset="0"/>
                <a:cs typeface="Arial" pitchFamily="34" charset="0"/>
              </a:rPr>
              <a:t> byť aj </a:t>
            </a:r>
            <a:r>
              <a:rPr lang="cs-CZ" sz="2800" dirty="0" err="1" smtClean="0">
                <a:solidFill>
                  <a:srgbClr val="FFC000"/>
                </a:solidFill>
                <a:latin typeface="Arial" pitchFamily="34" charset="0"/>
                <a:cs typeface="Arial" pitchFamily="34" charset="0"/>
              </a:rPr>
              <a:t>neobyčajne</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aktuálne</a:t>
            </a:r>
            <a:endParaRPr lang="cs-CZ" sz="2800" dirty="0">
              <a:solidFill>
                <a:srgbClr val="FFC000"/>
              </a:solidFill>
              <a:latin typeface="Arial" pitchFamily="34" charset="0"/>
              <a:cs typeface="Arial" pitchFamily="34" charset="0"/>
            </a:endParaRPr>
          </a:p>
        </p:txBody>
      </p:sp>
      <p:sp>
        <p:nvSpPr>
          <p:cNvPr id="6" name="Zástupný symbol pro obsah 5"/>
          <p:cNvSpPr>
            <a:spLocks noGrp="1"/>
          </p:cNvSpPr>
          <p:nvPr>
            <p:ph sz="half" idx="2"/>
          </p:nvPr>
        </p:nvSpPr>
        <p:spPr>
          <a:xfrm>
            <a:off x="3779912" y="1484784"/>
            <a:ext cx="4392488" cy="4641379"/>
          </a:xfrm>
        </p:spPr>
        <p:txBody>
          <a:bodyPr>
            <a:noAutofit/>
          </a:bodyPr>
          <a:lstStyle/>
          <a:p>
            <a:pPr>
              <a:buNone/>
            </a:pPr>
            <a:r>
              <a:rPr lang="sk-SK" sz="1800" dirty="0" smtClean="0">
                <a:latin typeface="Arial" pitchFamily="34" charset="0"/>
                <a:cs typeface="Arial" pitchFamily="34" charset="0"/>
              </a:rPr>
              <a:t>      Hviezdoslavovou básnickou tvorbou prestupuje celoživotná idea národnej slobody vyvierajúca zo zásad rovnosti, spravodlivosti a novej organizácie spoločnosti. Mohlo by sa zdať, že to všetko je na začiatku               3. tisícročia akýmsi spôsobom prekonané, zastarané a že jeho texty majú iba dokumentárnu historickú podobu obrodeneckej poézie. </a:t>
            </a:r>
            <a:endParaRPr lang="cs-CZ"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Dá sa ale vek myšlienky posudzovať iba kalendárne vnímanou dobou jej vzniku?</a:t>
            </a:r>
            <a:endParaRPr lang="cs-CZ"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Nie sú mnohé dávno vyslovené myšlienky aktuálne aj po mnohých desaťročiach? </a:t>
            </a:r>
            <a:endParaRPr lang="cs-CZ" sz="1800" dirty="0" smtClean="0">
              <a:latin typeface="Arial" pitchFamily="34" charset="0"/>
              <a:cs typeface="Arial" pitchFamily="34" charset="0"/>
            </a:endParaRPr>
          </a:p>
          <a:p>
            <a:endParaRPr lang="cs-CZ" sz="1800" dirty="0">
              <a:latin typeface="Arial" pitchFamily="34" charset="0"/>
              <a:cs typeface="Arial" pitchFamily="34" charset="0"/>
            </a:endParaRPr>
          </a:p>
        </p:txBody>
      </p:sp>
      <p:pic>
        <p:nvPicPr>
          <p:cNvPr id="1026" name="Picture 2" descr="C:\Users\Jaroslav Vencálek\Desktop\07.web[1].jpg"/>
          <p:cNvPicPr>
            <a:picLocks noGrp="1" noChangeAspect="1" noChangeArrowheads="1"/>
          </p:cNvPicPr>
          <p:nvPr>
            <p:ph sz="half" idx="1"/>
          </p:nvPr>
        </p:nvPicPr>
        <p:blipFill>
          <a:blip r:embed="rId2" cstate="print"/>
          <a:srcRect/>
          <a:stretch>
            <a:fillRect/>
          </a:stretch>
        </p:blipFill>
        <p:spPr bwMode="auto">
          <a:xfrm>
            <a:off x="827584" y="1628800"/>
            <a:ext cx="2945645" cy="43747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pPr algn="ctr"/>
            <a:r>
              <a:rPr lang="cs-CZ" sz="2800" dirty="0" smtClean="0">
                <a:solidFill>
                  <a:srgbClr val="FFC000"/>
                </a:solidFill>
                <a:latin typeface="Arial" pitchFamily="34" charset="0"/>
                <a:cs typeface="Arial" pitchFamily="34" charset="0"/>
              </a:rPr>
              <a:t>Výzvy </a:t>
            </a:r>
            <a:r>
              <a:rPr lang="cs-CZ" sz="2800" dirty="0" err="1" smtClean="0">
                <a:solidFill>
                  <a:srgbClr val="FFC000"/>
                </a:solidFill>
                <a:latin typeface="Arial" pitchFamily="34" charset="0"/>
                <a:cs typeface="Arial" pitchFamily="34" charset="0"/>
              </a:rPr>
              <a:t>básnika</a:t>
            </a:r>
            <a:r>
              <a:rPr lang="cs-CZ" sz="2800" dirty="0" smtClean="0">
                <a:solidFill>
                  <a:srgbClr val="FFC000"/>
                </a:solidFill>
                <a:latin typeface="Arial" pitchFamily="34" charset="0"/>
                <a:cs typeface="Arial" pitchFamily="34" charset="0"/>
              </a:rPr>
              <a:t> Hviezdoslava </a:t>
            </a:r>
            <a:r>
              <a:rPr lang="cs-CZ" sz="2800" dirty="0" err="1" smtClean="0">
                <a:solidFill>
                  <a:srgbClr val="FFC000"/>
                </a:solidFill>
                <a:latin typeface="Arial" pitchFamily="34" charset="0"/>
                <a:cs typeface="Arial" pitchFamily="34" charset="0"/>
              </a:rPr>
              <a:t>sú</a:t>
            </a:r>
            <a:r>
              <a:rPr lang="cs-CZ" sz="2800" dirty="0" smtClean="0">
                <a:solidFill>
                  <a:srgbClr val="FFC000"/>
                </a:solidFill>
                <a:latin typeface="Arial" pitchFamily="34" charset="0"/>
                <a:cs typeface="Arial" pitchFamily="34" charset="0"/>
              </a:rPr>
              <a:t> aj po </a:t>
            </a:r>
            <a:r>
              <a:rPr lang="cs-CZ" sz="2800" dirty="0" err="1" smtClean="0">
                <a:solidFill>
                  <a:srgbClr val="FFC000"/>
                </a:solidFill>
                <a:latin typeface="Arial" pitchFamily="34" charset="0"/>
                <a:cs typeface="Arial" pitchFamily="34" charset="0"/>
              </a:rPr>
              <a:t>viac</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ako</a:t>
            </a:r>
            <a:r>
              <a:rPr lang="cs-CZ" sz="2800" dirty="0" smtClean="0">
                <a:solidFill>
                  <a:srgbClr val="FFC000"/>
                </a:solidFill>
                <a:latin typeface="Arial" pitchFamily="34" charset="0"/>
                <a:cs typeface="Arial" pitchFamily="34" charset="0"/>
              </a:rPr>
              <a:t> jednom storočí stále </a:t>
            </a:r>
            <a:r>
              <a:rPr lang="cs-CZ" sz="2800" dirty="0" err="1" smtClean="0">
                <a:solidFill>
                  <a:srgbClr val="FFC000"/>
                </a:solidFill>
                <a:latin typeface="Arial" pitchFamily="34" charset="0"/>
                <a:cs typeface="Arial" pitchFamily="34" charset="0"/>
              </a:rPr>
              <a:t>urgentné</a:t>
            </a:r>
            <a:endParaRPr lang="cs-CZ" sz="2800" dirty="0">
              <a:solidFill>
                <a:srgbClr val="FFC000"/>
              </a:solidFill>
              <a:latin typeface="Arial" pitchFamily="34" charset="0"/>
              <a:cs typeface="Arial" pitchFamily="34" charset="0"/>
            </a:endParaRPr>
          </a:p>
        </p:txBody>
      </p:sp>
      <p:sp>
        <p:nvSpPr>
          <p:cNvPr id="6" name="Zástupný symbol pro obsah 5"/>
          <p:cNvSpPr>
            <a:spLocks noGrp="1"/>
          </p:cNvSpPr>
          <p:nvPr>
            <p:ph sz="half" idx="2"/>
          </p:nvPr>
        </p:nvSpPr>
        <p:spPr>
          <a:xfrm>
            <a:off x="3779912" y="1484784"/>
            <a:ext cx="5040560" cy="5112568"/>
          </a:xfrm>
        </p:spPr>
        <p:txBody>
          <a:bodyPr>
            <a:noAutofit/>
          </a:bodyPr>
          <a:lstStyle/>
          <a:p>
            <a:pPr>
              <a:buNone/>
            </a:pPr>
            <a:r>
              <a:rPr lang="sk-SK" sz="1800" dirty="0" smtClean="0">
                <a:latin typeface="Arial" pitchFamily="34" charset="0"/>
                <a:cs typeface="Arial" pitchFamily="34" charset="0"/>
              </a:rPr>
              <a:t>      Skôr naopak! Aj keď v iných   spoločenských súvislostiach, väzbách, významoch, jeho odkazy  sú rovnako urgentné:</a:t>
            </a:r>
            <a:endParaRPr lang="cs-CZ"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a:t>
            </a:r>
            <a:endParaRPr lang="cs-CZ" sz="1800" dirty="0" smtClean="0">
              <a:latin typeface="Arial" pitchFamily="34" charset="0"/>
              <a:cs typeface="Arial" pitchFamily="34" charset="0"/>
            </a:endParaRPr>
          </a:p>
          <a:p>
            <a:pPr>
              <a:buNone/>
            </a:pPr>
            <a:r>
              <a:rPr lang="sk-SK" sz="1800" i="1" dirty="0" smtClean="0">
                <a:latin typeface="Arial" pitchFamily="34" charset="0"/>
                <a:cs typeface="Arial" pitchFamily="34" charset="0"/>
              </a:rPr>
              <a:t>      Kto zapríčinil tento úpadok,</a:t>
            </a:r>
            <a:br>
              <a:rPr lang="sk-SK" sz="1800" i="1" dirty="0" smtClean="0">
                <a:latin typeface="Arial" pitchFamily="34" charset="0"/>
                <a:cs typeface="Arial" pitchFamily="34" charset="0"/>
              </a:rPr>
            </a:br>
            <a:r>
              <a:rPr lang="sk-SK" sz="1800" i="1" dirty="0" smtClean="0">
                <a:latin typeface="Arial" pitchFamily="34" charset="0"/>
                <a:cs typeface="Arial" pitchFamily="34" charset="0"/>
              </a:rPr>
              <a:t>zosurovenie, zdivočenie mravov?</a:t>
            </a:r>
            <a:br>
              <a:rPr lang="sk-SK" sz="1800" i="1" dirty="0" smtClean="0">
                <a:latin typeface="Arial" pitchFamily="34" charset="0"/>
                <a:cs typeface="Arial" pitchFamily="34" charset="0"/>
              </a:rPr>
            </a:br>
            <a:r>
              <a:rPr lang="sk-SK" sz="1800" i="1" dirty="0" smtClean="0">
                <a:latin typeface="Arial" pitchFamily="34" charset="0"/>
                <a:cs typeface="Arial" pitchFamily="34" charset="0"/>
              </a:rPr>
              <a:t>Čo ľudstvo zviedlo s ducha </a:t>
            </a:r>
            <a:r>
              <a:rPr lang="sk-SK" sz="1800" i="1" dirty="0" err="1" smtClean="0">
                <a:latin typeface="Arial" pitchFamily="34" charset="0"/>
                <a:cs typeface="Arial" pitchFamily="34" charset="0"/>
              </a:rPr>
              <a:t>veličavou</a:t>
            </a:r>
            <a:r>
              <a:rPr lang="sk-SK" sz="1800" i="1" dirty="0" smtClean="0">
                <a:latin typeface="Arial" pitchFamily="34" charset="0"/>
                <a:cs typeface="Arial" pitchFamily="34" charset="0"/>
              </a:rPr>
              <a:t/>
            </a:r>
            <a:br>
              <a:rPr lang="sk-SK" sz="1800" i="1" dirty="0" smtClean="0">
                <a:latin typeface="Arial" pitchFamily="34" charset="0"/>
                <a:cs typeface="Arial" pitchFamily="34" charset="0"/>
              </a:rPr>
            </a:br>
            <a:r>
              <a:rPr lang="sk-SK" sz="1800" i="1" dirty="0" err="1" smtClean="0">
                <a:latin typeface="Arial" pitchFamily="34" charset="0"/>
                <a:cs typeface="Arial" pitchFamily="34" charset="0"/>
              </a:rPr>
              <a:t>vbŕsť</a:t>
            </a:r>
            <a:r>
              <a:rPr lang="sk-SK" sz="1800" i="1" dirty="0" smtClean="0">
                <a:latin typeface="Arial" pitchFamily="34" charset="0"/>
                <a:cs typeface="Arial" pitchFamily="34" charset="0"/>
              </a:rPr>
              <a:t> do bahna? Ký upír to a mlok,</a:t>
            </a:r>
          </a:p>
          <a:p>
            <a:pPr>
              <a:buNone/>
            </a:pPr>
            <a:r>
              <a:rPr lang="sk-SK" sz="1800" i="1" dirty="0" smtClean="0">
                <a:latin typeface="Arial" pitchFamily="34" charset="0"/>
                <a:cs typeface="Arial" pitchFamily="34" charset="0"/>
              </a:rPr>
              <a:t/>
            </a:r>
            <a:br>
              <a:rPr lang="sk-SK" sz="1800" i="1" dirty="0" smtClean="0">
                <a:latin typeface="Arial" pitchFamily="34" charset="0"/>
                <a:cs typeface="Arial" pitchFamily="34" charset="0"/>
              </a:rPr>
            </a:br>
            <a:r>
              <a:rPr lang="sk-SK" sz="1800" i="1" dirty="0" smtClean="0">
                <a:latin typeface="Arial" pitchFamily="34" charset="0"/>
                <a:cs typeface="Arial" pitchFamily="34" charset="0"/>
              </a:rPr>
              <a:t>z pŕs sajúci mu i dnes žitia mok,</a:t>
            </a:r>
            <a:br>
              <a:rPr lang="sk-SK" sz="1800" i="1" dirty="0" smtClean="0">
                <a:latin typeface="Arial" pitchFamily="34" charset="0"/>
                <a:cs typeface="Arial" pitchFamily="34" charset="0"/>
              </a:rPr>
            </a:br>
            <a:r>
              <a:rPr lang="sk-SK" sz="1800" i="1" dirty="0" err="1" smtClean="0">
                <a:latin typeface="Arial" pitchFamily="34" charset="0"/>
                <a:cs typeface="Arial" pitchFamily="34" charset="0"/>
              </a:rPr>
              <a:t>krvožíznivec</a:t>
            </a:r>
            <a:r>
              <a:rPr lang="sk-SK" sz="1800" i="1" dirty="0" smtClean="0">
                <a:latin typeface="Arial" pitchFamily="34" charset="0"/>
                <a:cs typeface="Arial" pitchFamily="34" charset="0"/>
              </a:rPr>
              <a:t> s večnou záhou </a:t>
            </a:r>
            <a:r>
              <a:rPr lang="sk-SK" sz="1800" i="1" dirty="0" err="1" smtClean="0">
                <a:latin typeface="Arial" pitchFamily="34" charset="0"/>
                <a:cs typeface="Arial" pitchFamily="34" charset="0"/>
              </a:rPr>
              <a:t>žhavou</a:t>
            </a:r>
            <a:r>
              <a:rPr lang="sk-SK" sz="1800" i="1" dirty="0" smtClean="0">
                <a:latin typeface="Arial" pitchFamily="34" charset="0"/>
                <a:cs typeface="Arial" pitchFamily="34" charset="0"/>
              </a:rPr>
              <a:t>?</a:t>
            </a:r>
            <a:br>
              <a:rPr lang="sk-SK" sz="1800" i="1" dirty="0" smtClean="0">
                <a:latin typeface="Arial" pitchFamily="34" charset="0"/>
                <a:cs typeface="Arial" pitchFamily="34" charset="0"/>
              </a:rPr>
            </a:br>
            <a:r>
              <a:rPr lang="sk-SK" sz="1800" i="1" dirty="0" smtClean="0">
                <a:latin typeface="Arial" pitchFamily="34" charset="0"/>
                <a:cs typeface="Arial" pitchFamily="34" charset="0"/>
              </a:rPr>
              <a:t>Ech, sebectvo! to! — a niet nad ohavou</a:t>
            </a:r>
            <a:br>
              <a:rPr lang="sk-SK" sz="1800" i="1" dirty="0" smtClean="0">
                <a:latin typeface="Arial" pitchFamily="34" charset="0"/>
                <a:cs typeface="Arial" pitchFamily="34" charset="0"/>
              </a:rPr>
            </a:br>
            <a:r>
              <a:rPr lang="sk-SK" sz="1800" i="1" dirty="0" smtClean="0">
                <a:latin typeface="Arial" pitchFamily="34" charset="0"/>
                <a:cs typeface="Arial" pitchFamily="34" charset="0"/>
              </a:rPr>
              <a:t>tou zvíťaziť, vojsk, </a:t>
            </a:r>
            <a:r>
              <a:rPr lang="sk-SK" sz="1800" i="1" dirty="0" err="1" smtClean="0">
                <a:latin typeface="Arial" pitchFamily="34" charset="0"/>
                <a:cs typeface="Arial" pitchFamily="34" charset="0"/>
              </a:rPr>
              <a:t>rekov</a:t>
            </a:r>
            <a:r>
              <a:rPr lang="sk-SK" sz="1800" i="1" dirty="0" smtClean="0">
                <a:latin typeface="Arial" pitchFamily="34" charset="0"/>
                <a:cs typeface="Arial" pitchFamily="34" charset="0"/>
              </a:rPr>
              <a:t> po dnešok.</a:t>
            </a:r>
            <a:r>
              <a:rPr lang="sk-SK" sz="1800" dirty="0" smtClean="0">
                <a:latin typeface="Arial" pitchFamily="34" charset="0"/>
                <a:cs typeface="Arial" pitchFamily="34" charset="0"/>
              </a:rPr>
              <a:t/>
            </a:r>
            <a:br>
              <a:rPr lang="sk-SK" sz="1800" dirty="0" smtClean="0">
                <a:latin typeface="Arial" pitchFamily="34" charset="0"/>
                <a:cs typeface="Arial" pitchFamily="34" charset="0"/>
              </a:rPr>
            </a:br>
            <a:endParaRPr lang="cs-CZ" sz="1800" dirty="0" smtClean="0">
              <a:latin typeface="Arial" pitchFamily="34" charset="0"/>
              <a:cs typeface="Arial" pitchFamily="34" charset="0"/>
            </a:endParaRPr>
          </a:p>
        </p:txBody>
      </p:sp>
      <p:sp>
        <p:nvSpPr>
          <p:cNvPr id="5" name="Zástupný symbol pro obsah 4"/>
          <p:cNvSpPr>
            <a:spLocks noGrp="1"/>
          </p:cNvSpPr>
          <p:nvPr>
            <p:ph sz="half" idx="1"/>
          </p:nvPr>
        </p:nvSpPr>
        <p:spPr>
          <a:xfrm>
            <a:off x="107504" y="1484784"/>
            <a:ext cx="4104456" cy="4641379"/>
          </a:xfrm>
        </p:spPr>
        <p:txBody>
          <a:bodyPr>
            <a:noAutofit/>
          </a:bodyPr>
          <a:lstStyle/>
          <a:p>
            <a:pPr>
              <a:buNone/>
            </a:pPr>
            <a:r>
              <a:rPr lang="sk-SK" sz="1800" dirty="0" smtClean="0">
                <a:latin typeface="Arial" pitchFamily="34" charset="0"/>
                <a:cs typeface="Arial" pitchFamily="34" charset="0"/>
              </a:rPr>
              <a:t>      Prečo by inak práve  v centre dolnej Oravy zapustil hlboké korene duch Hviezdoslavovho Kubína – celoslovenskej súťaže v prednese poézie, prózy a tvorby divadelnej poézie, či vznikol regionálny literárny festival „Čítanie nás baví“?</a:t>
            </a:r>
            <a:endParaRPr lang="cs-CZ"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Započúvať sa napríklad              do Hviezdoslavových veršov Krvavých sonetov, napriek tomu, že vznikli ako odozva na priebeh kvasom kypiacich európskych pomerov začiatkom 20. storočia, neznamená, že by nemali čo povedať súčasnej konzumnej spoločnosti.  </a:t>
            </a:r>
            <a:endParaRPr lang="cs-CZ" sz="1800" dirty="0" smtClean="0">
              <a:latin typeface="Arial" pitchFamily="34" charset="0"/>
              <a:cs typeface="Arial" pitchFamily="34" charset="0"/>
            </a:endParaRPr>
          </a:p>
          <a:p>
            <a:endParaRPr lang="cs-CZ" sz="1800"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800" dirty="0" smtClean="0">
                <a:solidFill>
                  <a:srgbClr val="FFC000"/>
                </a:solidFill>
                <a:latin typeface="Arial" pitchFamily="34" charset="0"/>
                <a:cs typeface="Arial" pitchFamily="34" charset="0"/>
              </a:rPr>
              <a:t>Politický význam teritoriálního státu pravděpodobně poroste</a:t>
            </a:r>
            <a:endParaRPr lang="cs-CZ" sz="2800" dirty="0"/>
          </a:p>
        </p:txBody>
      </p:sp>
      <p:sp>
        <p:nvSpPr>
          <p:cNvPr id="4" name="Zástupný symbol pro obsah 3"/>
          <p:cNvSpPr>
            <a:spLocks noGrp="1"/>
          </p:cNvSpPr>
          <p:nvPr>
            <p:ph sz="half" idx="2"/>
          </p:nvPr>
        </p:nvSpPr>
        <p:spPr/>
        <p:txBody>
          <a:bodyPr>
            <a:normAutofit fontScale="77500" lnSpcReduction="20000"/>
          </a:bodyPr>
          <a:lstStyle/>
          <a:p>
            <a:pPr>
              <a:buNone/>
            </a:pPr>
            <a:r>
              <a:rPr lang="sk-SK" dirty="0" smtClean="0"/>
              <a:t>     Vari bezbrehá a predovšetkým ekonómami vehementne presadzovaná konkurencia nevedie „</a:t>
            </a:r>
            <a:r>
              <a:rPr lang="sk-SK" dirty="0" err="1" smtClean="0"/>
              <a:t>kams´v</a:t>
            </a:r>
            <a:r>
              <a:rPr lang="sk-SK" dirty="0" smtClean="0"/>
              <a:t> </a:t>
            </a:r>
            <a:r>
              <a:rPr lang="sk-SK" dirty="0" err="1" smtClean="0"/>
              <a:t>prázdeň</a:t>
            </a:r>
            <a:r>
              <a:rPr lang="sk-SK" dirty="0" smtClean="0"/>
              <a:t> vytískajúc iného?“</a:t>
            </a:r>
            <a:endParaRPr lang="cs-CZ" dirty="0" smtClean="0"/>
          </a:p>
          <a:p>
            <a:pPr>
              <a:buNone/>
            </a:pPr>
            <a:r>
              <a:rPr lang="sk-SK" dirty="0" smtClean="0"/>
              <a:t>     Vari vedecká paradigma ľudského poznania v podobe vzájomne utváranej výhodnosti nie je stále častejšie zmieňovaná ako aspekt hodný lepších, vari aj úctivejších a láskavejších vzťahov medzi ľuďmi obývajúcimi planétu Zem?</a:t>
            </a:r>
            <a:endParaRPr lang="cs-CZ" dirty="0"/>
          </a:p>
        </p:txBody>
      </p:sp>
      <p:pic>
        <p:nvPicPr>
          <p:cNvPr id="2050" name="Picture 2" descr="C:\Users\Jaroslav Vencálek\Desktop\98982553_krvave-sonety[1].jpg"/>
          <p:cNvPicPr>
            <a:picLocks noGrp="1" noChangeAspect="1" noChangeArrowheads="1"/>
          </p:cNvPicPr>
          <p:nvPr>
            <p:ph sz="half" idx="1"/>
          </p:nvPr>
        </p:nvPicPr>
        <p:blipFill>
          <a:blip r:embed="rId2" cstate="print"/>
          <a:srcRect/>
          <a:stretch>
            <a:fillRect/>
          </a:stretch>
        </p:blipFill>
        <p:spPr bwMode="auto">
          <a:xfrm>
            <a:off x="1022388" y="1700808"/>
            <a:ext cx="2793415" cy="39604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Technický">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4022</TotalTime>
  <Words>214</Words>
  <Application>Microsoft Office PowerPoint</Application>
  <PresentationFormat>Předvádění na obrazovce (4:3)</PresentationFormat>
  <Paragraphs>63</Paragraphs>
  <Slides>13</Slides>
  <Notes>0</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Technický</vt:lpstr>
      <vt:lpstr>8. MilujemE Slovensko región Dolná ORAVA     (časť 2.) </vt:lpstr>
      <vt:lpstr>Milujeme Slovensko: Dolná Orava</vt:lpstr>
      <vt:lpstr> Vyšný Kubín – miesto,  kde stával rodný dom P.O.Hviezdoslava</vt:lpstr>
      <vt:lpstr>Kráľ básnického slova  prelomu 19. a 20. storočia</vt:lpstr>
      <vt:lpstr>Ako vznikol pseudonym Hviezdoslav?</vt:lpstr>
      <vt:lpstr>Hviezdoslavova prvá forma  budúcich politických posolstiev</vt:lpstr>
      <vt:lpstr>Fotografie môžu byť archívne, no dávne myšlienky môžu byť aj neobyčajne aktuálne</vt:lpstr>
      <vt:lpstr>Výzvy básnika Hviezdoslava sú aj po viac    ako jednom storočí stále urgentné</vt:lpstr>
      <vt:lpstr>Politický význam teritoriálního státu pravděpodobně poroste</vt:lpstr>
      <vt:lpstr>Hviezdoslavova vízia o potrebe duchovnej transformácie; Covid-19 ako výzva pre svetové spoločenstvo ľudí na prelome rokov 2019/2020</vt:lpstr>
      <vt:lpstr>Hviezdoslavov literárny a filozoficko-reflexívny duch doby</vt:lpstr>
      <vt:lpstr>Literárna expozícia P. O Hviezdoslava             v Dolnom Kubíne</vt:lpstr>
      <vt:lpstr>Snímek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SPOLEČENSKO-POLITICKÁ ÚLOHA UMĚNÍ  NA PŘÍKLADU VÝTVARNÉ TVORBY FRANTIŠKA VESELÉHO </dc:title>
  <dc:creator>Jaroslav Vencálek</dc:creator>
  <cp:lastModifiedBy>Uživatel systému Windows</cp:lastModifiedBy>
  <cp:revision>436</cp:revision>
  <dcterms:created xsi:type="dcterms:W3CDTF">2019-11-01T10:11:43Z</dcterms:created>
  <dcterms:modified xsi:type="dcterms:W3CDTF">2020-04-11T06:36:55Z</dcterms:modified>
</cp:coreProperties>
</file>