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4"/>
  </p:notesMasterIdLst>
  <p:sldIdLst>
    <p:sldId id="256" r:id="rId2"/>
    <p:sldId id="346" r:id="rId3"/>
    <p:sldId id="362" r:id="rId4"/>
    <p:sldId id="370" r:id="rId5"/>
    <p:sldId id="380" r:id="rId6"/>
    <p:sldId id="381" r:id="rId7"/>
    <p:sldId id="388" r:id="rId8"/>
    <p:sldId id="390" r:id="rId9"/>
    <p:sldId id="384" r:id="rId10"/>
    <p:sldId id="389" r:id="rId11"/>
    <p:sldId id="392" r:id="rId12"/>
    <p:sldId id="394" r:id="rId13"/>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8"/>
    <p:penClr>
      <a:srgbClr val="FF0000"/>
    </p:penClr>
  </p:showPr>
  <p:clrMru>
    <a:srgbClr val="FFC000"/>
    <a:srgbClr val="33CC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B7E7EC-95C4-4C38-A87C-7D7128E3F956}" type="datetimeFigureOut">
              <a:rPr lang="cs-CZ" smtClean="0"/>
              <a:pPr/>
              <a:t>07.04.2020</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769A56-AA79-4F45-937A-3B3ABAB99274}"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dpis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30" name="Zástupný symbol pro datum 29"/>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19" name="Zástupný symbol pro zápatí 18"/>
          <p:cNvSpPr>
            <a:spLocks noGrp="1"/>
          </p:cNvSpPr>
          <p:nvPr>
            <p:ph type="ftr" sz="quarter" idx="11"/>
          </p:nvPr>
        </p:nvSpPr>
        <p:spPr/>
        <p:txBody>
          <a:bodyPr/>
          <a:lstStyle/>
          <a:p>
            <a:endParaRPr lang="cs-CZ"/>
          </a:p>
        </p:txBody>
      </p:sp>
      <p:sp>
        <p:nvSpPr>
          <p:cNvPr id="27" name="Zástupný symbol pro číslo snímku 26"/>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lgn="l">
              <a:defRPr/>
            </a:lvl1pPr>
          </a:lstStyle>
          <a:p>
            <a:r>
              <a:rPr kumimoji="0" lang="cs-CZ" smtClean="0"/>
              <a:t>Klepnutím lze upravit styl předlohy nadpisů.</a:t>
            </a:r>
            <a:endParaRPr kumimoji="0" lang="en-US"/>
          </a:p>
        </p:txBody>
      </p:sp>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2">
        <a:schemeClr val="bg2"/>
      </p:bgRef>
    </p:bg>
    <p:spTree>
      <p:nvGrpSpPr>
        <p:cNvPr id="1" name=""/>
        <p:cNvGrpSpPr/>
        <p:nvPr/>
      </p:nvGrpSpPr>
      <p:grpSpPr>
        <a:xfrm>
          <a:off x="0" y="0"/>
          <a:ext cx="0" cy="0"/>
          <a:chOff x="0" y="0"/>
          <a:chExt cx="0" cy="0"/>
        </a:xfrm>
      </p:grpSpPr>
      <p:sp>
        <p:nvSpPr>
          <p:cNvPr id="7" name="Volný tvar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dpis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1143000"/>
          </a:xfrm>
        </p:spPr>
        <p:txBody>
          <a:bodyPr/>
          <a:lstStyle/>
          <a:p>
            <a:r>
              <a:rPr kumimoji="0" lang="cs-CZ" smtClean="0"/>
              <a:t>Klepnutím lze upravit styl předlohy nadpisů.</a:t>
            </a:r>
            <a:endParaRPr kumimoji="0" lang="en-US"/>
          </a:p>
        </p:txBody>
      </p:sp>
      <p:sp>
        <p:nvSpPr>
          <p:cNvPr id="3" name="Zástupný symbol pro obsah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320"/>
            <a:ext cx="7470648" cy="1143000"/>
          </a:xfrm>
        </p:spPr>
        <p:txBody>
          <a:bodyPr anchor="ctr"/>
          <a:lstStyle>
            <a:lvl1pPr algn="l">
              <a:defRPr sz="4600"/>
            </a:lvl1pPr>
          </a:lstStyle>
          <a:p>
            <a:r>
              <a:rPr kumimoji="0" lang="cs-CZ" smtClean="0"/>
              <a:t>Klepnutím lze upravit styl předlohy nadpisů.</a:t>
            </a:r>
            <a:endParaRPr kumimoji="0" lang="en-US"/>
          </a:p>
        </p:txBody>
      </p:sp>
      <p:sp>
        <p:nvSpPr>
          <p:cNvPr id="7" name="Zástupný symbol pro datum 6"/>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8" name="Zástupný symbol pro číslo snímku 7"/>
          <p:cNvSpPr>
            <a:spLocks noGrp="1"/>
          </p:cNvSpPr>
          <p:nvPr>
            <p:ph type="sldNum" sz="quarter" idx="11"/>
          </p:nvPr>
        </p:nvSpPr>
        <p:spPr/>
        <p:txBody>
          <a:bodyPr/>
          <a:lstStyle/>
          <a:p>
            <a:fld id="{20264769-77EF-4CD0-90DE-F7D7F2D423C4}" type="slidenum">
              <a:rPr lang="cs-CZ" smtClean="0"/>
              <a:pPr/>
              <a:t>‹#›</a:t>
            </a:fld>
            <a:endParaRPr lang="cs-CZ"/>
          </a:p>
        </p:txBody>
      </p:sp>
      <p:sp>
        <p:nvSpPr>
          <p:cNvPr id="9" name="Zástupný symbol pro zápatí 8"/>
          <p:cNvSpPr>
            <a:spLocks noGrp="1"/>
          </p:cNvSpPr>
          <p:nvPr>
            <p:ph type="ftr" sz="quarter" idx="12"/>
          </p:nvPr>
        </p:nvSpPr>
        <p:spPr/>
        <p:txBody>
          <a:bodyPr/>
          <a:lstStyle/>
          <a:p>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18A2481B-5154-415F-B752-558547769AA3}" type="datetimeFigureOut">
              <a:rPr lang="cs-CZ" smtClean="0"/>
              <a:pPr/>
              <a:t>07.04.2020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a:xfrm>
            <a:off x="8156448" y="6422064"/>
            <a:ext cx="762000" cy="365125"/>
          </a:xfrm>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cs-CZ" smtClean="0"/>
              <a:t>Klepnutím na ikonu přidáte obrázek.</a:t>
            </a:r>
            <a:endParaRPr kumimoji="0" lang="en-US" dirty="0"/>
          </a:p>
        </p:txBody>
      </p:sp>
      <p:sp>
        <p:nvSpPr>
          <p:cNvPr id="4" name="Zástupný symbol pro text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cs-CZ" smtClean="0"/>
              <a:t>Klepnutím lze upravit styly předlohy textu.</a:t>
            </a:r>
          </a:p>
        </p:txBody>
      </p:sp>
      <p:sp>
        <p:nvSpPr>
          <p:cNvPr id="5" name="Zástupný symbol pro datum 4"/>
          <p:cNvSpPr>
            <a:spLocks noGrp="1"/>
          </p:cNvSpPr>
          <p:nvPr>
            <p:ph type="dt" sz="half" idx="10"/>
          </p:nvPr>
        </p:nvSpPr>
        <p:spPr>
          <a:xfrm>
            <a:off x="457200" y="6422064"/>
            <a:ext cx="2133600" cy="365125"/>
          </a:xfrm>
        </p:spPr>
        <p:txBody>
          <a:bodyPr/>
          <a:lstStyle/>
          <a:p>
            <a:fld id="{18A2481B-5154-415F-B752-558547769AA3}" type="datetimeFigureOut">
              <a:rPr lang="cs-CZ" smtClean="0"/>
              <a:pPr/>
              <a:t>07.04.2020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Volný tvar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Volný tvar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Zástupný symbol pro nadpis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8A2481B-5154-415F-B752-558547769AA3}" type="datetimeFigureOut">
              <a:rPr lang="cs-CZ" smtClean="0"/>
              <a:pPr/>
              <a:t>07.04.2020</a:t>
            </a:fld>
            <a:endParaRPr lang="cs-CZ"/>
          </a:p>
        </p:txBody>
      </p:sp>
      <p:sp>
        <p:nvSpPr>
          <p:cNvPr id="22" name="Zástupný symbol pro zápatí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cs-CZ"/>
          </a:p>
        </p:txBody>
      </p:sp>
      <p:sp>
        <p:nvSpPr>
          <p:cNvPr id="18" name="Zástupný symbol pro číslo snímk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264769-77EF-4CD0-90DE-F7D7F2D423C4}" type="slidenum">
              <a:rPr lang="cs-CZ" smtClean="0"/>
              <a:pPr/>
              <a:t>‹#›</a:t>
            </a:fld>
            <a:endParaRPr lang="cs-CZ"/>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zborovna.sk/kniznica.php?action=download&amp;file_name=Slovensko%20-%20slep&#233;%20(obrysov&#233;)%20mapy%20+%20slep&#233;%20mapy%20krajov%20SR&amp;save=1&amp;id=200061"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429064" y="3337560"/>
            <a:ext cx="6303176" cy="2251680"/>
          </a:xfrm>
        </p:spPr>
        <p:txBody>
          <a:bodyPr>
            <a:normAutofit/>
          </a:bodyPr>
          <a:lstStyle/>
          <a:p>
            <a:r>
              <a:rPr lang="cs-CZ" sz="3600" dirty="0" smtClean="0">
                <a:solidFill>
                  <a:srgbClr val="FFC000"/>
                </a:solidFill>
                <a:latin typeface="Arial" pitchFamily="34" charset="0"/>
                <a:cs typeface="Arial" pitchFamily="34" charset="0"/>
              </a:rPr>
              <a:t>7</a:t>
            </a:r>
            <a:r>
              <a:rPr lang="nn-NO" sz="3600" dirty="0" smtClean="0">
                <a:solidFill>
                  <a:srgbClr val="FFC000"/>
                </a:solidFill>
                <a:latin typeface="Arial" pitchFamily="34" charset="0"/>
                <a:cs typeface="Arial" pitchFamily="34" charset="0"/>
              </a:rPr>
              <a:t>. Milujem</a:t>
            </a:r>
            <a:r>
              <a:rPr lang="cs-CZ" sz="3600" dirty="0" smtClean="0">
                <a:solidFill>
                  <a:srgbClr val="FFC000"/>
                </a:solidFill>
                <a:latin typeface="Arial" pitchFamily="34" charset="0"/>
                <a:cs typeface="Arial" pitchFamily="34" charset="0"/>
              </a:rPr>
              <a:t>E</a:t>
            </a:r>
            <a:r>
              <a:rPr lang="nn-NO" sz="3600" dirty="0" smtClean="0">
                <a:solidFill>
                  <a:srgbClr val="FFC000"/>
                </a:solidFill>
                <a:latin typeface="Arial" pitchFamily="34" charset="0"/>
                <a:cs typeface="Arial" pitchFamily="34" charset="0"/>
              </a:rPr>
              <a:t> Slovensko </a:t>
            </a:r>
            <a:r>
              <a:rPr lang="nn-NO" sz="3100" dirty="0" smtClean="0">
                <a:solidFill>
                  <a:srgbClr val="FFC000"/>
                </a:solidFill>
                <a:latin typeface="Arial" pitchFamily="34" charset="0"/>
                <a:cs typeface="Arial" pitchFamily="34" charset="0"/>
              </a:rPr>
              <a:t>región </a:t>
            </a:r>
            <a:r>
              <a:rPr lang="cs-CZ" sz="3100" dirty="0" err="1" smtClean="0">
                <a:solidFill>
                  <a:srgbClr val="FFC000"/>
                </a:solidFill>
                <a:latin typeface="Arial" pitchFamily="34" charset="0"/>
                <a:cs typeface="Arial" pitchFamily="34" charset="0"/>
              </a:rPr>
              <a:t>Dolná</a:t>
            </a:r>
            <a:r>
              <a:rPr lang="cs-CZ" sz="3100" dirty="0" smtClean="0">
                <a:solidFill>
                  <a:srgbClr val="FFC000"/>
                </a:solidFill>
                <a:latin typeface="Arial" pitchFamily="34" charset="0"/>
                <a:cs typeface="Arial" pitchFamily="34" charset="0"/>
              </a:rPr>
              <a:t> ORAVA</a:t>
            </a:r>
            <a:r>
              <a:rPr lang="nn-NO" sz="3100" dirty="0" smtClean="0">
                <a:solidFill>
                  <a:srgbClr val="FFC000"/>
                </a:solidFill>
                <a:latin typeface="Arial" pitchFamily="34" charset="0"/>
                <a:cs typeface="Arial" pitchFamily="34" charset="0"/>
              </a:rPr>
              <a:t>  </a:t>
            </a:r>
            <a:r>
              <a:rPr lang="cs-CZ" sz="3100" dirty="0" smtClean="0">
                <a:solidFill>
                  <a:srgbClr val="FFC000"/>
                </a:solidFill>
                <a:latin typeface="Arial" pitchFamily="34" charset="0"/>
                <a:cs typeface="Arial" pitchFamily="34" charset="0"/>
              </a:rPr>
              <a:t>   </a:t>
            </a:r>
            <a:r>
              <a:rPr lang="nn-NO" sz="3100" dirty="0" smtClean="0">
                <a:solidFill>
                  <a:srgbClr val="FFC000"/>
                </a:solidFill>
                <a:latin typeface="Arial" pitchFamily="34" charset="0"/>
                <a:cs typeface="Arial" pitchFamily="34" charset="0"/>
              </a:rPr>
              <a:t>(časť</a:t>
            </a:r>
            <a:r>
              <a:rPr lang="cs-CZ" sz="3100" dirty="0" smtClean="0">
                <a:solidFill>
                  <a:srgbClr val="FFC000"/>
                </a:solidFill>
                <a:latin typeface="Arial" pitchFamily="34" charset="0"/>
                <a:cs typeface="Arial" pitchFamily="34" charset="0"/>
              </a:rPr>
              <a:t> 1</a:t>
            </a:r>
            <a:r>
              <a:rPr lang="nn-NO" sz="3100" dirty="0" smtClean="0">
                <a:solidFill>
                  <a:srgbClr val="FFC000"/>
                </a:solidFill>
                <a:latin typeface="Arial" pitchFamily="34" charset="0"/>
                <a:cs typeface="Arial" pitchFamily="34" charset="0"/>
              </a:rPr>
              <a:t>.)</a:t>
            </a:r>
            <a:r>
              <a:rPr lang="cs-CZ" sz="3100" dirty="0" smtClean="0">
                <a:solidFill>
                  <a:srgbClr val="FFC000"/>
                </a:solidFill>
              </a:rPr>
              <a:t/>
            </a:r>
            <a:br>
              <a:rPr lang="cs-CZ" sz="3100" dirty="0" smtClean="0">
                <a:solidFill>
                  <a:srgbClr val="FFC000"/>
                </a:solidFill>
              </a:rPr>
            </a:br>
            <a:endParaRPr lang="cs-CZ" sz="3100" dirty="0">
              <a:solidFill>
                <a:srgbClr val="FFC000"/>
              </a:solidFill>
            </a:endParaRPr>
          </a:p>
        </p:txBody>
      </p:sp>
      <p:sp>
        <p:nvSpPr>
          <p:cNvPr id="3" name="Podnadpis 2"/>
          <p:cNvSpPr>
            <a:spLocks noGrp="1"/>
          </p:cNvSpPr>
          <p:nvPr>
            <p:ph type="subTitle" idx="1"/>
          </p:nvPr>
        </p:nvSpPr>
        <p:spPr>
          <a:xfrm>
            <a:off x="433050" y="1544812"/>
            <a:ext cx="6299190" cy="1668164"/>
          </a:xfrm>
        </p:spPr>
        <p:txBody>
          <a:bodyPr>
            <a:normAutofit/>
          </a:bodyPr>
          <a:lstStyle/>
          <a:p>
            <a:r>
              <a:rPr lang="cs-CZ" sz="2400" dirty="0" smtClean="0">
                <a:latin typeface="Arial" pitchFamily="34" charset="0"/>
                <a:cs typeface="Arial" pitchFamily="34" charset="0"/>
              </a:rPr>
              <a:t>Jaroslav Vencálek</a:t>
            </a:r>
          </a:p>
          <a:p>
            <a:r>
              <a:rPr lang="cs-CZ" sz="2400" dirty="0" err="1" smtClean="0">
                <a:latin typeface="Arial" pitchFamily="34" charset="0"/>
                <a:cs typeface="Arial" pitchFamily="34" charset="0"/>
              </a:rPr>
              <a:t>Inštitút</a:t>
            </a:r>
            <a:r>
              <a:rPr lang="cs-CZ" sz="2400" dirty="0" smtClean="0">
                <a:latin typeface="Arial" pitchFamily="34" charset="0"/>
                <a:cs typeface="Arial" pitchFamily="34" charset="0"/>
              </a:rPr>
              <a:t> </a:t>
            </a:r>
            <a:r>
              <a:rPr lang="cs-CZ" sz="2400" dirty="0" err="1" smtClean="0">
                <a:latin typeface="Arial" pitchFamily="34" charset="0"/>
                <a:cs typeface="Arial" pitchFamily="34" charset="0"/>
              </a:rPr>
              <a:t>politológie</a:t>
            </a:r>
            <a:r>
              <a:rPr lang="cs-CZ" sz="2400" dirty="0" smtClean="0">
                <a:latin typeface="Arial" pitchFamily="34" charset="0"/>
                <a:cs typeface="Arial" pitchFamily="34" charset="0"/>
              </a:rPr>
              <a:t> FF PU v Prešove</a:t>
            </a:r>
            <a:endParaRPr lang="cs-CZ" sz="24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Autofit/>
          </a:bodyPr>
          <a:lstStyle/>
          <a:p>
            <a:pPr algn="ctr"/>
            <a:r>
              <a:rPr lang="cs-CZ" sz="2800" dirty="0" err="1" smtClean="0">
                <a:solidFill>
                  <a:srgbClr val="FFC000"/>
                </a:solidFill>
                <a:latin typeface="Arial" pitchFamily="34" charset="0"/>
                <a:cs typeface="Arial" pitchFamily="34" charset="0"/>
              </a:rPr>
              <a:t>Patagónske</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mesto</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Punta</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Arenas</a:t>
            </a:r>
            <a:r>
              <a:rPr lang="cs-CZ" sz="2800" dirty="0" smtClean="0">
                <a:solidFill>
                  <a:srgbClr val="FFC000"/>
                </a:solidFill>
                <a:latin typeface="Arial" pitchFamily="34" charset="0"/>
                <a:cs typeface="Arial" pitchFamily="34" charset="0"/>
              </a:rPr>
              <a:t> -                   v </a:t>
            </a:r>
            <a:r>
              <a:rPr lang="cs-CZ" sz="2800" dirty="0" err="1" smtClean="0">
                <a:solidFill>
                  <a:srgbClr val="FFC000"/>
                </a:solidFill>
                <a:latin typeface="Arial" pitchFamily="34" charset="0"/>
                <a:cs typeface="Arial" pitchFamily="34" charset="0"/>
              </a:rPr>
              <a:t>rokoch</a:t>
            </a:r>
            <a:r>
              <a:rPr lang="cs-CZ" sz="2800" dirty="0" smtClean="0">
                <a:solidFill>
                  <a:srgbClr val="FFC000"/>
                </a:solidFill>
                <a:latin typeface="Arial" pitchFamily="34" charset="0"/>
                <a:cs typeface="Arial" pitchFamily="34" charset="0"/>
              </a:rPr>
              <a:t> 1908 - 1922 </a:t>
            </a:r>
            <a:r>
              <a:rPr lang="cs-CZ" sz="2800" dirty="0" err="1" smtClean="0">
                <a:solidFill>
                  <a:srgbClr val="FFC000"/>
                </a:solidFill>
                <a:latin typeface="Arial" pitchFamily="34" charset="0"/>
                <a:cs typeface="Arial" pitchFamily="34" charset="0"/>
              </a:rPr>
              <a:t>miesto</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pôsobenia</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lekára</a:t>
            </a:r>
            <a:r>
              <a:rPr lang="cs-CZ" sz="2800" dirty="0" smtClean="0">
                <a:solidFill>
                  <a:srgbClr val="FFC000"/>
                </a:solidFill>
                <a:latin typeface="Arial" pitchFamily="34" charset="0"/>
                <a:cs typeface="Arial" pitchFamily="34" charset="0"/>
              </a:rPr>
              <a:t> Martina </a:t>
            </a:r>
            <a:r>
              <a:rPr lang="cs-CZ" sz="2800" dirty="0" err="1" smtClean="0">
                <a:solidFill>
                  <a:srgbClr val="FFC000"/>
                </a:solidFill>
                <a:latin typeface="Arial" pitchFamily="34" charset="0"/>
                <a:cs typeface="Arial" pitchFamily="34" charset="0"/>
              </a:rPr>
              <a:t>Kukučína</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707904" y="1600200"/>
            <a:ext cx="4896544" cy="5141168"/>
          </a:xfrm>
        </p:spPr>
        <p:txBody>
          <a:bodyPr>
            <a:noAutofit/>
          </a:bodyPr>
          <a:lstStyle/>
          <a:p>
            <a:pPr>
              <a:buNone/>
            </a:pPr>
            <a:r>
              <a:rPr lang="sk-SK" sz="1800" dirty="0" smtClean="0"/>
              <a:t>      Nevnímať ducha dolnooravskej krajiny        aj prostredníctvom literárneho odkazu </a:t>
            </a:r>
            <a:r>
              <a:rPr lang="sk-SK" sz="1800" dirty="0" err="1" smtClean="0"/>
              <a:t>jasenovského</a:t>
            </a:r>
            <a:r>
              <a:rPr lang="sk-SK" sz="1800" dirty="0" smtClean="0"/>
              <a:t> rodáka – významného slovenského realistického spisovateľa Martina </a:t>
            </a:r>
            <a:r>
              <a:rPr lang="sk-SK" sz="1800" dirty="0" err="1" smtClean="0"/>
              <a:t>Kukučína</a:t>
            </a:r>
            <a:r>
              <a:rPr lang="sk-SK" sz="1800" dirty="0" smtClean="0"/>
              <a:t>, by bolo hriechom           a to nielen na Slovensku. Humanitárna lekárska činnosť bola podľa doslova    Jána Poliaka vo  výbere poviedok Z teplého hniezda, ocenená juhoamerickou tlačou pri príležitosti smrti Martina </a:t>
            </a:r>
            <a:r>
              <a:rPr lang="sk-SK" sz="1800" dirty="0" err="1" smtClean="0"/>
              <a:t>Kukučína</a:t>
            </a:r>
            <a:r>
              <a:rPr lang="sk-SK" sz="1800" dirty="0" smtClean="0"/>
              <a:t> textovou správou: </a:t>
            </a:r>
            <a:r>
              <a:rPr lang="sk-SK" sz="1800" i="1" dirty="0" smtClean="0"/>
              <a:t>Doktor </a:t>
            </a:r>
            <a:r>
              <a:rPr lang="sk-SK" sz="1800" i="1" dirty="0" err="1" smtClean="0"/>
              <a:t>Bencúr</a:t>
            </a:r>
            <a:r>
              <a:rPr lang="sk-SK" sz="1800" i="1" dirty="0" smtClean="0"/>
              <a:t>  je svätec</a:t>
            </a:r>
            <a:r>
              <a:rPr lang="sk-SK" sz="1800" b="1" i="1" dirty="0" smtClean="0"/>
              <a:t>. Ak my,            neverci máme mať svätca, musíme kanonizovať aj tohto milosrdného slovenského lekára, ktorý urobil tak veľa, preveľa dobrého pre úbohých.  On bol dokonalé milosrdenstvo....... </a:t>
            </a:r>
            <a:endParaRPr lang="cs-CZ" sz="1800" b="1" dirty="0" smtClean="0"/>
          </a:p>
          <a:p>
            <a:endParaRPr lang="cs-CZ" sz="1800" dirty="0"/>
          </a:p>
        </p:txBody>
      </p:sp>
      <p:pic>
        <p:nvPicPr>
          <p:cNvPr id="7" name="Picture 2" descr="C:\Users\Jaroslav Vencálek\Desktop\Punta_Arenas,_Cerro_de_la_Cruz_0798[1].jpg"/>
          <p:cNvPicPr>
            <a:picLocks noGrp="1" noChangeAspect="1" noChangeArrowheads="1"/>
          </p:cNvPicPr>
          <p:nvPr>
            <p:ph sz="half" idx="1"/>
          </p:nvPr>
        </p:nvPicPr>
        <p:blipFill>
          <a:blip r:embed="rId2" cstate="print"/>
          <a:srcRect/>
          <a:stretch>
            <a:fillRect/>
          </a:stretch>
        </p:blipFill>
        <p:spPr bwMode="auto">
          <a:xfrm>
            <a:off x="323528" y="2204864"/>
            <a:ext cx="3657600" cy="2439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74638"/>
            <a:ext cx="7673280" cy="1143000"/>
          </a:xfrm>
        </p:spPr>
        <p:txBody>
          <a:bodyPr>
            <a:normAutofit fontScale="90000"/>
          </a:bodyPr>
          <a:lstStyle/>
          <a:p>
            <a:pPr algn="ctr"/>
            <a:r>
              <a:rPr lang="cs-CZ" sz="3100" dirty="0" err="1" smtClean="0">
                <a:solidFill>
                  <a:srgbClr val="FFC000"/>
                </a:solidFill>
                <a:latin typeface="Arial" pitchFamily="34" charset="0"/>
                <a:cs typeface="Arial" pitchFamily="34" charset="0"/>
              </a:rPr>
              <a:t>Drevený</a:t>
            </a:r>
            <a:r>
              <a:rPr lang="cs-CZ" sz="3100" dirty="0" smtClean="0">
                <a:solidFill>
                  <a:srgbClr val="FFC000"/>
                </a:solidFill>
                <a:latin typeface="Arial" pitchFamily="34" charset="0"/>
                <a:cs typeface="Arial" pitchFamily="34" charset="0"/>
              </a:rPr>
              <a:t> </a:t>
            </a:r>
            <a:r>
              <a:rPr lang="cs-CZ" sz="3100" dirty="0" err="1" smtClean="0">
                <a:solidFill>
                  <a:srgbClr val="FFC000"/>
                </a:solidFill>
                <a:latin typeface="Arial" pitchFamily="34" charset="0"/>
                <a:cs typeface="Arial" pitchFamily="34" charset="0"/>
              </a:rPr>
              <a:t>artikulárny</a:t>
            </a:r>
            <a:r>
              <a:rPr lang="cs-CZ" sz="3100" dirty="0" smtClean="0">
                <a:solidFill>
                  <a:srgbClr val="FFC000"/>
                </a:solidFill>
                <a:latin typeface="Arial" pitchFamily="34" charset="0"/>
                <a:cs typeface="Arial" pitchFamily="34" charset="0"/>
              </a:rPr>
              <a:t> </a:t>
            </a:r>
            <a:r>
              <a:rPr lang="cs-CZ" sz="3100" dirty="0" err="1" smtClean="0">
                <a:solidFill>
                  <a:srgbClr val="FFC000"/>
                </a:solidFill>
                <a:latin typeface="Arial" pitchFamily="34" charset="0"/>
                <a:cs typeface="Arial" pitchFamily="34" charset="0"/>
              </a:rPr>
              <a:t>evanjelický</a:t>
            </a:r>
            <a:r>
              <a:rPr lang="cs-CZ" sz="3100" dirty="0" smtClean="0">
                <a:solidFill>
                  <a:srgbClr val="FFC000"/>
                </a:solidFill>
                <a:latin typeface="Arial" pitchFamily="34" charset="0"/>
                <a:cs typeface="Arial" pitchFamily="34" charset="0"/>
              </a:rPr>
              <a:t> </a:t>
            </a:r>
            <a:r>
              <a:rPr lang="cs-CZ" sz="3100" dirty="0" err="1" smtClean="0">
                <a:solidFill>
                  <a:srgbClr val="FFC000"/>
                </a:solidFill>
                <a:latin typeface="Arial" pitchFamily="34" charset="0"/>
                <a:cs typeface="Arial" pitchFamily="34" charset="0"/>
              </a:rPr>
              <a:t>kostol</a:t>
            </a:r>
            <a:r>
              <a:rPr lang="cs-CZ" sz="3100" dirty="0" smtClean="0">
                <a:solidFill>
                  <a:srgbClr val="FFC000"/>
                </a:solidFill>
                <a:latin typeface="Arial" pitchFamily="34" charset="0"/>
                <a:cs typeface="Arial" pitchFamily="34" charset="0"/>
              </a:rPr>
              <a:t> </a:t>
            </a:r>
            <a:r>
              <a:rPr lang="cs-CZ" sz="3100" dirty="0" err="1" smtClean="0">
                <a:solidFill>
                  <a:srgbClr val="FFC000"/>
                </a:solidFill>
                <a:latin typeface="Arial" pitchFamily="34" charset="0"/>
                <a:cs typeface="Arial" pitchFamily="34" charset="0"/>
              </a:rPr>
              <a:t>Leštiny</a:t>
            </a:r>
            <a:r>
              <a:rPr lang="cs-CZ" sz="3100" dirty="0" smtClean="0">
                <a:solidFill>
                  <a:srgbClr val="FFC000"/>
                </a:solidFill>
                <a:latin typeface="Arial" pitchFamily="34" charset="0"/>
                <a:cs typeface="Arial" pitchFamily="34" charset="0"/>
              </a:rPr>
              <a:t> (r. 2008 –zápis na listinu </a:t>
            </a:r>
            <a:r>
              <a:rPr lang="cs-CZ" sz="3100" dirty="0" err="1" smtClean="0">
                <a:solidFill>
                  <a:srgbClr val="FFC000"/>
                </a:solidFill>
                <a:latin typeface="Arial" pitchFamily="34" charset="0"/>
                <a:cs typeface="Arial" pitchFamily="34" charset="0"/>
              </a:rPr>
              <a:t>Svetového</a:t>
            </a:r>
            <a:r>
              <a:rPr lang="cs-CZ" sz="3100" dirty="0" smtClean="0">
                <a:solidFill>
                  <a:srgbClr val="FFC000"/>
                </a:solidFill>
                <a:latin typeface="Arial" pitchFamily="34" charset="0"/>
                <a:cs typeface="Arial" pitchFamily="34" charset="0"/>
              </a:rPr>
              <a:t> </a:t>
            </a:r>
            <a:r>
              <a:rPr lang="cs-CZ" sz="3100" dirty="0" err="1" smtClean="0">
                <a:solidFill>
                  <a:srgbClr val="FFC000"/>
                </a:solidFill>
                <a:latin typeface="Arial" pitchFamily="34" charset="0"/>
                <a:cs typeface="Arial" pitchFamily="34" charset="0"/>
              </a:rPr>
              <a:t>dedičstva</a:t>
            </a:r>
            <a:r>
              <a:rPr lang="cs-CZ" sz="3100" dirty="0" smtClean="0">
                <a:solidFill>
                  <a:srgbClr val="FFC000"/>
                </a:solidFill>
                <a:latin typeface="Arial" pitchFamily="34" charset="0"/>
                <a:cs typeface="Arial" pitchFamily="34" charset="0"/>
              </a:rPr>
              <a:t> UNESCO)</a:t>
            </a:r>
            <a:endParaRPr lang="cs-CZ" sz="3100" dirty="0">
              <a:solidFill>
                <a:srgbClr val="FFC000"/>
              </a:solidFill>
              <a:latin typeface="Arial" pitchFamily="34" charset="0"/>
              <a:cs typeface="Arial" pitchFamily="34" charset="0"/>
            </a:endParaRPr>
          </a:p>
        </p:txBody>
      </p:sp>
      <p:pic>
        <p:nvPicPr>
          <p:cNvPr id="1026" name="Picture 2" descr="C:\Users\Jaroslav Vencálek\Desktop\Foto Slovensko\Žilinský kraj\Okres Dolný Kubín\Leštiny\P4190033.JPG"/>
          <p:cNvPicPr>
            <a:picLocks noGrp="1" noChangeAspect="1" noChangeArrowheads="1"/>
          </p:cNvPicPr>
          <p:nvPr>
            <p:ph sz="half" idx="1"/>
          </p:nvPr>
        </p:nvPicPr>
        <p:blipFill>
          <a:blip r:embed="rId2" cstate="print"/>
          <a:srcRect/>
          <a:stretch>
            <a:fillRect/>
          </a:stretch>
        </p:blipFill>
        <p:spPr bwMode="auto">
          <a:xfrm>
            <a:off x="683568" y="1726605"/>
            <a:ext cx="3113000" cy="4150667"/>
          </a:xfrm>
          <a:prstGeom prst="rect">
            <a:avLst/>
          </a:prstGeom>
          <a:ln>
            <a:noFill/>
          </a:ln>
          <a:effectLst>
            <a:outerShdw blurRad="292100" dist="139700" dir="2700000" algn="tl" rotWithShape="0">
              <a:srgbClr val="333333">
                <a:alpha val="65000"/>
              </a:srgbClr>
            </a:outerShdw>
          </a:effectLst>
        </p:spPr>
      </p:pic>
      <p:pic>
        <p:nvPicPr>
          <p:cNvPr id="1027" name="Picture 3" descr="C:\Users\Jaroslav Vencálek\Desktop\Foto Slovensko\Žilinský kraj\Okres Dolný Kubín\Leštiny\P4190030.JPG"/>
          <p:cNvPicPr>
            <a:picLocks noGrp="1" noChangeAspect="1" noChangeArrowheads="1"/>
          </p:cNvPicPr>
          <p:nvPr>
            <p:ph sz="half" idx="2"/>
          </p:nvPr>
        </p:nvPicPr>
        <p:blipFill>
          <a:blip r:embed="rId3" cstate="print"/>
          <a:srcRect/>
          <a:stretch>
            <a:fillRect/>
          </a:stretch>
        </p:blipFill>
        <p:spPr bwMode="auto">
          <a:xfrm>
            <a:off x="4211960" y="1700808"/>
            <a:ext cx="3153798" cy="420506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323528" y="332656"/>
            <a:ext cx="7344816" cy="1084982"/>
          </a:xfrm>
        </p:spPr>
        <p:txBody>
          <a:bodyPr>
            <a:normAutofit/>
          </a:bodyPr>
          <a:lstStyle/>
          <a:p>
            <a:pPr algn="ctr"/>
            <a:r>
              <a:rPr lang="cs-CZ" sz="2800" dirty="0" err="1" smtClean="0">
                <a:solidFill>
                  <a:srgbClr val="FFC000"/>
                </a:solidFill>
              </a:rPr>
              <a:t>Doteraz</a:t>
            </a:r>
            <a:r>
              <a:rPr lang="cs-CZ" sz="2800" dirty="0" smtClean="0">
                <a:solidFill>
                  <a:srgbClr val="FFC000"/>
                </a:solidFill>
              </a:rPr>
              <a:t> turisticky </a:t>
            </a:r>
            <a:r>
              <a:rPr lang="cs-CZ" sz="2800" dirty="0" err="1" smtClean="0">
                <a:solidFill>
                  <a:srgbClr val="FFC000"/>
                </a:solidFill>
              </a:rPr>
              <a:t>nedocenená</a:t>
            </a:r>
            <a:r>
              <a:rPr lang="cs-CZ" sz="2800" dirty="0" smtClean="0">
                <a:solidFill>
                  <a:srgbClr val="FFC000"/>
                </a:solidFill>
              </a:rPr>
              <a:t> perla        </a:t>
            </a:r>
            <a:r>
              <a:rPr lang="cs-CZ" sz="2800" dirty="0" err="1" smtClean="0">
                <a:solidFill>
                  <a:srgbClr val="FFC000"/>
                </a:solidFill>
              </a:rPr>
              <a:t>Dolnej</a:t>
            </a:r>
            <a:r>
              <a:rPr lang="cs-CZ" sz="2800" dirty="0" smtClean="0">
                <a:solidFill>
                  <a:srgbClr val="FFC000"/>
                </a:solidFill>
              </a:rPr>
              <a:t> Oravy</a:t>
            </a:r>
            <a:endParaRPr lang="cs-CZ" sz="2800" dirty="0">
              <a:solidFill>
                <a:srgbClr val="FFC000"/>
              </a:solidFill>
            </a:endParaRPr>
          </a:p>
        </p:txBody>
      </p:sp>
      <p:sp>
        <p:nvSpPr>
          <p:cNvPr id="6" name="Zástupný symbol pro obsah 5"/>
          <p:cNvSpPr>
            <a:spLocks noGrp="1"/>
          </p:cNvSpPr>
          <p:nvPr>
            <p:ph idx="1"/>
          </p:nvPr>
        </p:nvSpPr>
        <p:spPr>
          <a:xfrm>
            <a:off x="251520" y="1772816"/>
            <a:ext cx="7992888" cy="4353347"/>
          </a:xfrm>
        </p:spPr>
        <p:txBody>
          <a:bodyPr>
            <a:normAutofit/>
          </a:bodyPr>
          <a:lstStyle/>
          <a:p>
            <a:pPr>
              <a:buNone/>
            </a:pPr>
            <a:r>
              <a:rPr lang="sk-SK" sz="1800" dirty="0" smtClean="0">
                <a:latin typeface="Arial" pitchFamily="34" charset="0"/>
                <a:cs typeface="Arial" pitchFamily="34" charset="0"/>
              </a:rPr>
              <a:t>      Roku 1610 boli vytvorené základy evanjelickej cirkvi v Hornom Uhorsku (stalo sa tak na synode v Žiline – medzi ústrednými postavami bol           aj Juraj </a:t>
            </a:r>
            <a:r>
              <a:rPr lang="sk-SK" sz="1800" dirty="0" err="1" smtClean="0">
                <a:latin typeface="Arial" pitchFamily="34" charset="0"/>
                <a:cs typeface="Arial" pitchFamily="34" charset="0"/>
              </a:rPr>
              <a:t>Turzo</a:t>
            </a:r>
            <a:r>
              <a:rPr lang="sk-SK" sz="1800" dirty="0" smtClean="0">
                <a:latin typeface="Arial" pitchFamily="34" charset="0"/>
                <a:cs typeface="Arial" pitchFamily="34" charset="0"/>
              </a:rPr>
              <a:t> – v rokoch 1609–1616 palatín Uhorska).</a:t>
            </a:r>
          </a:p>
          <a:p>
            <a:pPr>
              <a:buNone/>
            </a:pPr>
            <a:r>
              <a:rPr lang="sk-SK" sz="1800" dirty="0" smtClean="0">
                <a:latin typeface="Arial" pitchFamily="34" charset="0"/>
                <a:cs typeface="Arial" pitchFamily="34" charset="0"/>
              </a:rPr>
              <a:t>      Pod pojmom „artikulárny kostol“ rozumieme sakrálnu stavbu, ktorá bola postavená na základe </a:t>
            </a:r>
            <a:r>
              <a:rPr lang="sk-SK" sz="1800" dirty="0" err="1" smtClean="0">
                <a:latin typeface="Arial" pitchFamily="34" charset="0"/>
                <a:cs typeface="Arial" pitchFamily="34" charset="0"/>
              </a:rPr>
              <a:t>artikúl</a:t>
            </a:r>
            <a:r>
              <a:rPr lang="sk-SK" sz="1800" dirty="0" smtClean="0">
                <a:latin typeface="Arial" pitchFamily="34" charset="0"/>
                <a:cs typeface="Arial" pitchFamily="34" charset="0"/>
              </a:rPr>
              <a:t> (článkov) prijatých v roku 1681                      na šopronskom sneme. Tento snem umožnil výstavbu protestantských cirkevných objektov v niektorých stoliciach a mestách Uhorska.  A tak             v rokoch 1688-89 bol vystavaný artikulárny evanjelický kostol Leštiny.</a:t>
            </a:r>
          </a:p>
          <a:p>
            <a:pPr>
              <a:buNone/>
            </a:pPr>
            <a:r>
              <a:rPr lang="sk-SK" sz="1800" dirty="0" smtClean="0">
                <a:latin typeface="Arial" pitchFamily="34" charset="0"/>
                <a:cs typeface="Arial" pitchFamily="34" charset="0"/>
              </a:rPr>
              <a:t>      </a:t>
            </a:r>
            <a:r>
              <a:rPr lang="pl-PL" sz="1800" dirty="0" smtClean="0">
                <a:latin typeface="Arial" pitchFamily="34" charset="0"/>
                <a:cs typeface="Arial" pitchFamily="34" charset="0"/>
              </a:rPr>
              <a:t>Mohlo by sa veľa napísať </a:t>
            </a:r>
            <a:r>
              <a:rPr lang="sk-SK" sz="1800" dirty="0" smtClean="0">
                <a:latin typeface="Arial" pitchFamily="34" charset="0"/>
                <a:cs typeface="Arial" pitchFamily="34" charset="0"/>
              </a:rPr>
              <a:t>o dôležitosti stavby, ale uvedomme si,            že každá vedome vytvorená hierarchia hodnôt je prepojená so skrytou spoločenskou alebo intelektuálno-morálnou analógiou.</a:t>
            </a:r>
            <a:r>
              <a:rPr lang="sk-SK" sz="1800" dirty="0" smtClean="0"/>
              <a:t> </a:t>
            </a:r>
          </a:p>
          <a:p>
            <a:pPr>
              <a:buNone/>
            </a:pPr>
            <a:r>
              <a:rPr lang="sk-SK" sz="1800" dirty="0" smtClean="0"/>
              <a:t>      Ostaňme teda aspoň u konštatovania, že v kostole bol pokrstený           aj Pavol </a:t>
            </a:r>
            <a:r>
              <a:rPr lang="sk-SK" sz="1800" dirty="0" err="1" smtClean="0"/>
              <a:t>Orságh</a:t>
            </a:r>
            <a:r>
              <a:rPr lang="sk-SK" sz="1800" dirty="0" smtClean="0"/>
              <a:t> Hviezdoslav, ktorý po maturite na lýceu v Kežmarku, študoval práva na Právnickej akadémii v Prešove (1870-1872).   </a:t>
            </a:r>
            <a:endParaRPr lang="sk-SK" sz="1800" dirty="0">
              <a:latin typeface="Arial" pitchFamily="34" charset="0"/>
              <a:cs typeface="Arial" pitchFamily="34" charset="0"/>
            </a:endParaRPr>
          </a:p>
        </p:txBody>
      </p:sp>
    </p:spTree>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2400" b="1" dirty="0" smtClean="0">
                <a:solidFill>
                  <a:srgbClr val="FFC000"/>
                </a:solidFill>
                <a:latin typeface="Arial" pitchFamily="34" charset="0"/>
                <a:cs typeface="Arial" pitchFamily="34" charset="0"/>
              </a:rPr>
              <a:t>Milujeme Slovensko: </a:t>
            </a:r>
            <a:r>
              <a:rPr lang="cs-CZ" sz="2400" b="1" dirty="0" err="1" smtClean="0">
                <a:solidFill>
                  <a:srgbClr val="FFC000"/>
                </a:solidFill>
                <a:latin typeface="Arial" pitchFamily="34" charset="0"/>
                <a:cs typeface="Arial" pitchFamily="34" charset="0"/>
              </a:rPr>
              <a:t>Dolná</a:t>
            </a:r>
            <a:r>
              <a:rPr lang="cs-CZ" sz="2400" b="1" dirty="0" smtClean="0">
                <a:solidFill>
                  <a:srgbClr val="FFC000"/>
                </a:solidFill>
                <a:latin typeface="Arial" pitchFamily="34" charset="0"/>
                <a:cs typeface="Arial" pitchFamily="34" charset="0"/>
              </a:rPr>
              <a:t> Orava</a:t>
            </a:r>
            <a:endParaRPr lang="cs-CZ" sz="2400" b="1" dirty="0">
              <a:solidFill>
                <a:srgbClr val="FFC000"/>
              </a:solidFill>
              <a:latin typeface="Arial" pitchFamily="34" charset="0"/>
              <a:cs typeface="Arial" pitchFamily="34" charset="0"/>
            </a:endParaRPr>
          </a:p>
        </p:txBody>
      </p:sp>
      <p:pic>
        <p:nvPicPr>
          <p:cNvPr id="38914" name="Picture 2" descr="https://cdn.komensky.sk/thumb.php?server=svk&amp;id=200061&amp;type=4&amp;thumb=1">
            <a:hlinkClick r:id="rId2"/>
          </p:cNvPr>
          <p:cNvPicPr>
            <a:picLocks noChangeAspect="1" noChangeArrowheads="1"/>
          </p:cNvPicPr>
          <p:nvPr/>
        </p:nvPicPr>
        <p:blipFill>
          <a:blip r:embed="rId3" cstate="print"/>
          <a:srcRect/>
          <a:stretch>
            <a:fillRect/>
          </a:stretch>
        </p:blipFill>
        <p:spPr bwMode="auto">
          <a:xfrm>
            <a:off x="2411760" y="3284984"/>
            <a:ext cx="4464496" cy="2642588"/>
          </a:xfrm>
          <a:prstGeom prst="rect">
            <a:avLst/>
          </a:prstGeom>
          <a:noFill/>
        </p:spPr>
      </p:pic>
      <p:pic>
        <p:nvPicPr>
          <p:cNvPr id="5" name="Zástupný symbol pro obsah 7" descr="280px-Okres_dolny.png"/>
          <p:cNvPicPr>
            <a:picLocks noChangeAspect="1"/>
          </p:cNvPicPr>
          <p:nvPr/>
        </p:nvPicPr>
        <p:blipFill>
          <a:blip r:embed="rId4" cstate="print"/>
          <a:srcRect/>
          <a:stretch>
            <a:fillRect/>
          </a:stretch>
        </p:blipFill>
        <p:spPr>
          <a:xfrm>
            <a:off x="1115616" y="1484784"/>
            <a:ext cx="3556000" cy="270351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83568" y="116632"/>
            <a:ext cx="7200800" cy="1143000"/>
          </a:xfrm>
        </p:spPr>
        <p:txBody>
          <a:bodyPr>
            <a:normAutofit/>
          </a:bodyPr>
          <a:lstStyle/>
          <a:p>
            <a:pPr algn="ct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Dolná</a:t>
            </a:r>
            <a:r>
              <a:rPr lang="cs-CZ" sz="2800" dirty="0" smtClean="0">
                <a:solidFill>
                  <a:srgbClr val="FFC000"/>
                </a:solidFill>
                <a:latin typeface="Arial" pitchFamily="34" charset="0"/>
                <a:cs typeface="Arial" pitchFamily="34" charset="0"/>
              </a:rPr>
              <a:t> Orava a </a:t>
            </a:r>
            <a:r>
              <a:rPr lang="cs-CZ" sz="2800" dirty="0" err="1" smtClean="0">
                <a:solidFill>
                  <a:srgbClr val="FFC000"/>
                </a:solidFill>
                <a:latin typeface="Arial" pitchFamily="34" charset="0"/>
                <a:cs typeface="Arial" pitchFamily="34" charset="0"/>
              </a:rPr>
              <a:t>Jasenová</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3563888" y="1124744"/>
            <a:ext cx="4968552" cy="5472608"/>
          </a:xfrm>
        </p:spPr>
        <p:txBody>
          <a:bodyPr>
            <a:normAutofit fontScale="70000" lnSpcReduction="20000"/>
          </a:bodyPr>
          <a:lstStyle/>
          <a:p>
            <a:pPr>
              <a:buNone/>
            </a:pPr>
            <a:r>
              <a:rPr lang="sk-SK" dirty="0" smtClean="0"/>
              <a:t>      Je neobyčajne zaujímavé a poučné nahliadnuť do máp zobrazujúcich rozmiestnenie ciest európskeho významu. To preto, aby sme získali predstavu o tom, akým spôsobom je dané územie, v tomto prípade Žilinský kraj, prepojené so širšie vnímaným zázemím. </a:t>
            </a:r>
            <a:r>
              <a:rPr lang="sk-SK" dirty="0" smtClean="0">
                <a:latin typeface="Arial" pitchFamily="34" charset="0"/>
                <a:cs typeface="Arial" pitchFamily="34" charset="0"/>
              </a:rPr>
              <a:t>Dolnooravská</a:t>
            </a:r>
            <a:r>
              <a:rPr lang="sk-SK" dirty="0" smtClean="0"/>
              <a:t> Jasenová so svojimi štyrmi stovkami obyvateľov rozhodne nie je svojou ľudnatosťou nijako významná. A predsa. Práve tu, vďaka literárnej činnosti tunajšieho rodáka </a:t>
            </a:r>
            <a:r>
              <a:rPr lang="sk-SK" b="1" dirty="0" smtClean="0"/>
              <a:t>Martina </a:t>
            </a:r>
            <a:r>
              <a:rPr lang="sk-SK" b="1" dirty="0" err="1" smtClean="0"/>
              <a:t>Kukučína</a:t>
            </a:r>
            <a:r>
              <a:rPr lang="sk-SK" b="1" dirty="0" smtClean="0"/>
              <a:t>, </a:t>
            </a:r>
            <a:r>
              <a:rPr lang="sk-SK" dirty="0" smtClean="0"/>
              <a:t>vlastným menom Mateja </a:t>
            </a:r>
            <a:r>
              <a:rPr lang="sk-SK" dirty="0" err="1" smtClean="0"/>
              <a:t>Bencúra</a:t>
            </a:r>
            <a:r>
              <a:rPr lang="sk-SK" dirty="0" smtClean="0"/>
              <a:t>  (1860–1928), ako keby sme si uvedomovali, prostredníctvom ním literárne stvárnených životných príbehov obyvateľov Jasenovej 60. a 70. rokov 18. storočia, onú zvláštnu podobu génia </a:t>
            </a:r>
            <a:r>
              <a:rPr lang="sk-SK" dirty="0" err="1" smtClean="0"/>
              <a:t>loci</a:t>
            </a:r>
            <a:r>
              <a:rPr lang="sk-SK" dirty="0" smtClean="0"/>
              <a:t>, ktorá po stáročia sa spájala s priestorovým pohybom Oravcov v širšie vnímanom európskom kontexte. </a:t>
            </a:r>
            <a:endParaRPr lang="cs-CZ" dirty="0" smtClean="0"/>
          </a:p>
          <a:p>
            <a:endParaRPr lang="cs-CZ" dirty="0"/>
          </a:p>
        </p:txBody>
      </p:sp>
      <p:pic>
        <p:nvPicPr>
          <p:cNvPr id="1026" name="Picture 2" descr="C:\Users\Jaroslav Vencálek\Desktop\30290[1].jpg"/>
          <p:cNvPicPr>
            <a:picLocks noGrp="1" noChangeAspect="1" noChangeArrowheads="1"/>
          </p:cNvPicPr>
          <p:nvPr>
            <p:ph sz="half" idx="1"/>
          </p:nvPr>
        </p:nvPicPr>
        <p:blipFill>
          <a:blip r:embed="rId2" cstate="print"/>
          <a:srcRect/>
          <a:stretch>
            <a:fillRect/>
          </a:stretch>
        </p:blipFill>
        <p:spPr bwMode="auto">
          <a:xfrm>
            <a:off x="395536" y="1196752"/>
            <a:ext cx="3320925" cy="45259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pPr algn="ctr"/>
            <a:r>
              <a:rPr lang="cs-CZ" sz="2800" dirty="0" err="1" smtClean="0">
                <a:solidFill>
                  <a:srgbClr val="FFC000"/>
                </a:solidFill>
                <a:latin typeface="Arial" pitchFamily="34" charset="0"/>
                <a:cs typeface="Arial" pitchFamily="34" charset="0"/>
              </a:rPr>
              <a:t>Pamätný</a:t>
            </a:r>
            <a:r>
              <a:rPr lang="cs-CZ" sz="2800" dirty="0" smtClean="0">
                <a:solidFill>
                  <a:srgbClr val="FFC000"/>
                </a:solidFill>
                <a:latin typeface="Arial" pitchFamily="34" charset="0"/>
                <a:cs typeface="Arial" pitchFamily="34" charset="0"/>
              </a:rPr>
              <a:t> dom, v </a:t>
            </a:r>
            <a:r>
              <a:rPr lang="cs-CZ" sz="2800" dirty="0" err="1" smtClean="0">
                <a:solidFill>
                  <a:srgbClr val="FFC000"/>
                </a:solidFill>
                <a:latin typeface="Arial" pitchFamily="34" charset="0"/>
                <a:cs typeface="Arial" pitchFamily="34" charset="0"/>
              </a:rPr>
              <a:t>ktorom</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sa</a:t>
            </a:r>
            <a:r>
              <a:rPr lang="cs-CZ" sz="2800" dirty="0" smtClean="0">
                <a:solidFill>
                  <a:srgbClr val="FFC000"/>
                </a:solidFill>
                <a:latin typeface="Arial" pitchFamily="34" charset="0"/>
                <a:cs typeface="Arial" pitchFamily="34" charset="0"/>
              </a:rPr>
              <a:t> narodil </a:t>
            </a:r>
            <a:r>
              <a:rPr lang="cs-CZ" sz="2800" dirty="0" err="1" smtClean="0">
                <a:solidFill>
                  <a:srgbClr val="FFC000"/>
                </a:solidFill>
                <a:latin typeface="Arial" pitchFamily="34" charset="0"/>
                <a:cs typeface="Arial" pitchFamily="34" charset="0"/>
              </a:rPr>
              <a:t>spisovateľ</a:t>
            </a:r>
            <a:r>
              <a:rPr lang="cs-CZ" sz="2800" dirty="0" smtClean="0">
                <a:solidFill>
                  <a:srgbClr val="FFC000"/>
                </a:solidFill>
                <a:latin typeface="Arial" pitchFamily="34" charset="0"/>
                <a:cs typeface="Arial" pitchFamily="34" charset="0"/>
              </a:rPr>
              <a:t>, dramatik a </a:t>
            </a:r>
            <a:r>
              <a:rPr lang="cs-CZ" sz="2800" dirty="0" err="1" smtClean="0">
                <a:solidFill>
                  <a:srgbClr val="FFC000"/>
                </a:solidFill>
                <a:latin typeface="Arial" pitchFamily="34" charset="0"/>
                <a:cs typeface="Arial" pitchFamily="34" charset="0"/>
              </a:rPr>
              <a:t>lekár</a:t>
            </a:r>
            <a:r>
              <a:rPr lang="cs-CZ" sz="2800" dirty="0" smtClean="0">
                <a:solidFill>
                  <a:srgbClr val="FFC000"/>
                </a:solidFill>
                <a:latin typeface="Arial" pitchFamily="34" charset="0"/>
                <a:cs typeface="Arial" pitchFamily="34" charset="0"/>
              </a:rPr>
              <a:t> Martin </a:t>
            </a:r>
            <a:r>
              <a:rPr lang="cs-CZ" sz="2800" dirty="0" err="1" smtClean="0">
                <a:solidFill>
                  <a:srgbClr val="FFC000"/>
                </a:solidFill>
                <a:latin typeface="Arial" pitchFamily="34" charset="0"/>
                <a:cs typeface="Arial" pitchFamily="34" charset="0"/>
              </a:rPr>
              <a:t>Kukučín</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sz="half" idx="2"/>
          </p:nvPr>
        </p:nvSpPr>
        <p:spPr>
          <a:xfrm>
            <a:off x="4067944" y="1484784"/>
            <a:ext cx="4536504" cy="5112568"/>
          </a:xfrm>
        </p:spPr>
        <p:txBody>
          <a:bodyPr>
            <a:noAutofit/>
          </a:bodyPr>
          <a:lstStyle/>
          <a:p>
            <a:pPr>
              <a:buNone/>
            </a:pPr>
            <a:r>
              <a:rPr lang="sk-SK" sz="1800" dirty="0" smtClean="0">
                <a:latin typeface="Arial" pitchFamily="34" charset="0"/>
                <a:cs typeface="Arial" pitchFamily="34" charset="0"/>
              </a:rPr>
              <a:t>      Jesennú klímu v Jasenovej, zobrazil M. Kukučín v poviedke „Do školy“.</a:t>
            </a:r>
            <a:endParaRPr lang="cs-CZ" sz="1800" dirty="0" smtClean="0">
              <a:latin typeface="Arial" pitchFamily="34" charset="0"/>
              <a:cs typeface="Arial" pitchFamily="34" charset="0"/>
            </a:endParaRPr>
          </a:p>
          <a:p>
            <a:pPr>
              <a:buNone/>
            </a:pPr>
            <a:r>
              <a:rPr lang="sk-SK" sz="1800" i="1" dirty="0" smtClean="0">
                <a:latin typeface="Arial" pitchFamily="34" charset="0"/>
                <a:cs typeface="Arial" pitchFamily="34" charset="0"/>
              </a:rPr>
              <a:t>      </a:t>
            </a:r>
          </a:p>
          <a:p>
            <a:pPr>
              <a:buNone/>
            </a:pPr>
            <a:r>
              <a:rPr lang="sk-SK" sz="1800" i="1" dirty="0" smtClean="0">
                <a:latin typeface="Arial" pitchFamily="34" charset="0"/>
                <a:cs typeface="Arial" pitchFamily="34" charset="0"/>
              </a:rPr>
              <a:t>      V dolinách sedí hustá hmla. Rozliala sa ako nejaký veľtok, chcela by zatopiť všetko, aj vrcholy hôr a poľany          na horských chrbtoch, ale nemá síl sa vyškriabať po jej príkrych bokoch. Rúti sa do údolia, roklín, priepastí a hory nad ňou trónia </a:t>
            </a:r>
            <a:r>
              <a:rPr lang="sk-SK" sz="1800" i="1" dirty="0" err="1" smtClean="0">
                <a:latin typeface="Arial" pitchFamily="34" charset="0"/>
                <a:cs typeface="Arial" pitchFamily="34" charset="0"/>
              </a:rPr>
              <a:t>kľudne</a:t>
            </a:r>
            <a:r>
              <a:rPr lang="sk-SK" sz="1800" i="1" dirty="0" smtClean="0">
                <a:latin typeface="Arial" pitchFamily="34" charset="0"/>
                <a:cs typeface="Arial" pitchFamily="34" charset="0"/>
              </a:rPr>
              <a:t> a vznešene, zaliate ranou žiarou slnka. Bol to obraz jesene, ktorý sa vkráda do hôr skôr, než do otvorených krajov, ale ktorý tu býva okúzľujúci ako nikde inde......</a:t>
            </a:r>
            <a:endParaRPr lang="cs-CZ" sz="1800" dirty="0" smtClean="0">
              <a:latin typeface="Arial" pitchFamily="34" charset="0"/>
              <a:cs typeface="Arial" pitchFamily="34" charset="0"/>
            </a:endParaRPr>
          </a:p>
        </p:txBody>
      </p:sp>
      <p:pic>
        <p:nvPicPr>
          <p:cNvPr id="2050" name="Picture 2" descr="C:\Users\Jaroslav Vencálek\Desktop\330px-Rodný_dom_Martina_Kukučína_v_Jasenovej[1].jpg"/>
          <p:cNvPicPr>
            <a:picLocks noGrp="1" noChangeAspect="1" noChangeArrowheads="1"/>
          </p:cNvPicPr>
          <p:nvPr>
            <p:ph sz="half" idx="1"/>
          </p:nvPr>
        </p:nvPicPr>
        <p:blipFill>
          <a:blip r:embed="rId2" cstate="print"/>
          <a:srcRect/>
          <a:stretch>
            <a:fillRect/>
          </a:stretch>
        </p:blipFill>
        <p:spPr bwMode="auto">
          <a:xfrm>
            <a:off x="323528" y="2060848"/>
            <a:ext cx="3830973" cy="2938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a:bodyPr>
          <a:lstStyle/>
          <a:p>
            <a:pPr algn="ctr"/>
            <a:r>
              <a:rPr lang="fi-FI" sz="2800" dirty="0" smtClean="0">
                <a:solidFill>
                  <a:srgbClr val="FFC000"/>
                </a:solidFill>
                <a:latin typeface="Arial" pitchFamily="34" charset="0"/>
                <a:cs typeface="Arial" pitchFamily="34" charset="0"/>
              </a:rPr>
              <a:t>Identita - nielen v minulosti silné puto obyvateľov Oravy</a:t>
            </a:r>
            <a:endParaRPr lang="cs-CZ" sz="2800" dirty="0">
              <a:solidFill>
                <a:srgbClr val="FFC000"/>
              </a:solidFill>
              <a:latin typeface="Arial" pitchFamily="34" charset="0"/>
              <a:cs typeface="Arial" pitchFamily="34" charset="0"/>
            </a:endParaRPr>
          </a:p>
        </p:txBody>
      </p:sp>
      <p:sp>
        <p:nvSpPr>
          <p:cNvPr id="6" name="Zástupný symbol pro obsah 5"/>
          <p:cNvSpPr>
            <a:spLocks noGrp="1"/>
          </p:cNvSpPr>
          <p:nvPr>
            <p:ph idx="1"/>
          </p:nvPr>
        </p:nvSpPr>
        <p:spPr>
          <a:xfrm>
            <a:off x="179512" y="1600200"/>
            <a:ext cx="7745288" cy="4853136"/>
          </a:xfrm>
        </p:spPr>
        <p:txBody>
          <a:bodyPr>
            <a:normAutofit fontScale="92500" lnSpcReduction="10000"/>
          </a:bodyPr>
          <a:lstStyle/>
          <a:p>
            <a:pPr>
              <a:buNone/>
            </a:pPr>
            <a:r>
              <a:rPr lang="sk-SK" sz="1900" dirty="0" smtClean="0">
                <a:latin typeface="Arial" pitchFamily="34" charset="0"/>
                <a:cs typeface="Arial" pitchFamily="34" charset="0"/>
              </a:rPr>
              <a:t>      Do tohto verného obrazu krajiny zasadzuje veľmi silne vyvinuté puto identity Oravcov, hlavne detí a mladých ľudí, ku svojmu domovu, ktoré na pozadí rodinných citov, hoci aj na rozdielnych úrovniach, vždy ovplyvňujúcich život každého človeka, premieňa na vtedy osudovú nutnosť sociálneho odlúčenia členov rodín. Nie menej intenzívne vníma túto odluku v poviedke „Do školy“ aj malý </a:t>
            </a:r>
            <a:r>
              <a:rPr lang="sk-SK" sz="1900" dirty="0" err="1" smtClean="0">
                <a:latin typeface="Arial" pitchFamily="34" charset="0"/>
                <a:cs typeface="Arial" pitchFamily="34" charset="0"/>
              </a:rPr>
              <a:t>Ondro</a:t>
            </a:r>
            <a:r>
              <a:rPr lang="sk-SK" sz="1900" dirty="0" smtClean="0">
                <a:latin typeface="Arial" pitchFamily="34" charset="0"/>
                <a:cs typeface="Arial" pitchFamily="34" charset="0"/>
              </a:rPr>
              <a:t>, než sa vydá na ďalekú cestu.</a:t>
            </a:r>
            <a:endParaRPr lang="cs-CZ" sz="1900" dirty="0" smtClean="0">
              <a:latin typeface="Arial" pitchFamily="34" charset="0"/>
              <a:cs typeface="Arial" pitchFamily="34" charset="0"/>
            </a:endParaRPr>
          </a:p>
          <a:p>
            <a:pPr>
              <a:buNone/>
            </a:pPr>
            <a:r>
              <a:rPr lang="sk-SK" sz="1900" i="1" dirty="0" smtClean="0">
                <a:latin typeface="Arial" pitchFamily="34" charset="0"/>
                <a:cs typeface="Arial" pitchFamily="34" charset="0"/>
              </a:rPr>
              <a:t>      Hory nie sú síce úrodne, ale zato také vľúdne a milé, milé! Kde je     na svete iný kraj, ktorý by tak priamo sa prihováral k srdcu? Nie, nepozná taký kraj, nepozná. </a:t>
            </a:r>
            <a:endParaRPr lang="cs-CZ" sz="1900" dirty="0" smtClean="0">
              <a:latin typeface="Arial" pitchFamily="34" charset="0"/>
              <a:cs typeface="Arial" pitchFamily="34" charset="0"/>
            </a:endParaRPr>
          </a:p>
          <a:p>
            <a:pPr>
              <a:buNone/>
            </a:pPr>
            <a:r>
              <a:rPr lang="sk-SK" sz="1900" i="1" dirty="0" smtClean="0">
                <a:latin typeface="Arial" pitchFamily="34" charset="0"/>
                <a:cs typeface="Arial" pitchFamily="34" charset="0"/>
              </a:rPr>
              <a:t>      Nejedáva doma také veci, aké dostávajú z domu jeho bohatí kamaráti a o akých sníva jeho otec; ale aj tak mu chutná pri otcovom stole, kde sa je v láske a svornosti z jednej misy. Čo ešte potrebuje? A práve    od toho stolu ho odstrčili, dali mu zvlášť na tanier, poslali ho ku peci. Vylúčili ho zo svojho kruhu. Ale prečo? Sám nevie prečo. Vie iba,      že tam nie je pre neho miesto, útulok. Je naozajstná sirota,              hoci má otca i matku.</a:t>
            </a:r>
            <a:endParaRPr lang="cs-CZ" sz="1900" dirty="0" smtClean="0">
              <a:latin typeface="Arial" pitchFamily="34" charset="0"/>
              <a:cs typeface="Arial" pitchFamily="34" charset="0"/>
            </a:endParaRPr>
          </a:p>
          <a:p>
            <a:endParaRPr lang="sk-SK" sz="2600" dirty="0" smtClean="0">
              <a:latin typeface="Arial" pitchFamily="34" charset="0"/>
              <a:cs typeface="Arial" pitchFamily="34" charset="0"/>
            </a:endParaRPr>
          </a:p>
          <a:p>
            <a:endParaRPr lang="cs-CZ" sz="3200" dirty="0" smtClean="0"/>
          </a:p>
          <a:p>
            <a:endParaRPr lang="cs-CZ"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rmAutofit fontScale="62500" lnSpcReduction="20000"/>
          </a:bodyPr>
          <a:lstStyle/>
          <a:p>
            <a:pPr>
              <a:buNone/>
            </a:pPr>
            <a:r>
              <a:rPr lang="sk-SK" sz="2900" dirty="0" smtClean="0">
                <a:latin typeface="Arial" pitchFamily="34" charset="0"/>
                <a:cs typeface="Arial" pitchFamily="34" charset="0"/>
              </a:rPr>
              <a:t>      Martin Kukučín sa vo svojej literárnej tvorbe zobrazujúcej život obyvateľov oravskej dediny nemohol vyhnúť pravej príčine dlhodobého rozdeľovania rodín a tým aj mladými ľuďmi nútenému opúšťaniu rodných dedín. Vari iba z diaľky  sa mohol onen spoločenský jav zdať trochu nezmyselný, ale podľa vtedajších právnych zvyklostí bol úplne nespochybniteľný – majetky rodičov  sa medzi deti nerozdeľovali.</a:t>
            </a:r>
            <a:endParaRPr lang="cs-CZ" sz="2900" dirty="0" smtClean="0">
              <a:latin typeface="Arial" pitchFamily="34" charset="0"/>
              <a:cs typeface="Arial" pitchFamily="34" charset="0"/>
            </a:endParaRPr>
          </a:p>
          <a:p>
            <a:pPr>
              <a:buNone/>
            </a:pPr>
            <a:r>
              <a:rPr lang="sk-SK" sz="2900" dirty="0" smtClean="0">
                <a:latin typeface="Arial" pitchFamily="34" charset="0"/>
                <a:cs typeface="Arial" pitchFamily="34" charset="0"/>
              </a:rPr>
              <a:t> </a:t>
            </a:r>
            <a:endParaRPr lang="cs-CZ" sz="2900" dirty="0" smtClean="0">
              <a:latin typeface="Arial" pitchFamily="34" charset="0"/>
              <a:cs typeface="Arial" pitchFamily="34" charset="0"/>
            </a:endParaRPr>
          </a:p>
          <a:p>
            <a:pPr>
              <a:buNone/>
            </a:pPr>
            <a:r>
              <a:rPr lang="sk-SK" sz="2900" i="1" dirty="0" smtClean="0">
                <a:latin typeface="Arial" pitchFamily="34" charset="0"/>
                <a:cs typeface="Arial" pitchFamily="34" charset="0"/>
              </a:rPr>
              <a:t>      Delenie sa obchádza tak, že pokiaľ má niektorý z hospodárov iba jedného syna, Jána, ten zostane ako jediný doma a domov si tiež privedie ženu. Keď máš synov dvoch, Jána a Ondreja, musí sa ten druhý priženiť do takého obydlia, kde nemajú Jána, ale len Katku. Keď má Jána, Ondreja a ešte Mateja, pošlú toho posledného chudáka na remeslo. Preto teda aj keď je v matrike Matejov veľa, v dedine je ich veľmi málo, nakoľko starý zvyk všetkých rozoženie  po tom šírom svete. A taký los stihol aj nášho Matejka (úryvok poviedky Z teplého hniezda).</a:t>
            </a:r>
            <a:endParaRPr lang="cs-CZ" sz="2900" dirty="0" smtClean="0">
              <a:latin typeface="Arial" pitchFamily="34" charset="0"/>
              <a:cs typeface="Arial" pitchFamily="34" charset="0"/>
            </a:endParaRPr>
          </a:p>
          <a:p>
            <a:endParaRPr lang="cs-CZ" dirty="0"/>
          </a:p>
        </p:txBody>
      </p:sp>
      <p:sp>
        <p:nvSpPr>
          <p:cNvPr id="4" name="Šipka dolů 3"/>
          <p:cNvSpPr/>
          <p:nvPr/>
        </p:nvSpPr>
        <p:spPr>
          <a:xfrm>
            <a:off x="4067944" y="332656"/>
            <a:ext cx="340616" cy="978408"/>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noAutofit/>
          </a:bodyPr>
          <a:lstStyle/>
          <a:p>
            <a:pPr>
              <a:buNone/>
            </a:pPr>
            <a:r>
              <a:rPr lang="sk-SK" sz="1800" dirty="0" smtClean="0">
                <a:latin typeface="Arial" pitchFamily="34" charset="0"/>
                <a:cs typeface="Arial" pitchFamily="34" charset="0"/>
              </a:rPr>
              <a:t>      Martin Kukučín študoval najskôr na slovenskom evanjelickom gymnáziu vo Veľkej Revúcej, po zrušení školy pod silnejúcim maďarským vplyvom, pokračoval v štúdiách v Martine a Banskej Bystrici. Maďarský učiteľský ústav ukončil v Kláštore pod Znievom (maturitu zložil v r. 1885 v dnešnej maďarskej </a:t>
            </a:r>
            <a:r>
              <a:rPr lang="sk-SK" sz="1800" dirty="0" err="1" smtClean="0">
                <a:latin typeface="Arial" pitchFamily="34" charset="0"/>
                <a:cs typeface="Arial" pitchFamily="34" charset="0"/>
              </a:rPr>
              <a:t>Šoproni</a:t>
            </a:r>
            <a:r>
              <a:rPr lang="sk-SK" sz="1800" dirty="0" smtClean="0">
                <a:latin typeface="Arial" pitchFamily="34" charset="0"/>
                <a:cs typeface="Arial" pitchFamily="34" charset="0"/>
              </a:rPr>
              <a:t>). Učiteľská prax v rodnej Jasenovej (1879–1884) mu umožnila dôverne poznať život obyvateľov dolnooravskej dediny. </a:t>
            </a:r>
          </a:p>
          <a:p>
            <a:pPr>
              <a:buNone/>
            </a:pPr>
            <a:r>
              <a:rPr lang="sk-SK" sz="1800" dirty="0" smtClean="0">
                <a:latin typeface="Arial" pitchFamily="34" charset="0"/>
                <a:cs typeface="Arial" pitchFamily="34" charset="0"/>
              </a:rPr>
              <a:t>      Potom, čo bol v roku 1893 promovaný na pražskej Karlovej univerzite na doktora medicíny, zavŕšilo sa jeho prvé, predovšetkým poviedkovo zamerané obdobie literárnej tvorby. </a:t>
            </a:r>
          </a:p>
          <a:p>
            <a:pPr>
              <a:buNone/>
            </a:pPr>
            <a:r>
              <a:rPr lang="sk-SK" sz="1800" dirty="0" smtClean="0">
                <a:latin typeface="Arial" pitchFamily="34" charset="0"/>
                <a:cs typeface="Arial" pitchFamily="34" charset="0"/>
              </a:rPr>
              <a:t>      Martinom </a:t>
            </a:r>
            <a:r>
              <a:rPr lang="sk-SK" sz="1800" dirty="0" err="1" smtClean="0">
                <a:latin typeface="Arial" pitchFamily="34" charset="0"/>
                <a:cs typeface="Arial" pitchFamily="34" charset="0"/>
              </a:rPr>
              <a:t>Kukučínom</a:t>
            </a:r>
            <a:r>
              <a:rPr lang="sk-SK" sz="1800" dirty="0" smtClean="0">
                <a:latin typeface="Arial" pitchFamily="34" charset="0"/>
                <a:cs typeface="Arial" pitchFamily="34" charset="0"/>
              </a:rPr>
              <a:t> realisticky opisovaný a svojráznym humorom utváraný literárny text zobrazujúci život Oravcov na konci             19. storočia sa môže mnohým javiť prekonaný a  pre prítomnosť  nič nehovoriaci. </a:t>
            </a:r>
            <a:endParaRPr lang="cs-CZ" sz="1800" dirty="0" smtClean="0">
              <a:latin typeface="Arial" pitchFamily="34" charset="0"/>
              <a:cs typeface="Arial" pitchFamily="34" charset="0"/>
            </a:endParaRPr>
          </a:p>
          <a:p>
            <a:pPr>
              <a:buNone/>
            </a:pPr>
            <a:r>
              <a:rPr lang="sk-SK" sz="1800" dirty="0" smtClean="0">
                <a:latin typeface="Arial" pitchFamily="34" charset="0"/>
                <a:cs typeface="Arial" pitchFamily="34" charset="0"/>
              </a:rPr>
              <a:t>      Opak je ale pravdou!</a:t>
            </a:r>
            <a:endParaRPr lang="cs-CZ" sz="1800" dirty="0"/>
          </a:p>
        </p:txBody>
      </p:sp>
      <p:sp>
        <p:nvSpPr>
          <p:cNvPr id="4" name="Nadpis 3"/>
          <p:cNvSpPr>
            <a:spLocks noGrp="1"/>
          </p:cNvSpPr>
          <p:nvPr>
            <p:ph type="title"/>
          </p:nvPr>
        </p:nvSpPr>
        <p:spPr/>
        <p:txBody>
          <a:bodyPr>
            <a:normAutofit/>
          </a:bodyPr>
          <a:lstStyle/>
          <a:p>
            <a:pPr algn="ctr"/>
            <a:r>
              <a:rPr lang="cs-CZ" sz="2800" dirty="0" smtClean="0">
                <a:solidFill>
                  <a:srgbClr val="FFC000"/>
                </a:solidFill>
                <a:latin typeface="Arial" pitchFamily="34" charset="0"/>
                <a:cs typeface="Arial" pitchFamily="34" charset="0"/>
              </a:rPr>
              <a:t>Tak trochu </a:t>
            </a:r>
            <a:r>
              <a:rPr lang="cs-CZ" sz="2800" dirty="0" err="1" smtClean="0">
                <a:solidFill>
                  <a:srgbClr val="FFC000"/>
                </a:solidFill>
                <a:latin typeface="Arial" pitchFamily="34" charset="0"/>
                <a:cs typeface="Arial" pitchFamily="34" charset="0"/>
              </a:rPr>
              <a:t>ináč</a:t>
            </a:r>
            <a:r>
              <a:rPr lang="cs-CZ" sz="2800" dirty="0" smtClean="0">
                <a:solidFill>
                  <a:srgbClr val="FFC000"/>
                </a:solidFill>
                <a:latin typeface="Arial" pitchFamily="34" charset="0"/>
                <a:cs typeface="Arial" pitchFamily="34" charset="0"/>
              </a:rPr>
              <a:t> </a:t>
            </a:r>
            <a:r>
              <a:rPr lang="cs-CZ" sz="2800" dirty="0" smtClean="0">
                <a:solidFill>
                  <a:srgbClr val="FFC000"/>
                </a:solidFill>
                <a:latin typeface="Arial" pitchFamily="34" charset="0"/>
                <a:cs typeface="Arial" pitchFamily="34" charset="0"/>
              </a:rPr>
              <a:t>o </a:t>
            </a:r>
            <a:r>
              <a:rPr lang="cs-CZ" sz="2800" dirty="0" err="1" smtClean="0">
                <a:solidFill>
                  <a:srgbClr val="FFC000"/>
                </a:solidFill>
                <a:latin typeface="Arial" pitchFamily="34" charset="0"/>
                <a:cs typeface="Arial" pitchFamily="34" charset="0"/>
              </a:rPr>
              <a:t>potrebe</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dať</a:t>
            </a:r>
            <a:r>
              <a:rPr lang="cs-CZ" sz="2800" dirty="0" smtClean="0">
                <a:solidFill>
                  <a:srgbClr val="FFC000"/>
                </a:solidFill>
                <a:latin typeface="Arial" pitchFamily="34" charset="0"/>
                <a:cs typeface="Arial" pitchFamily="34" charset="0"/>
              </a:rPr>
              <a:t> nové formy    starým </a:t>
            </a:r>
            <a:r>
              <a:rPr lang="cs-CZ" sz="2800" dirty="0" err="1" smtClean="0">
                <a:solidFill>
                  <a:srgbClr val="FFC000"/>
                </a:solidFill>
                <a:latin typeface="Arial" pitchFamily="34" charset="0"/>
                <a:cs typeface="Arial" pitchFamily="34" charset="0"/>
              </a:rPr>
              <a:t>myšlienkam</a:t>
            </a:r>
            <a:endParaRPr lang="cs-CZ" sz="2800" dirty="0">
              <a:solidFill>
                <a:srgbClr val="FFC000"/>
              </a:solidFill>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a:xfrm>
            <a:off x="457200" y="476672"/>
            <a:ext cx="7467600" cy="1296144"/>
          </a:xfrm>
        </p:spPr>
        <p:txBody>
          <a:bodyPr>
            <a:normAutofit/>
          </a:bodyPr>
          <a:lstStyle/>
          <a:p>
            <a:pPr algn="ctr"/>
            <a:r>
              <a:rPr lang="cs-CZ" sz="2800" dirty="0" err="1" smtClean="0">
                <a:solidFill>
                  <a:srgbClr val="FFC000"/>
                </a:solidFill>
              </a:rPr>
              <a:t>Porozumel</a:t>
            </a:r>
            <a:r>
              <a:rPr lang="cs-CZ" sz="2800" dirty="0" smtClean="0">
                <a:solidFill>
                  <a:srgbClr val="FFC000"/>
                </a:solidFill>
              </a:rPr>
              <a:t> a </a:t>
            </a:r>
            <a:r>
              <a:rPr lang="cs-CZ" sz="2800" dirty="0" err="1" smtClean="0">
                <a:solidFill>
                  <a:srgbClr val="FFC000"/>
                </a:solidFill>
              </a:rPr>
              <a:t>pomohol</a:t>
            </a:r>
            <a:r>
              <a:rPr lang="cs-CZ" sz="2800" dirty="0" smtClean="0">
                <a:solidFill>
                  <a:srgbClr val="FFC000"/>
                </a:solidFill>
              </a:rPr>
              <a:t> </a:t>
            </a:r>
            <a:r>
              <a:rPr lang="cs-CZ" sz="2800" dirty="0" err="1" smtClean="0">
                <a:solidFill>
                  <a:srgbClr val="FFC000"/>
                </a:solidFill>
              </a:rPr>
              <a:t>nielen</a:t>
            </a:r>
            <a:r>
              <a:rPr lang="cs-CZ" sz="2800" dirty="0" smtClean="0">
                <a:solidFill>
                  <a:srgbClr val="FFC000"/>
                </a:solidFill>
              </a:rPr>
              <a:t> </a:t>
            </a:r>
            <a:r>
              <a:rPr lang="cs-CZ" sz="2800" dirty="0" err="1" smtClean="0">
                <a:solidFill>
                  <a:srgbClr val="FFC000"/>
                </a:solidFill>
              </a:rPr>
              <a:t>obyvateľom</a:t>
            </a:r>
            <a:r>
              <a:rPr lang="cs-CZ" sz="2800" dirty="0" smtClean="0">
                <a:solidFill>
                  <a:srgbClr val="FFC000"/>
                </a:solidFill>
              </a:rPr>
              <a:t> Oravy, ale aj mnohým </a:t>
            </a:r>
            <a:r>
              <a:rPr lang="cs-CZ" sz="2800" dirty="0" err="1" smtClean="0">
                <a:solidFill>
                  <a:srgbClr val="FFC000"/>
                </a:solidFill>
              </a:rPr>
              <a:t>ľuďom</a:t>
            </a:r>
            <a:r>
              <a:rPr lang="cs-CZ" sz="2800" dirty="0" smtClean="0">
                <a:solidFill>
                  <a:srgbClr val="FFC000"/>
                </a:solidFill>
              </a:rPr>
              <a:t> </a:t>
            </a:r>
            <a:r>
              <a:rPr lang="cs-CZ" sz="2800" dirty="0" err="1" smtClean="0">
                <a:solidFill>
                  <a:srgbClr val="FFC000"/>
                </a:solidFill>
              </a:rPr>
              <a:t>vo</a:t>
            </a:r>
            <a:r>
              <a:rPr lang="cs-CZ" sz="2800" dirty="0" smtClean="0">
                <a:solidFill>
                  <a:srgbClr val="FFC000"/>
                </a:solidFill>
              </a:rPr>
              <a:t> </a:t>
            </a:r>
            <a:r>
              <a:rPr lang="cs-CZ" sz="2800" dirty="0" err="1" smtClean="0">
                <a:solidFill>
                  <a:srgbClr val="FFC000"/>
                </a:solidFill>
              </a:rPr>
              <a:t>svete</a:t>
            </a:r>
            <a:endParaRPr lang="cs-CZ" sz="2800" dirty="0"/>
          </a:p>
        </p:txBody>
      </p:sp>
      <p:sp>
        <p:nvSpPr>
          <p:cNvPr id="8" name="Zástupný symbol pro obsah 7"/>
          <p:cNvSpPr>
            <a:spLocks noGrp="1"/>
          </p:cNvSpPr>
          <p:nvPr>
            <p:ph idx="1"/>
          </p:nvPr>
        </p:nvSpPr>
        <p:spPr>
          <a:xfrm>
            <a:off x="457200" y="2204864"/>
            <a:ext cx="7467600" cy="3921299"/>
          </a:xfrm>
        </p:spPr>
        <p:txBody>
          <a:bodyPr>
            <a:normAutofit/>
          </a:bodyPr>
          <a:lstStyle/>
          <a:p>
            <a:pPr>
              <a:buNone/>
            </a:pPr>
            <a:r>
              <a:rPr lang="sk-SK" sz="2300" dirty="0" smtClean="0">
                <a:latin typeface="Arial" pitchFamily="34" charset="0"/>
                <a:cs typeface="Arial" pitchFamily="34" charset="0"/>
              </a:rPr>
              <a:t>     </a:t>
            </a:r>
            <a:r>
              <a:rPr lang="sk-SK" sz="1800" dirty="0" smtClean="0">
                <a:latin typeface="Arial" pitchFamily="34" charset="0"/>
                <a:cs typeface="Arial" pitchFamily="34" charset="0"/>
              </a:rPr>
              <a:t>V literárnom diele </a:t>
            </a:r>
            <a:r>
              <a:rPr lang="sk-SK" sz="1800" dirty="0" err="1" smtClean="0">
                <a:latin typeface="Arial" pitchFamily="34" charset="0"/>
                <a:cs typeface="Arial" pitchFamily="34" charset="0"/>
              </a:rPr>
              <a:t>jasenovského</a:t>
            </a:r>
            <a:r>
              <a:rPr lang="sk-SK" sz="1800" dirty="0" smtClean="0">
                <a:latin typeface="Arial" pitchFamily="34" charset="0"/>
                <a:cs typeface="Arial" pitchFamily="34" charset="0"/>
              </a:rPr>
              <a:t> rodáka M. </a:t>
            </a:r>
            <a:r>
              <a:rPr lang="sk-SK" sz="1800" dirty="0" err="1" smtClean="0">
                <a:latin typeface="Arial" pitchFamily="34" charset="0"/>
                <a:cs typeface="Arial" pitchFamily="34" charset="0"/>
              </a:rPr>
              <a:t>Kukučína</a:t>
            </a:r>
            <a:r>
              <a:rPr lang="sk-SK" sz="1800" dirty="0" smtClean="0">
                <a:latin typeface="Arial" pitchFamily="34" charset="0"/>
                <a:cs typeface="Arial" pitchFamily="34" charset="0"/>
              </a:rPr>
              <a:t> je zakotvený prirodzený, avšak pre každého jednotlivca rozporuplný vzťah túžby po stálosti, bezpečnosti a pokojnom domove s túžbou po zmene    a poznaní smerujúcom k inej avšak rovnako ľuďom potrebnej podoby radosti. Možno preto, ale trochu paradoxne pri pohľade    na priestrannú rohovú lavicu s kuchynským dubovým stolom prikrytým bielym čistým obrusom sa pod vplyvom životných osudov Martina </a:t>
            </a:r>
            <a:r>
              <a:rPr lang="sk-SK" sz="1800" dirty="0" err="1" smtClean="0">
                <a:latin typeface="Arial" pitchFamily="34" charset="0"/>
                <a:cs typeface="Arial" pitchFamily="34" charset="0"/>
              </a:rPr>
              <a:t>Kukučína</a:t>
            </a:r>
            <a:r>
              <a:rPr lang="sk-SK" sz="1800" dirty="0" smtClean="0">
                <a:latin typeface="Arial" pitchFamily="34" charset="0"/>
                <a:cs typeface="Arial" pitchFamily="34" charset="0"/>
              </a:rPr>
              <a:t> začínajú vybavovať nielen tie diaľky, ktoré sú spájané s jeho životnou cestou, ale aj tie, ktoré ovplyvňujú životy mnohých obyvateľov na začiatku 21. storočia. </a:t>
            </a:r>
            <a:endParaRPr lang="cs-CZ" sz="1800" dirty="0" smtClean="0">
              <a:latin typeface="Arial" pitchFamily="34" charset="0"/>
              <a:cs typeface="Arial" pitchFamily="34" charset="0"/>
            </a:endParaRPr>
          </a:p>
          <a:p>
            <a:endParaRPr lang="cs-CZ" dirty="0"/>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476672"/>
            <a:ext cx="7683624" cy="1152128"/>
          </a:xfrm>
        </p:spPr>
        <p:txBody>
          <a:bodyPr>
            <a:noAutofit/>
          </a:bodyPr>
          <a:lstStyle/>
          <a:p>
            <a:pPr algn="ctr"/>
            <a:r>
              <a:rPr lang="cs-CZ" sz="2800" dirty="0" err="1" smtClean="0">
                <a:solidFill>
                  <a:srgbClr val="FFC000"/>
                </a:solidFill>
                <a:latin typeface="Arial" pitchFamily="34" charset="0"/>
                <a:cs typeface="Arial" pitchFamily="34" charset="0"/>
              </a:rPr>
              <a:t>Priestorová</a:t>
            </a:r>
            <a:r>
              <a:rPr lang="cs-CZ" sz="2800" dirty="0" smtClean="0">
                <a:solidFill>
                  <a:srgbClr val="FFC000"/>
                </a:solidFill>
                <a:latin typeface="Arial" pitchFamily="34" charset="0"/>
                <a:cs typeface="Arial" pitchFamily="34" charset="0"/>
              </a:rPr>
              <a:t> mobilita - </a:t>
            </a:r>
            <a:r>
              <a:rPr lang="cs-CZ" sz="2800" dirty="0" err="1" smtClean="0">
                <a:solidFill>
                  <a:srgbClr val="FFC000"/>
                </a:solidFill>
                <a:latin typeface="Arial" pitchFamily="34" charset="0"/>
                <a:cs typeface="Arial" pitchFamily="34" charset="0"/>
              </a:rPr>
              <a:t>nie</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ako</a:t>
            </a:r>
            <a:r>
              <a:rPr lang="cs-CZ" sz="2800" dirty="0" smtClean="0">
                <a:solidFill>
                  <a:srgbClr val="FFC000"/>
                </a:solidFill>
                <a:latin typeface="Arial" pitchFamily="34" charset="0"/>
                <a:cs typeface="Arial" pitchFamily="34" charset="0"/>
              </a:rPr>
              <a:t> pseudodemokratický faktor, ale </a:t>
            </a:r>
            <a:r>
              <a:rPr lang="cs-CZ" sz="2800" dirty="0" err="1" smtClean="0">
                <a:solidFill>
                  <a:srgbClr val="FFC000"/>
                </a:solidFill>
                <a:latin typeface="Arial" pitchFamily="34" charset="0"/>
                <a:cs typeface="Arial" pitchFamily="34" charset="0"/>
              </a:rPr>
              <a:t>ako</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princíp</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obohacovania</a:t>
            </a:r>
            <a:r>
              <a:rPr lang="cs-CZ" sz="2800" dirty="0" smtClean="0">
                <a:solidFill>
                  <a:srgbClr val="FFC000"/>
                </a:solidFill>
                <a:latin typeface="Arial" pitchFamily="34" charset="0"/>
                <a:cs typeface="Arial" pitchFamily="34" charset="0"/>
              </a:rPr>
              <a:t> </a:t>
            </a:r>
            <a:r>
              <a:rPr lang="cs-CZ" sz="2800" dirty="0" err="1" smtClean="0">
                <a:solidFill>
                  <a:srgbClr val="FFC000"/>
                </a:solidFill>
                <a:latin typeface="Arial" pitchFamily="34" charset="0"/>
                <a:cs typeface="Arial" pitchFamily="34" charset="0"/>
              </a:rPr>
              <a:t>ľudského</a:t>
            </a:r>
            <a:r>
              <a:rPr lang="cs-CZ" sz="2800" dirty="0" smtClean="0">
                <a:solidFill>
                  <a:srgbClr val="FFC000"/>
                </a:solidFill>
                <a:latin typeface="Arial" pitchFamily="34" charset="0"/>
                <a:cs typeface="Arial" pitchFamily="34" charset="0"/>
              </a:rPr>
              <a:t> ducha</a:t>
            </a:r>
            <a:endParaRPr lang="cs-CZ" sz="2800" dirty="0">
              <a:solidFill>
                <a:srgbClr val="FFC000"/>
              </a:solidFill>
              <a:latin typeface="Arial" pitchFamily="34" charset="0"/>
              <a:cs typeface="Arial" pitchFamily="34" charset="0"/>
            </a:endParaRPr>
          </a:p>
        </p:txBody>
      </p:sp>
      <p:sp>
        <p:nvSpPr>
          <p:cNvPr id="3" name="Zástupný symbol pro obsah 2"/>
          <p:cNvSpPr>
            <a:spLocks noGrp="1"/>
          </p:cNvSpPr>
          <p:nvPr>
            <p:ph idx="1"/>
          </p:nvPr>
        </p:nvSpPr>
        <p:spPr>
          <a:xfrm>
            <a:off x="107504" y="1700808"/>
            <a:ext cx="7817296" cy="4425355"/>
          </a:xfrm>
        </p:spPr>
        <p:txBody>
          <a:bodyPr>
            <a:noAutofit/>
          </a:bodyPr>
          <a:lstStyle/>
          <a:p>
            <a:endParaRPr lang="sk-SK" sz="1600" dirty="0" smtClean="0">
              <a:latin typeface="Arial" pitchFamily="34" charset="0"/>
              <a:cs typeface="Arial" pitchFamily="34" charset="0"/>
            </a:endParaRPr>
          </a:p>
          <a:p>
            <a:pPr>
              <a:buNone/>
            </a:pPr>
            <a:r>
              <a:rPr lang="sk-SK" sz="1800" dirty="0" smtClean="0">
                <a:latin typeface="Arial" pitchFamily="34" charset="0"/>
                <a:cs typeface="Arial" pitchFamily="34" charset="0"/>
              </a:rPr>
              <a:t>      Pod vplyvom bohatých skúseností (nielen) z dolnej Oravy, netušiac, aký pestrý a neuveriteľne priestorovo mobilný bude jeho ďalší život (Selca na chorvátskom ostrove Brač, argentínske Buenos Aires, chilské Santiago a od roku 1908 </a:t>
            </a:r>
            <a:r>
              <a:rPr lang="sk-SK" sz="1800" dirty="0" err="1" smtClean="0">
                <a:latin typeface="Arial" pitchFamily="34" charset="0"/>
                <a:cs typeface="Arial" pitchFamily="34" charset="0"/>
              </a:rPr>
              <a:t>patagonské</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Punta</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Arenas</a:t>
            </a:r>
            <a:r>
              <a:rPr lang="sk-SK" sz="1800" dirty="0" smtClean="0">
                <a:latin typeface="Arial" pitchFamily="34" charset="0"/>
                <a:cs typeface="Arial" pitchFamily="34" charset="0"/>
              </a:rPr>
              <a:t>, kde ako lekár pomáhal tamojším dalmatínskym prisťahovalcom) a pod vplyvom slovenských literátov (Janko Kráľ, Andrej </a:t>
            </a:r>
            <a:r>
              <a:rPr lang="sk-SK" sz="1800" dirty="0" err="1" smtClean="0">
                <a:latin typeface="Arial" pitchFamily="34" charset="0"/>
                <a:cs typeface="Arial" pitchFamily="34" charset="0"/>
              </a:rPr>
              <a:t>Sládkovič</a:t>
            </a:r>
            <a:r>
              <a:rPr lang="sk-SK" sz="1800" dirty="0" smtClean="0">
                <a:latin typeface="Arial" pitchFamily="34" charset="0"/>
                <a:cs typeface="Arial" pitchFamily="34" charset="0"/>
              </a:rPr>
              <a:t>, Ján </a:t>
            </a:r>
            <a:r>
              <a:rPr lang="sk-SK" sz="1800" dirty="0" err="1" smtClean="0">
                <a:latin typeface="Arial" pitchFamily="34" charset="0"/>
                <a:cs typeface="Arial" pitchFamily="34" charset="0"/>
              </a:rPr>
              <a:t>Kalinčiak</a:t>
            </a:r>
            <a:r>
              <a:rPr lang="sk-SK" sz="1800" dirty="0" smtClean="0">
                <a:latin typeface="Arial" pitchFamily="34" charset="0"/>
                <a:cs typeface="Arial" pitchFamily="34" charset="0"/>
              </a:rPr>
              <a:t>), českých  (</a:t>
            </a:r>
            <a:r>
              <a:rPr lang="sk-SK" sz="1800" dirty="0" err="1" smtClean="0">
                <a:latin typeface="Arial" pitchFamily="34" charset="0"/>
                <a:cs typeface="Arial" pitchFamily="34" charset="0"/>
              </a:rPr>
              <a:t>Alois</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Mrštík</a:t>
            </a:r>
            <a:r>
              <a:rPr lang="sk-SK" sz="1800" dirty="0" smtClean="0">
                <a:latin typeface="Arial" pitchFamily="34" charset="0"/>
                <a:cs typeface="Arial" pitchFamily="34" charset="0"/>
              </a:rPr>
              <a:t>, Karel Václav </a:t>
            </a:r>
            <a:r>
              <a:rPr lang="sk-SK" sz="1800" dirty="0" err="1" smtClean="0">
                <a:latin typeface="Arial" pitchFamily="34" charset="0"/>
                <a:cs typeface="Arial" pitchFamily="34" charset="0"/>
              </a:rPr>
              <a:t>Reis</a:t>
            </a:r>
            <a:r>
              <a:rPr lang="sk-SK" sz="1800" dirty="0" smtClean="0">
                <a:latin typeface="Arial" pitchFamily="34" charset="0"/>
                <a:cs typeface="Arial" pitchFamily="34" charset="0"/>
              </a:rPr>
              <a:t>), ruských (Lev </a:t>
            </a:r>
            <a:r>
              <a:rPr lang="sk-SK" sz="1800" dirty="0" err="1" smtClean="0">
                <a:latin typeface="Arial" pitchFamily="34" charset="0"/>
                <a:cs typeface="Arial" pitchFamily="34" charset="0"/>
              </a:rPr>
              <a:t>Nikolajevič</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Tolstoj</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Nikolaj</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Vasilijevič</a:t>
            </a:r>
            <a:r>
              <a:rPr lang="sk-SK" sz="1800" dirty="0" smtClean="0">
                <a:latin typeface="Arial" pitchFamily="34" charset="0"/>
                <a:cs typeface="Arial" pitchFamily="34" charset="0"/>
              </a:rPr>
              <a:t> Gogoľ, </a:t>
            </a:r>
            <a:r>
              <a:rPr lang="sk-SK" sz="1800" dirty="0" err="1" smtClean="0">
                <a:latin typeface="Arial" pitchFamily="34" charset="0"/>
                <a:cs typeface="Arial" pitchFamily="34" charset="0"/>
              </a:rPr>
              <a:t>Fjodor</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Ivanovič</a:t>
            </a:r>
            <a:r>
              <a:rPr lang="sk-SK" sz="1800" dirty="0" smtClean="0">
                <a:latin typeface="Arial" pitchFamily="34" charset="0"/>
                <a:cs typeface="Arial" pitchFamily="34" charset="0"/>
              </a:rPr>
              <a:t> </a:t>
            </a:r>
            <a:r>
              <a:rPr lang="sk-SK" sz="1800" dirty="0" err="1" smtClean="0">
                <a:latin typeface="Arial" pitchFamily="34" charset="0"/>
                <a:cs typeface="Arial" pitchFamily="34" charset="0"/>
              </a:rPr>
              <a:t>Dostojevský</a:t>
            </a:r>
            <a:r>
              <a:rPr lang="sk-SK" sz="1800" dirty="0" smtClean="0">
                <a:latin typeface="Arial" pitchFamily="34" charset="0"/>
                <a:cs typeface="Arial" pitchFamily="34" charset="0"/>
              </a:rPr>
              <a:t>) uviedol k historickej mobilite Slovákov v poviedke „Do školy“:</a:t>
            </a:r>
            <a:endParaRPr lang="cs-CZ" sz="1800" dirty="0" smtClean="0">
              <a:latin typeface="Arial" pitchFamily="34" charset="0"/>
              <a:cs typeface="Arial" pitchFamily="34" charset="0"/>
            </a:endParaRPr>
          </a:p>
          <a:p>
            <a:pPr>
              <a:buNone/>
            </a:pPr>
            <a:r>
              <a:rPr lang="sk-SK" sz="1800" i="1" dirty="0" smtClean="0">
                <a:latin typeface="Arial" pitchFamily="34" charset="0"/>
                <a:cs typeface="Arial" pitchFamily="34" charset="0"/>
              </a:rPr>
              <a:t>      Kto </a:t>
            </a:r>
            <a:r>
              <a:rPr lang="sk-SK" sz="1800" i="1" dirty="0" err="1" smtClean="0">
                <a:latin typeface="Arial" pitchFamily="34" charset="0"/>
                <a:cs typeface="Arial" pitchFamily="34" charset="0"/>
              </a:rPr>
              <a:t>drepí</a:t>
            </a:r>
            <a:r>
              <a:rPr lang="sk-SK" sz="1800" i="1" dirty="0" smtClean="0">
                <a:latin typeface="Arial" pitchFamily="34" charset="0"/>
                <a:cs typeface="Arial" pitchFamily="34" charset="0"/>
              </a:rPr>
              <a:t> doma, ten nič nevie. Lopotí sa do smrti a myslí, že to tak musí byť. A ono, keď sa prevalíš cez tie kopce, otvoria sa ti oči. Tam prší požehnanie rovno z neba, iba ho zberať....................</a:t>
            </a:r>
            <a:endParaRPr lang="cs-CZ" sz="1800" dirty="0" smtClean="0">
              <a:latin typeface="Arial" pitchFamily="34" charset="0"/>
              <a:cs typeface="Arial" pitchFamily="34" charset="0"/>
            </a:endParaRPr>
          </a:p>
          <a:p>
            <a:pPr>
              <a:buNone/>
            </a:pPr>
            <a:r>
              <a:rPr lang="sk-SK" sz="1800" i="1" dirty="0" smtClean="0">
                <a:latin typeface="Arial" pitchFamily="34" charset="0"/>
                <a:cs typeface="Arial" pitchFamily="34" charset="0"/>
              </a:rPr>
              <a:t>      No, chudobu tam nájdeš tiež. A je jej dosť. </a:t>
            </a:r>
            <a:endParaRPr lang="cs-CZ" sz="1800" dirty="0" smtClean="0">
              <a:latin typeface="Arial" pitchFamily="34" charset="0"/>
              <a:cs typeface="Arial" pitchFamily="34" charset="0"/>
            </a:endParaRPr>
          </a:p>
          <a:p>
            <a:pPr>
              <a:buNone/>
            </a:pPr>
            <a:endParaRPr lang="cs-CZ" sz="1600" dirty="0">
              <a:latin typeface="Arial" pitchFamily="34" charset="0"/>
              <a:cs typeface="Arial" pitchFamily="34" charset="0"/>
            </a:endParaRPr>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Technický">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ký">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ký">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3366</TotalTime>
  <Words>411</Words>
  <Application>Microsoft Office PowerPoint</Application>
  <PresentationFormat>Předvádění na obrazovce (4:3)</PresentationFormat>
  <Paragraphs>38</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Technický</vt:lpstr>
      <vt:lpstr>7. MilujemE Slovensko región Dolná ORAVA     (časť 1.) </vt:lpstr>
      <vt:lpstr>Milujeme Slovensko: Dolná Orava</vt:lpstr>
      <vt:lpstr> Dolná Orava a Jasenová</vt:lpstr>
      <vt:lpstr>Pamätný dom, v ktorom sa narodil spisovateľ, dramatik a lekár Martin Kukučín</vt:lpstr>
      <vt:lpstr>Identita - nielen v minulosti silné puto obyvateľov Oravy</vt:lpstr>
      <vt:lpstr>Snímek 6</vt:lpstr>
      <vt:lpstr>Tak trochu ináč o potrebe dať nové formy    starým myšlienkam</vt:lpstr>
      <vt:lpstr>Porozumel a pomohol nielen obyvateľom Oravy, ale aj mnohým ľuďom vo svete</vt:lpstr>
      <vt:lpstr>Priestorová mobilita - nie ako pseudodemokratický faktor, ale ako princíp obohacovania ľudského ducha</vt:lpstr>
      <vt:lpstr>Patagónske mesto Punta Arenas -                   v rokoch 1908 - 1922 miesto pôsobenia lekára Martina Kukučína</vt:lpstr>
      <vt:lpstr>Drevený artikulárny evanjelický kostol Leštiny (r. 2008 –zápis na listinu Svetového dedičstva UNESCO)</vt:lpstr>
      <vt:lpstr>Doteraz turisticky nedocenená perla        Dolnej Oravy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SPOLEČENSKO-POLITICKÁ ÚLOHA UMĚNÍ  NA PŘÍKLADU VÝTVARNÉ TVORBY FRANTIŠKA VESELÉHO </dc:title>
  <dc:creator>Jaroslav Vencálek</dc:creator>
  <cp:lastModifiedBy>Uživatel systému Windows</cp:lastModifiedBy>
  <cp:revision>379</cp:revision>
  <dcterms:created xsi:type="dcterms:W3CDTF">2019-11-01T10:11:43Z</dcterms:created>
  <dcterms:modified xsi:type="dcterms:W3CDTF">2020-04-07T12:13:36Z</dcterms:modified>
</cp:coreProperties>
</file>