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346" r:id="rId3"/>
    <p:sldId id="362" r:id="rId4"/>
    <p:sldId id="370" r:id="rId5"/>
    <p:sldId id="371" r:id="rId6"/>
    <p:sldId id="372" r:id="rId7"/>
    <p:sldId id="373" r:id="rId8"/>
    <p:sldId id="375" r:id="rId9"/>
    <p:sldId id="359" r:id="rId10"/>
    <p:sldId id="369" r:id="rId11"/>
    <p:sldId id="374" r:id="rId12"/>
    <p:sldId id="368" r:id="rId13"/>
    <p:sldId id="357" r:id="rId14"/>
    <p:sldId id="364" r:id="rId15"/>
    <p:sldId id="376" r:id="rId16"/>
    <p:sldId id="37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Milujem</a:t>
            </a:r>
            <a:r>
              <a:rPr lang="cs-CZ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nn-NO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ČIERNA ORAVA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(časť</a:t>
            </a:r>
            <a:r>
              <a:rPr lang="cs-CZ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nn-NO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cs-CZ" sz="3100" dirty="0" smtClean="0">
                <a:solidFill>
                  <a:srgbClr val="FFC000"/>
                </a:solidFill>
              </a:rPr>
              <a:t/>
            </a:r>
            <a:br>
              <a:rPr lang="cs-CZ" sz="3100" dirty="0" smtClean="0">
                <a:solidFill>
                  <a:srgbClr val="FFC000"/>
                </a:solidFill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Jaroslav Vencálek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Inštitút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politológie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FF PU v Prešove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1412776"/>
            <a:ext cx="8208912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A práve odtiaľ, z oblasti Zakopaného, prúdia od začiatku 3. tisícročia      cez Vitanovú proti horskému toku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Oravice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tisícky poľských rekreantov, objavujúcich od roku 2009 neopakovateľný fenomén najvyššie položeného, v nadmorskej výške 790 m sa nachádzajúceho, slovenského centra rekreácie, tvoreného termálnym kúpaliskom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aquaparkom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Oravice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Možno sa domnievať, že už dávno predtým génius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Oravíc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mal charakter akéhosi stredu, centra, či uzla.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Oravice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boli vždy akýmsi centrom pomyselného vejára, ktorý prostredníctvom dvoch horských dolín (Tichá     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Mihulčie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 spájal Vonkajšie Západné Karpaty prostredníctvom ďalších troch dolín (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Bobrovecká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Juráňová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  Suchá, patriace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západotatranskej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Osobitej) s horskou klenbou Vnútorných Západných Karpát. Na území Slovenska je to zrejme jediné miesto, ktorého polohový aspekt génia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na styku Vnútorných a Vonkajších Západných Karpát má takýto nevšedný význam.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Oravice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boli vždy uzlom turistických výprav tak do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Skorušinských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vrchov (Magura 1231 m,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Skorušina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1314 m), ako aj do Podtatranskej brázdy (Habovka, Zuberec), či do masívu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západotatranskej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Osobitej (Osobitá 1687 m, Bobrovec 1658 m, Lúčna 1653 m).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923928" y="332656"/>
            <a:ext cx="412624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dirty="0" smtClean="0"/>
              <a:t>  </a:t>
            </a:r>
            <a:r>
              <a:rPr lang="sk-SK" dirty="0" smtClean="0"/>
              <a:t>Keď bola v roku 1608 založená na </a:t>
            </a:r>
            <a:r>
              <a:rPr lang="sk-SK" dirty="0" err="1" smtClean="0"/>
              <a:t>Oraviciach</a:t>
            </a:r>
            <a:r>
              <a:rPr lang="sk-SK" dirty="0" smtClean="0"/>
              <a:t> údolná osada,    jej trvanie bolo veľmi krátke. Potom, čo v roku 1622 zanikla, územie slúžilo zase len na pasenie oviec, na kosenie trávy           a sušenie sena, či ťažbu dreva. Skutočný bod zvratu (bod singularity) nastal na </a:t>
            </a:r>
            <a:r>
              <a:rPr lang="sk-SK" dirty="0" err="1" smtClean="0"/>
              <a:t>Oraviciach</a:t>
            </a:r>
            <a:r>
              <a:rPr lang="sk-SK" dirty="0" smtClean="0"/>
              <a:t> takmer po štyroch storočiach, keď boli geologickým prieskumom objavené a z hĺbky 1606 m napokon čerpané zdroje </a:t>
            </a:r>
            <a:r>
              <a:rPr lang="sk-SK" dirty="0" smtClean="0"/>
              <a:t>57 °</a:t>
            </a:r>
            <a:r>
              <a:rPr lang="sk-SK" dirty="0" smtClean="0"/>
              <a:t>C teplej geotermálnej vody.</a:t>
            </a:r>
            <a:endParaRPr lang="cs-CZ" dirty="0" smtClean="0"/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smtClean="0"/>
              <a:t>  </a:t>
            </a:r>
            <a:r>
              <a:rPr lang="sk-SK" dirty="0" smtClean="0"/>
              <a:t>Čiastočne dokončený (v r. 2009) projekt výstavby </a:t>
            </a:r>
            <a:r>
              <a:rPr lang="sk-SK" dirty="0" err="1" smtClean="0"/>
              <a:t>aquaparku</a:t>
            </a:r>
            <a:r>
              <a:rPr lang="sk-SK" dirty="0" smtClean="0"/>
              <a:t> </a:t>
            </a:r>
            <a:r>
              <a:rPr lang="sk-SK" dirty="0" err="1" smtClean="0"/>
              <a:t>Oravice</a:t>
            </a:r>
            <a:r>
              <a:rPr lang="sk-SK" dirty="0" smtClean="0"/>
              <a:t>, spolu s termálnym kúpaliskom, má vďaka vysokému záujmu návštevníkov (predovšetkým z neďalekej oblasti Zakopané) skvelé predpoklady pre ďalší rozvoj. Geotermálna voda, chladená na teplotu </a:t>
            </a:r>
            <a:r>
              <a:rPr lang="sk-SK" smtClean="0"/>
              <a:t>28 </a:t>
            </a:r>
            <a:r>
              <a:rPr lang="sk-SK" smtClean="0"/>
              <a:t>– 37 °</a:t>
            </a:r>
            <a:r>
              <a:rPr lang="sk-SK" dirty="0" smtClean="0"/>
              <a:t>C, zásobuje sériu </a:t>
            </a:r>
            <a:r>
              <a:rPr lang="sk-SK" dirty="0" err="1" smtClean="0"/>
              <a:t>aquaparkových</a:t>
            </a:r>
            <a:r>
              <a:rPr lang="sk-SK" dirty="0" smtClean="0"/>
              <a:t> nádrží s rekreačno-rehabilitačným využitím. </a:t>
            </a:r>
            <a:r>
              <a:rPr lang="sk-SK" dirty="0" err="1" smtClean="0"/>
              <a:t>Siričito-vápenato-horečnatá</a:t>
            </a:r>
            <a:r>
              <a:rPr lang="sk-SK" dirty="0" smtClean="0"/>
              <a:t> termálna voda, s vysokým obsahom železa, blahodarne pôsobí svojimi účinkami             pri terapiách chorôb pohybového ústrojenstva, či pri zápaloch   a iných ochoreniach močových ciest.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4139952" y="260648"/>
            <a:ext cx="340616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Región </a:t>
            </a:r>
            <a:r>
              <a:rPr lang="cs-CZ" sz="2800" dirty="0" err="1" smtClean="0">
                <a:solidFill>
                  <a:srgbClr val="FFC000"/>
                </a:solidFill>
              </a:rPr>
              <a:t>goralského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nárečia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</a:rPr>
              <a:t>poľskej</a:t>
            </a:r>
            <a:r>
              <a:rPr lang="cs-CZ" sz="2800" dirty="0" smtClean="0">
                <a:solidFill>
                  <a:srgbClr val="FFC000"/>
                </a:solidFill>
              </a:rPr>
              <a:t> Oravy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680520" cy="47811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sz="3300" dirty="0" smtClean="0">
                <a:latin typeface="Arial" pitchFamily="34" charset="0"/>
                <a:cs typeface="Arial" pitchFamily="34" charset="0"/>
              </a:rPr>
              <a:t>      Pomenovanie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oravských poľských obcí sa môže ľuďom, neznalým historického vývoja územia, zdať veľmi zvláštne. Názvy tamojších obcí totiž majú slovenský pôvod. 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3300" dirty="0" smtClean="0">
                <a:latin typeface="Arial" pitchFamily="34" charset="0"/>
                <a:cs typeface="Arial" pitchFamily="34" charset="0"/>
              </a:rPr>
              <a:t>      Hornooravský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zjednocujúci krajinný fenomén bol na základe politických dohôd z roku 1920 (konferencia veľvyslancov Poľska a Československa) rozdelený na dve časti: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slovenskú        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a poľskú. Súčasťou Poľska sa stalo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    12 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hornooravských obcí: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Bukovina-Podskalie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, Dolná Lipnica, Dolná Zubrica,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Harkabúz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, Horná Zubrica, Chyžné, Jablonka, Orávka, Pekelník,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Podvlk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3300" dirty="0" err="1" smtClean="0">
                <a:latin typeface="Arial" pitchFamily="34" charset="0"/>
                <a:cs typeface="Arial" pitchFamily="34" charset="0"/>
              </a:rPr>
              <a:t>Sarna</a:t>
            </a:r>
            <a:r>
              <a:rPr lang="sk-SK" sz="3300" dirty="0" smtClean="0">
                <a:latin typeface="Arial" pitchFamily="34" charset="0"/>
                <a:cs typeface="Arial" pitchFamily="34" charset="0"/>
              </a:rPr>
              <a:t>, Vyšná Lipnica. </a:t>
            </a:r>
            <a:endParaRPr lang="cs-CZ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 descr="C:\Users\Jaroslav Vencálek\Desktop\330px-Polska_Orava.svg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431282" cy="3420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oravského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goralského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nárečia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v SR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Keď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sa ale Slovenská republika a Poľská republika stali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roku 2004 členmi Európskej únie a neskôr aj účastníkmi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tzv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Schengenských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dohôd, oveľa dôležitejší význam ako hraničné kamene Slovenska a Poľska opätovne získali tie znaky vývoja Oravskej kotliny, ktoré dlhodobo ovplyvňovali život obyvateľov, etnografmi zaraďovaných k tzv.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oravskému goralskému nárečiu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(Zo slovenskej  časti Oravy obyvatelia 11 obcí; Suchá Hora, Hladovka, Zákamenné, Rabča, Rabčice, Oravské Veselé, Sihelné, Mútne, Novoť, Oravská Lesná, Oravská Polhora). 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812360" cy="1143000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Múzeum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oravskej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dediny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Zuberec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Brestová</a:t>
            </a:r>
            <a:endParaRPr lang="cs-CZ" sz="2800" dirty="0"/>
          </a:p>
        </p:txBody>
      </p:sp>
      <p:pic>
        <p:nvPicPr>
          <p:cNvPr id="1026" name="Picture 2" descr="C:\Users\Jaroslav Vencálek\Desktop\Obr.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6552728" cy="43684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1143000"/>
          </a:xfrm>
        </p:spPr>
        <p:txBody>
          <a:bodyPr>
            <a:normAutofit/>
          </a:bodyPr>
          <a:lstStyle/>
          <a:p>
            <a:pPr algn="ctr"/>
            <a:r>
              <a:rPr lang="nn-NO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Zoznámte sa so životom obyvateľov Oravy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7529264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Od roku 1975 majú návštevníci Zuberca - Brestovej možnosť zoznámiť sa v tamojšom </a:t>
            </a:r>
            <a:r>
              <a:rPr lang="sk-SK" sz="1800" b="1" i="1" dirty="0" smtClean="0">
                <a:latin typeface="Arial" pitchFamily="34" charset="0"/>
                <a:cs typeface="Arial" pitchFamily="34" charset="0"/>
              </a:rPr>
              <a:t>Múzeu oravskej dediny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 životom Oravcov, tak ako vyzeral v období od prvej polovice 18. storočia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do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tridsiatych rokov 20. storočia. Na drevených ľudových stavbách neuniknú pozornosti návštevníkov štíty domov, tvorené početnými lomenicami 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podlomenicami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často v hornej časti štítu ukončenými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polkužeľovými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ozdobnými prístreškami.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Múzejná expozícia pripomína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hrnčiarsku, kožušnícku, obuvnícku, krajčírsku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  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ale predovšetkým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plátenicku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a farbiarsku tradíciu, spájanú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zo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zhotovovaním modrotlače. Vody z Oravy smerovali prostredníctvom dômyselných náhonov k vodným mlynom,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pílam 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či "len" k napájaniu dobytka. Mosty cez vodné toky neexistovali, komunikačným potrebám slúžili brody. Prvý most cez rieku Oravu, postavený v r. 1774 Michalom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Matejčíkom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 Brezy, bol činom natoľko výnimočným, že priniesol jeho autorovi povýšenie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do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šľachtického stavu.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Život na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goralských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lazoch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každej dedine sa vymeriavali dlhé pásy krajiny kolmo k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údolnej  osi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potoka. Tie smerovali do voľnej krajiny k horským chrbtom.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V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údoliach pri ceste vznikajúce domy vytvárali základy budúcich obcí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ulicového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alebo potočného pôdorysného typu.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Ako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prebiehal život v najmladších dedinách, zakladaných na Orave na prelome 17. a 18. storočia, znázorňuje časť, venovaná tzv. "goralským lazom".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Jednotiacim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prvkom výstavných expozícií </a:t>
            </a:r>
            <a:r>
              <a:rPr lang="sk-SK" sz="1800" b="1" i="1" dirty="0" smtClean="0">
                <a:latin typeface="Arial" pitchFamily="34" charset="0"/>
                <a:cs typeface="Arial" pitchFamily="34" charset="0"/>
              </a:rPr>
              <a:t>Múzea oravskej dediny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je drevo. S drevom musel vedieť pracovať každý hospodár, lebo to sprevádzalo človeka od kolísky až do hrobu.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</a:t>
            </a:r>
            <a:r>
              <a:rPr lang="cs-CZ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Čierna</a:t>
            </a:r>
            <a:r>
              <a:rPr lang="cs-CZ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Orava</a:t>
            </a:r>
            <a:endParaRPr lang="cs-CZ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464496" cy="2642588"/>
          </a:xfrm>
          <a:prstGeom prst="rect">
            <a:avLst/>
          </a:prstGeom>
          <a:noFill/>
        </p:spPr>
      </p:pic>
      <p:pic>
        <p:nvPicPr>
          <p:cNvPr id="6" name="Zástupný symbol pro obsah 5" descr="790px-Okres_tvrdos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1196752"/>
            <a:ext cx="4038600" cy="306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Chránená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krajinná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oblasť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Horná Orava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635896" y="1772815"/>
            <a:ext cx="4896544" cy="41044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Najvýchodnejšia časť Oravskej kotliny medzi Vitanovou, Hladovkou a Suchou Horou dosahuje v blízkosti slovensko-poľskej štátnej hranice nadmorskú výšku okolo 750-790 m n. m.                               Za hranicou sa už rozprestiera povodie Čierneho Dunajca s dominantným centrom zimnej turistiky, rekreácie            a prevádzkovaním bielych športov celého Poľska - mestom Zakopané. Bola to práve ona výrazná koncentrácia poľských rekreantov v takejto prihraničnej zóne, ktorá sa začala, najmä po vstupe oboch krajín do Európskej únie, výrazne presadzovať pri formovaní novodobej, kedysi zabudnutej časti Oravy. 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074" name="Picture 2" descr="C:\Users\Jaroslav Vencálek\Desktop\unnamed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Slatinné rašeliniská Čiernej Oravy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392886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Postupným zarastaním silne zavodnených plôch, vznikajúcich po ústupe štvrtohorného kontinentálneho ľadovca, navyše stále vyživovaných silnými podzemnými vodnými zdrojmi, vznikli slatiny.               Ich čierna, ťažká a mastná rašelina bola ekonomicky a balneologicky využívaná. Slatiny ešte viac zvýrazňovali človekom vnímanú plochosť reliéfu krajiny. V blízkosti hraničného prechodu             Trstená - Chyžné sú od roku 2003 chránené na ploche 114 ha slatinné rašeliniská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Páleniská           a Jedliny</a:t>
            </a:r>
            <a:r>
              <a:rPr lang="sk-SK" dirty="0" smtClean="0"/>
              <a:t>.</a:t>
            </a:r>
            <a:endParaRPr lang="cs-CZ" dirty="0"/>
          </a:p>
        </p:txBody>
      </p:sp>
      <p:pic>
        <p:nvPicPr>
          <p:cNvPr id="1026" name="Picture 2" descr="C:\Users\Jaroslav Vencálek\Desktop\Spaleny-Grunik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657600" cy="375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35896" y="1196752"/>
            <a:ext cx="4288904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Vzhľadom na chladnejšie a vlhšie podmienky vývoja Oravskej kotliny bolo toto územie oveľa viac poznamenané rozvojom tzv. rašelinových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vrchovísk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Tie sú napájané predovšetkým zrážkovou vodou, a preto na rozdiel od slatín obsahujúcich veľké množstvo humusu,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vrchoviská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bývajú            na výživné látky chudobné. Zamokrené plochy zarastajú hlavne rašelinníkom (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Sphagnum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). Ich vrchné časti sa rastom neustále omladzujú, zatiaľ čo ich spodné časti odumierajú a premieňajú sa  na pravú rašelinu (ľahká a lámavá). Odumreté bunky rašelinníkov majú pri naplnení vodou schopnosť mnohonásobne zväčšiť svoj objem a tvoria akúsi prirodzenú          zásobáreň vody.</a:t>
            </a:r>
            <a:endParaRPr lang="cs-CZ" dirty="0"/>
          </a:p>
        </p:txBody>
      </p:sp>
      <p:pic>
        <p:nvPicPr>
          <p:cNvPr id="8" name="Picture 2" descr="C:\Users\Jaroslav Vencálek\Desktop\Ivo60-DACTYLORHIZA-MACULATA-vstavačovec-škvrnitý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12034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395536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C000"/>
                </a:solidFill>
              </a:rPr>
              <a:t>Vstavačovec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škvrnitý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3635896" y="260648"/>
            <a:ext cx="360040" cy="7920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412776"/>
            <a:ext cx="7673280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      V jarných mesiacoch, pri topení snehu v horách a za dažďov zadržiavaním vody, účinne zabraňujú rozvoju povodní. V priebehu leta zásobujú rieky nimi akumulovanou vodou. Pretože rašelinníky rastú najintenzívnejšie uprostred tvoriacich sa trsov, ich povrch sa stále vydúva a pri zemskom povrchu vytvára malé vrchy - odtiaľ aj pomenovanie tohto typu rašelinísk názvom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vrchoviská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. V najvýchodnejšom výčnelku chránenej krajinnej oblasti Horná Orava sa na ploche 429 ha rozkladajú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Hladovské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Suchohorské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smtClean="0">
                <a:latin typeface="Arial" pitchFamily="34" charset="0"/>
                <a:cs typeface="Arial" pitchFamily="34" charset="0"/>
              </a:rPr>
              <a:t>bory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- súvislé lesné rašeliniská, nachádzajúce sa severne od intravilánu obcí Hladovka a Suché Hory, vypĺňajú hraničné územie Slovenskej        a Poľskej republiky. Pretože tieto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vrchoviská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sú porastené predovšetkým borovicou (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Pinus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uncinata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), je od r. 2003 chránené územie pomenované "bory". Zo vzácnych druhov rašelinníkov rastú na oravských rašeliniskách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Sphagnum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imbricatum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Sphagnum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papillosum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Sphagnum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falax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Sphagnum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dusenii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. Rastliny žijúce       na rašelinových stanovištiach nebývajú síce výraznejšie nápadnými, o to viac ale upútavajú pozornosť svojimi tvarmi či farbou kvetov alebo plodov. Zaujímavé sú mäsožravé rastliny, ku ktorým patria nezakoreňujúca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bublinatka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obyčajná (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Utricularia</a:t>
            </a:r>
            <a:r>
              <a:rPr lang="sk-SK" sz="2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vulgaris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tučnica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obyčajná (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Pinguicula</a:t>
            </a:r>
            <a:r>
              <a:rPr lang="sk-SK" sz="2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vulgaris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), či rosička okrúhlolistá (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Drosera</a:t>
            </a:r>
            <a:r>
              <a:rPr lang="sk-SK" sz="2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rotundifolia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 alebo rosička anglická (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Drosera</a:t>
            </a:r>
            <a:r>
              <a:rPr lang="sk-SK" sz="2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i="1" dirty="0" err="1" smtClean="0">
                <a:latin typeface="Arial" pitchFamily="34" charset="0"/>
                <a:cs typeface="Arial" pitchFamily="34" charset="0"/>
              </a:rPr>
              <a:t>anglica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).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4067944" y="332656"/>
            <a:ext cx="360040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7848872" cy="27363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/>
              <a:t>      Z </a:t>
            </a:r>
            <a:r>
              <a:rPr lang="sk-SK" dirty="0" err="1" smtClean="0"/>
              <a:t>brusnicovitých</a:t>
            </a:r>
            <a:r>
              <a:rPr lang="sk-SK" dirty="0" smtClean="0"/>
              <a:t> rastlín sa na oravských </a:t>
            </a:r>
            <a:r>
              <a:rPr lang="sk-SK" dirty="0" err="1" smtClean="0"/>
              <a:t>vrchoviskách</a:t>
            </a:r>
            <a:r>
              <a:rPr lang="sk-SK" dirty="0" smtClean="0"/>
              <a:t> vyskytuje   </a:t>
            </a:r>
            <a:r>
              <a:rPr lang="sk-SK" dirty="0" err="1" smtClean="0"/>
              <a:t>kľukva</a:t>
            </a:r>
            <a:r>
              <a:rPr lang="sk-SK" dirty="0" smtClean="0"/>
              <a:t> močiarna (</a:t>
            </a:r>
            <a:r>
              <a:rPr lang="sk-SK" i="1" dirty="0" err="1" smtClean="0"/>
              <a:t>Oxycoccus</a:t>
            </a:r>
            <a:r>
              <a:rPr lang="sk-SK" dirty="0" smtClean="0"/>
              <a:t> </a:t>
            </a:r>
            <a:r>
              <a:rPr lang="sk-SK" i="1" dirty="0" err="1" smtClean="0"/>
              <a:t>palustris</a:t>
            </a:r>
            <a:r>
              <a:rPr lang="sk-SK" dirty="0" smtClean="0"/>
              <a:t>) - jemný krík polihujúci                    na vankúšoch rašelinníkov a brusnica barinná (</a:t>
            </a:r>
            <a:r>
              <a:rPr lang="sk-SK" i="1" dirty="0" err="1" smtClean="0"/>
              <a:t>Vaccinium</a:t>
            </a:r>
            <a:r>
              <a:rPr lang="sk-SK" dirty="0" smtClean="0"/>
              <a:t> </a:t>
            </a:r>
            <a:r>
              <a:rPr lang="sk-SK" i="1" dirty="0" err="1" smtClean="0"/>
              <a:t>uliginosum</a:t>
            </a:r>
            <a:r>
              <a:rPr lang="sk-SK" dirty="0" smtClean="0"/>
              <a:t>), hustý vysoký krík s plazivým kmeňom a vzpriamenými vetvičkami.  Hoci červené plody </a:t>
            </a:r>
            <a:r>
              <a:rPr lang="sk-SK" dirty="0" err="1" smtClean="0"/>
              <a:t>kľukvy</a:t>
            </a:r>
            <a:r>
              <a:rPr lang="sk-SK" dirty="0" smtClean="0"/>
              <a:t>, trochu väčšie ako má brusnica, alebo modročierne plody brusnice barinnej, môžu u citlivejších osôb spôsobiť nevoľnosť a dávenie, bývajú často využívané na konzumáciu. </a:t>
            </a:r>
            <a:r>
              <a:rPr lang="sk-SK" dirty="0" err="1" smtClean="0"/>
              <a:t>Čučoriedkám</a:t>
            </a:r>
            <a:r>
              <a:rPr lang="sk-SK" dirty="0" smtClean="0"/>
              <a:t> podobné plody brusnice barinnej, spôsobujú pri väčšom požití stavy podobné pocitom opitosti. Nie náhodou sa jej v blízkosti oravských </a:t>
            </a:r>
            <a:r>
              <a:rPr lang="sk-SK" dirty="0" err="1" smtClean="0"/>
              <a:t>vrchovísk</a:t>
            </a:r>
            <a:r>
              <a:rPr lang="sk-SK" dirty="0" smtClean="0"/>
              <a:t> (Hladovka, Suchá Hora) hovorí "</a:t>
            </a:r>
            <a:r>
              <a:rPr lang="sk-SK" dirty="0" err="1" smtClean="0"/>
              <a:t>šalenica</a:t>
            </a:r>
            <a:r>
              <a:rPr lang="sk-SK" dirty="0" smtClean="0"/>
              <a:t>".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Picture 4" descr="C:\Users\Jaroslav Vencálek\Desktop\Ivo70-OXYCOCCUS-PALUSTRIS-–-kľukva-močiarna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3657600" cy="2438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860032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Klikva </a:t>
            </a:r>
            <a:r>
              <a:rPr lang="cs-CZ" b="1" dirty="0" err="1" smtClean="0">
                <a:solidFill>
                  <a:srgbClr val="FFC000"/>
                </a:solidFill>
              </a:rPr>
              <a:t>močiarna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4067944" y="188640"/>
            <a:ext cx="288032" cy="7920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 slovenským „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magurám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patria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aj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tie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„Oravské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magury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2852936"/>
            <a:ext cx="4114800" cy="4005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       Samotný názov "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magura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" vyjadroval vo valašskej terminológii akýsi predĺžený horský chrbát, a Valachov, kolonizujúcich túto krajinu, bolo na Orave dosť.            V povodí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Oravice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majú podľa výskumov Andreja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Kavuljaka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valašský pôvod svojho založenia obce: Brezovec, Hladovka, Suchá Hora, Vitanová a Zábiedovo.       Preto bola tamojšia krajina známa            v dávnej minulosti predovšetkým valašským chovom oviec.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/>
          </a:p>
        </p:txBody>
      </p:sp>
      <p:pic>
        <p:nvPicPr>
          <p:cNvPr id="36866" name="Picture 2" descr="C:\Users\Jaroslav Vencálek\Desktop\Magura_Witowska_a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52936"/>
            <a:ext cx="3271547" cy="244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995936" y="544522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C000"/>
                </a:solidFill>
              </a:rPr>
              <a:t>Oravická</a:t>
            </a:r>
            <a:r>
              <a:rPr lang="cs-CZ" sz="1600" dirty="0" smtClean="0">
                <a:solidFill>
                  <a:srgbClr val="FFC000"/>
                </a:solidFill>
              </a:rPr>
              <a:t> </a:t>
            </a:r>
            <a:r>
              <a:rPr lang="cs-CZ" sz="1600" dirty="0" err="1" smtClean="0">
                <a:solidFill>
                  <a:srgbClr val="FFC000"/>
                </a:solidFill>
              </a:rPr>
              <a:t>Magura</a:t>
            </a:r>
            <a:r>
              <a:rPr lang="cs-CZ" sz="1600" dirty="0" smtClean="0">
                <a:solidFill>
                  <a:srgbClr val="FFC000"/>
                </a:solidFill>
              </a:rPr>
              <a:t> (</a:t>
            </a:r>
            <a:r>
              <a:rPr lang="cs-CZ" sz="1600" dirty="0" err="1" smtClean="0">
                <a:solidFill>
                  <a:srgbClr val="FFC000"/>
                </a:solidFill>
              </a:rPr>
              <a:t>tretí</a:t>
            </a:r>
            <a:r>
              <a:rPr lang="cs-CZ" sz="1600" dirty="0" smtClean="0">
                <a:solidFill>
                  <a:srgbClr val="FFC000"/>
                </a:solidFill>
              </a:rPr>
              <a:t> </a:t>
            </a:r>
            <a:r>
              <a:rPr lang="cs-CZ" sz="1600" dirty="0" err="1" smtClean="0">
                <a:solidFill>
                  <a:srgbClr val="FFC000"/>
                </a:solidFill>
              </a:rPr>
              <a:t>najvyšší</a:t>
            </a:r>
            <a:r>
              <a:rPr lang="cs-CZ" sz="1600" dirty="0" smtClean="0">
                <a:solidFill>
                  <a:srgbClr val="FFC000"/>
                </a:solidFill>
              </a:rPr>
              <a:t> vrchol </a:t>
            </a:r>
            <a:r>
              <a:rPr lang="cs-CZ" sz="1600" dirty="0" err="1" smtClean="0">
                <a:solidFill>
                  <a:srgbClr val="FFC000"/>
                </a:solidFill>
              </a:rPr>
              <a:t>Skorušinských</a:t>
            </a:r>
            <a:r>
              <a:rPr lang="cs-CZ" sz="1600" dirty="0" smtClean="0">
                <a:solidFill>
                  <a:srgbClr val="FFC000"/>
                </a:solidFill>
              </a:rPr>
              <a:t> </a:t>
            </a:r>
            <a:r>
              <a:rPr lang="cs-CZ" sz="1600" dirty="0" err="1" smtClean="0">
                <a:solidFill>
                  <a:srgbClr val="FFC000"/>
                </a:solidFill>
              </a:rPr>
              <a:t>vrchov</a:t>
            </a:r>
            <a:r>
              <a:rPr lang="cs-CZ" sz="1600" dirty="0" smtClean="0">
                <a:solidFill>
                  <a:srgbClr val="FFC000"/>
                </a:solidFill>
              </a:rPr>
              <a:t>)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48478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Pohraničnú slovensko-poľskú časť tvorí ich najvýchodnejší, až k Tichej doline (hranica Západných Tatier) tiahnuci sa, dlhý, karpatským flyšom zaoblený horský chrbát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Oravickej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Magury, kulminujúci v hraničnom vrchole rovnomennej Magury (1231 m) - v Poľsku nazývanej Magura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Witowska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</a:t>
            </a:r>
            <a:endParaRPr lang="cs-CZ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Kedysi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zabudnutá krajina - dnes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predovšetkým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vďaka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termálnym</a:t>
            </a:r>
            <a:r>
              <a:rPr lang="cs-CZ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vodám centrum turizmu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419872" y="1484784"/>
            <a:ext cx="4504928" cy="37444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Stáť na brehu Oravskej priehrady alebo vydať sa z Nižnej cez Tvrdošín do Trstenej a ďalej k cestným hraničným priechodom do Poľska (Trstená - Chyžné, Suchá Hora -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Chocholów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) znamená uvedomiť si,      že génius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Tvrdošína a okolia je     v značnej miere ovplyvnený životom ľudí Oravskej kotliny. Jej nápadne plochý reliéf, z juhu ohraničený zalesnenými svahmi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Skorušinských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vrchov a severnými výbežkami Stredných Beskýd (Oravská Magura, Oravská vrchovina), plynule prechádza do priľahlej oravskej časti Poľska.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aroslav Vencálek\Desktop\SUCHA-HORA0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2796"/>
            <a:ext cx="2832315" cy="212423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23528" y="37890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Suchá Hora – </a:t>
            </a:r>
            <a:r>
              <a:rPr lang="cs-CZ" dirty="0" err="1" smtClean="0">
                <a:solidFill>
                  <a:srgbClr val="FFC000"/>
                </a:solidFill>
              </a:rPr>
              <a:t>hraničný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prechod</a:t>
            </a:r>
            <a:r>
              <a:rPr lang="cs-CZ" dirty="0" smtClean="0">
                <a:solidFill>
                  <a:srgbClr val="FFC000"/>
                </a:solidFill>
              </a:rPr>
              <a:t> do </a:t>
            </a:r>
            <a:r>
              <a:rPr lang="cs-CZ" dirty="0" err="1" smtClean="0">
                <a:solidFill>
                  <a:srgbClr val="FFC000"/>
                </a:solidFill>
              </a:rPr>
              <a:t>Poľska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Jaroslav Vencálek\Desktop\baseny-zewnętrzne-Chochołowskie-Termy-o5791pf3c7rjrfj6nyn48c30ui8u7zczq1atraonfw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2736305" cy="191541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275856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C000"/>
                </a:solidFill>
              </a:rPr>
              <a:t>Chocholów</a:t>
            </a:r>
            <a:r>
              <a:rPr lang="cs-CZ" dirty="0" smtClean="0">
                <a:solidFill>
                  <a:srgbClr val="FFC000"/>
                </a:solidFill>
              </a:rPr>
              <a:t>; </a:t>
            </a:r>
            <a:r>
              <a:rPr lang="cs-CZ" dirty="0" err="1" smtClean="0">
                <a:solidFill>
                  <a:srgbClr val="FFC000"/>
                </a:solidFill>
              </a:rPr>
              <a:t>termálne</a:t>
            </a:r>
            <a:r>
              <a:rPr lang="cs-CZ" dirty="0" smtClean="0">
                <a:solidFill>
                  <a:srgbClr val="FFC000"/>
                </a:solidFill>
              </a:rPr>
              <a:t> bazény  </a:t>
            </a:r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1228</Words>
  <Application>Microsoft Office PowerPoint</Application>
  <PresentationFormat>Předvádění na obrazovce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6. MilujemE Slovensko región ČIERNA ORAVA     (časť 2.) </vt:lpstr>
      <vt:lpstr>Milujeme Slovensko: Čierna Orava</vt:lpstr>
      <vt:lpstr>Chránená krajinná oblasť Horná Orava</vt:lpstr>
      <vt:lpstr>Slatinné rašeliniská Čiernej Oravy</vt:lpstr>
      <vt:lpstr>Snímek 5</vt:lpstr>
      <vt:lpstr>Snímek 6</vt:lpstr>
      <vt:lpstr>Snímek 7</vt:lpstr>
      <vt:lpstr>K slovenským „magurám“ patria                          aj tie „Oravské magury“</vt:lpstr>
      <vt:lpstr>Kedysi zabudnutá krajina - dnes predovšetkým vďaka termálnym vodám centrum turizmu</vt:lpstr>
      <vt:lpstr>Snímek 10</vt:lpstr>
      <vt:lpstr>Snímek 11</vt:lpstr>
      <vt:lpstr>Región goralského nárečia poľskej Oravy</vt:lpstr>
      <vt:lpstr>Región oravského goralského nárečia v SR</vt:lpstr>
      <vt:lpstr>Múzeum oravskej dediny Zuberec-Brestová</vt:lpstr>
      <vt:lpstr>Zoznámte sa so životom obyvateľov Oravy</vt:lpstr>
      <vt:lpstr>Život na goralských lazoch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337</cp:revision>
  <dcterms:created xsi:type="dcterms:W3CDTF">2019-11-01T10:11:43Z</dcterms:created>
  <dcterms:modified xsi:type="dcterms:W3CDTF">2020-04-04T06:58:29Z</dcterms:modified>
</cp:coreProperties>
</file>