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7"/>
  </p:notesMasterIdLst>
  <p:sldIdLst>
    <p:sldId id="256" r:id="rId2"/>
    <p:sldId id="346" r:id="rId3"/>
    <p:sldId id="365" r:id="rId4"/>
    <p:sldId id="366" r:id="rId5"/>
    <p:sldId id="372" r:id="rId6"/>
    <p:sldId id="367" r:id="rId7"/>
    <p:sldId id="373" r:id="rId8"/>
    <p:sldId id="369" r:id="rId9"/>
    <p:sldId id="374" r:id="rId10"/>
    <p:sldId id="375" r:id="rId11"/>
    <p:sldId id="376" r:id="rId12"/>
    <p:sldId id="377" r:id="rId13"/>
    <p:sldId id="379" r:id="rId14"/>
    <p:sldId id="381" r:id="rId15"/>
    <p:sldId id="378" r:id="rId1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8"/>
    <p:penClr>
      <a:srgbClr val="FF0000"/>
    </p:penClr>
  </p:showPr>
  <p:clrMru>
    <a:srgbClr val="FFC000"/>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28" y="-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B7E7EC-95C4-4C38-A87C-7D7128E3F956}" type="datetimeFigureOut">
              <a:rPr lang="cs-CZ" smtClean="0"/>
              <a:pPr/>
              <a:t>31.03.2020</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769A56-AA79-4F45-937A-3B3ABAB99274}"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2">
        <a:schemeClr val="bg2"/>
      </p:bgRef>
    </p:bg>
    <p:spTree>
      <p:nvGrpSpPr>
        <p:cNvPr id="1" name=""/>
        <p:cNvGrpSpPr/>
        <p:nvPr/>
      </p:nvGrpSpPr>
      <p:grpSpPr>
        <a:xfrm>
          <a:off x="0" y="0"/>
          <a:ext cx="0" cy="0"/>
          <a:chOff x="0" y="0"/>
          <a:chExt cx="0" cy="0"/>
        </a:xfrm>
      </p:grpSpPr>
      <p:sp>
        <p:nvSpPr>
          <p:cNvPr id="7" name="Volný tvar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Volný tvar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Nadpis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cs-CZ" smtClean="0"/>
              <a:t>Klepnutím lze upravit styl předlohy nadpisů.</a:t>
            </a:r>
            <a:endParaRPr kumimoji="0" lang="en-US"/>
          </a:p>
        </p:txBody>
      </p:sp>
      <p:sp>
        <p:nvSpPr>
          <p:cNvPr id="17" name="Podnadpis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30" name="Zástupný symbol pro datum 29"/>
          <p:cNvSpPr>
            <a:spLocks noGrp="1"/>
          </p:cNvSpPr>
          <p:nvPr>
            <p:ph type="dt" sz="half" idx="10"/>
          </p:nvPr>
        </p:nvSpPr>
        <p:spPr/>
        <p:txBody>
          <a:bodyPr/>
          <a:lstStyle/>
          <a:p>
            <a:fld id="{18A2481B-5154-415F-B752-558547769AA3}" type="datetimeFigureOut">
              <a:rPr lang="cs-CZ" smtClean="0"/>
              <a:pPr/>
              <a:t>31.03.2020</a:t>
            </a:fld>
            <a:endParaRPr lang="cs-CZ"/>
          </a:p>
        </p:txBody>
      </p:sp>
      <p:sp>
        <p:nvSpPr>
          <p:cNvPr id="19" name="Zástupný symbol pro zápatí 18"/>
          <p:cNvSpPr>
            <a:spLocks noGrp="1"/>
          </p:cNvSpPr>
          <p:nvPr>
            <p:ph type="ftr" sz="quarter" idx="11"/>
          </p:nvPr>
        </p:nvSpPr>
        <p:spPr/>
        <p:txBody>
          <a:bodyPr/>
          <a:lstStyle/>
          <a:p>
            <a:endParaRPr lang="cs-CZ"/>
          </a:p>
        </p:txBody>
      </p:sp>
      <p:sp>
        <p:nvSpPr>
          <p:cNvPr id="27" name="Zástupný symbol pro číslo snímku 26"/>
          <p:cNvSpPr>
            <a:spLocks noGrp="1"/>
          </p:cNvSpPr>
          <p:nvPr>
            <p:ph type="sldNum" sz="quarter" idx="12"/>
          </p:nvPr>
        </p:nvSpPr>
        <p:spPr/>
        <p:txBody>
          <a:bodyPr/>
          <a:lstStyle/>
          <a:p>
            <a:fld id="{20264769-77EF-4CD0-90DE-F7D7F2D423C4}"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31.03.2020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31.03.2020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lgn="l">
              <a:defRPr/>
            </a:lvl1pPr>
          </a:lstStyle>
          <a:p>
            <a:r>
              <a:rPr kumimoji="0" lang="cs-CZ" smtClean="0"/>
              <a:t>Klepnutím lze upravit styl předlohy nadpisů.</a:t>
            </a:r>
            <a:endParaRPr kumimoji="0" lang="en-US"/>
          </a:p>
        </p:txBody>
      </p:sp>
      <p:sp>
        <p:nvSpPr>
          <p:cNvPr id="3" name="Zástupný symbol pro obsah 2"/>
          <p:cNvSpPr>
            <a:spLocks noGrp="1"/>
          </p:cNvSpPr>
          <p:nvPr>
            <p:ph idx="1"/>
          </p:nvPr>
        </p:nvSpPr>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31.03.2020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2">
        <a:schemeClr val="bg2"/>
      </p:bgRef>
    </p:bg>
    <p:spTree>
      <p:nvGrpSpPr>
        <p:cNvPr id="1" name=""/>
        <p:cNvGrpSpPr/>
        <p:nvPr/>
      </p:nvGrpSpPr>
      <p:grpSpPr>
        <a:xfrm>
          <a:off x="0" y="0"/>
          <a:ext cx="0" cy="0"/>
          <a:chOff x="0" y="0"/>
          <a:chExt cx="0" cy="0"/>
        </a:xfrm>
      </p:grpSpPr>
      <p:sp>
        <p:nvSpPr>
          <p:cNvPr id="7" name="Volný tvar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Volný tvar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Nadpis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31.03.2020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1143000"/>
          </a:xfrm>
        </p:spPr>
        <p:txBody>
          <a:bodyPr/>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18A2481B-5154-415F-B752-558547769AA3}" type="datetimeFigureOut">
              <a:rPr lang="cs-CZ" smtClean="0"/>
              <a:pPr/>
              <a:t>31.03.2020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8229600" cy="1143000"/>
          </a:xfrm>
        </p:spPr>
        <p:txBody>
          <a:bodyPr anchor="ctr"/>
          <a:lstStyle>
            <a:lvl1pPr>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p>
            <a:fld id="{18A2481B-5154-415F-B752-558547769AA3}" type="datetimeFigureOut">
              <a:rPr lang="cs-CZ" smtClean="0"/>
              <a:pPr/>
              <a:t>31.03.2020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320"/>
            <a:ext cx="7470648" cy="1143000"/>
          </a:xfrm>
        </p:spPr>
        <p:txBody>
          <a:bodyPr anchor="ctr"/>
          <a:lstStyle>
            <a:lvl1pPr algn="l">
              <a:defRPr sz="4600"/>
            </a:lvl1pPr>
          </a:lstStyle>
          <a:p>
            <a:r>
              <a:rPr kumimoji="0" lang="cs-CZ" smtClean="0"/>
              <a:t>Klepnutím lze upravit styl předlohy nadpisů.</a:t>
            </a:r>
            <a:endParaRPr kumimoji="0" lang="en-US"/>
          </a:p>
        </p:txBody>
      </p:sp>
      <p:sp>
        <p:nvSpPr>
          <p:cNvPr id="7" name="Zástupný symbol pro datum 6"/>
          <p:cNvSpPr>
            <a:spLocks noGrp="1"/>
          </p:cNvSpPr>
          <p:nvPr>
            <p:ph type="dt" sz="half" idx="10"/>
          </p:nvPr>
        </p:nvSpPr>
        <p:spPr/>
        <p:txBody>
          <a:bodyPr/>
          <a:lstStyle/>
          <a:p>
            <a:fld id="{18A2481B-5154-415F-B752-558547769AA3}" type="datetimeFigureOut">
              <a:rPr lang="cs-CZ" smtClean="0"/>
              <a:pPr/>
              <a:t>31.03.2020</a:t>
            </a:fld>
            <a:endParaRPr lang="cs-CZ"/>
          </a:p>
        </p:txBody>
      </p:sp>
      <p:sp>
        <p:nvSpPr>
          <p:cNvPr id="8" name="Zástupný symbol pro číslo snímku 7"/>
          <p:cNvSpPr>
            <a:spLocks noGrp="1"/>
          </p:cNvSpPr>
          <p:nvPr>
            <p:ph type="sldNum" sz="quarter" idx="11"/>
          </p:nvPr>
        </p:nvSpPr>
        <p:spPr/>
        <p:txBody>
          <a:bodyPr/>
          <a:lstStyle/>
          <a:p>
            <a:fld id="{20264769-77EF-4CD0-90DE-F7D7F2D423C4}" type="slidenum">
              <a:rPr lang="cs-CZ" smtClean="0"/>
              <a:pPr/>
              <a:t>‹#›</a:t>
            </a:fld>
            <a:endParaRPr lang="cs-CZ"/>
          </a:p>
        </p:txBody>
      </p:sp>
      <p:sp>
        <p:nvSpPr>
          <p:cNvPr id="9" name="Zástupný symbol pro zápatí 8"/>
          <p:cNvSpPr>
            <a:spLocks noGrp="1"/>
          </p:cNvSpPr>
          <p:nvPr>
            <p:ph type="ftr" sz="quarter" idx="12"/>
          </p:nvPr>
        </p:nvSpPr>
        <p:spPr/>
        <p:txBody>
          <a:bodyPr/>
          <a:lstStyle/>
          <a:p>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31.03.2020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18A2481B-5154-415F-B752-558547769AA3}" type="datetimeFigureOut">
              <a:rPr lang="cs-CZ" smtClean="0"/>
              <a:pPr/>
              <a:t>31.03.2020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a:xfrm>
            <a:off x="8156448" y="6422064"/>
            <a:ext cx="762000" cy="365125"/>
          </a:xfrm>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cs-CZ" smtClean="0"/>
              <a:t>Klepnutím na ikonu přidáte obrázek.</a:t>
            </a:r>
            <a:endParaRPr kumimoji="0" lang="en-US" dirty="0"/>
          </a:p>
        </p:txBody>
      </p:sp>
      <p:sp>
        <p:nvSpPr>
          <p:cNvPr id="4" name="Zástupný symbol pro text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a:xfrm>
            <a:off x="457200" y="6422064"/>
            <a:ext cx="2133600" cy="365125"/>
          </a:xfrm>
        </p:spPr>
        <p:txBody>
          <a:bodyPr/>
          <a:lstStyle/>
          <a:p>
            <a:fld id="{18A2481B-5154-415F-B752-558547769AA3}" type="datetimeFigureOut">
              <a:rPr lang="cs-CZ" smtClean="0"/>
              <a:pPr/>
              <a:t>31.03.2020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Volný tvar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Volný tvar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Zástupný symbol pro nadpis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cs-CZ" smtClean="0"/>
              <a:t>Klepnutím lze upravit styl předlohy nadpisů.</a:t>
            </a:r>
            <a:endParaRPr kumimoji="0" lang="en-US"/>
          </a:p>
        </p:txBody>
      </p:sp>
      <p:sp>
        <p:nvSpPr>
          <p:cNvPr id="30" name="Zástupný symbol pro text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0" name="Zástupný symbol pro datum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8A2481B-5154-415F-B752-558547769AA3}" type="datetimeFigureOut">
              <a:rPr lang="cs-CZ" smtClean="0"/>
              <a:pPr/>
              <a:t>31.03.2020</a:t>
            </a:fld>
            <a:endParaRPr lang="cs-CZ"/>
          </a:p>
        </p:txBody>
      </p:sp>
      <p:sp>
        <p:nvSpPr>
          <p:cNvPr id="22" name="Zástupný symbol pro zápatí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cs-CZ"/>
          </a:p>
        </p:txBody>
      </p:sp>
      <p:sp>
        <p:nvSpPr>
          <p:cNvPr id="18" name="Zástupný symbol pro číslo snímku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0264769-77EF-4CD0-90DE-F7D7F2D423C4}" type="slidenum">
              <a:rPr lang="cs-CZ" smtClean="0"/>
              <a:pPr/>
              <a:t>‹#›</a:t>
            </a:fld>
            <a:endParaRPr lang="cs-CZ"/>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zborovna.sk/kniznica.php?action=download&amp;file_name=Slovensko%20-%20slep&#233;%20(obrysov&#233;)%20mapy%20+%20slep&#233;%20mapy%20krajov%20SR&amp;save=1&amp;id=200061" TargetMode="Externa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29064" y="3337560"/>
            <a:ext cx="6303176" cy="2251680"/>
          </a:xfrm>
        </p:spPr>
        <p:txBody>
          <a:bodyPr>
            <a:normAutofit/>
          </a:bodyPr>
          <a:lstStyle/>
          <a:p>
            <a:r>
              <a:rPr lang="cs-CZ" sz="3600" dirty="0" smtClean="0">
                <a:solidFill>
                  <a:srgbClr val="FFC000"/>
                </a:solidFill>
                <a:latin typeface="Arial" pitchFamily="34" charset="0"/>
                <a:cs typeface="Arial" pitchFamily="34" charset="0"/>
              </a:rPr>
              <a:t>5</a:t>
            </a:r>
            <a:r>
              <a:rPr lang="nn-NO" sz="3600" dirty="0" smtClean="0">
                <a:solidFill>
                  <a:srgbClr val="FFC000"/>
                </a:solidFill>
                <a:latin typeface="Arial" pitchFamily="34" charset="0"/>
                <a:cs typeface="Arial" pitchFamily="34" charset="0"/>
              </a:rPr>
              <a:t>. Milujem</a:t>
            </a:r>
            <a:r>
              <a:rPr lang="cs-CZ" sz="3600" dirty="0" smtClean="0">
                <a:solidFill>
                  <a:srgbClr val="FFC000"/>
                </a:solidFill>
                <a:latin typeface="Arial" pitchFamily="34" charset="0"/>
                <a:cs typeface="Arial" pitchFamily="34" charset="0"/>
              </a:rPr>
              <a:t>E</a:t>
            </a:r>
            <a:r>
              <a:rPr lang="nn-NO" sz="3600" dirty="0" smtClean="0">
                <a:solidFill>
                  <a:srgbClr val="FFC000"/>
                </a:solidFill>
                <a:latin typeface="Arial" pitchFamily="34" charset="0"/>
                <a:cs typeface="Arial" pitchFamily="34" charset="0"/>
              </a:rPr>
              <a:t> Slovensko </a:t>
            </a:r>
            <a:r>
              <a:rPr lang="nn-NO" sz="3100" dirty="0" smtClean="0">
                <a:solidFill>
                  <a:srgbClr val="FFC000"/>
                </a:solidFill>
                <a:latin typeface="Arial" pitchFamily="34" charset="0"/>
                <a:cs typeface="Arial" pitchFamily="34" charset="0"/>
              </a:rPr>
              <a:t>región </a:t>
            </a:r>
            <a:r>
              <a:rPr lang="cs-CZ" sz="3100" dirty="0" smtClean="0">
                <a:solidFill>
                  <a:srgbClr val="FFC000"/>
                </a:solidFill>
                <a:latin typeface="Arial" pitchFamily="34" charset="0"/>
                <a:cs typeface="Arial" pitchFamily="34" charset="0"/>
              </a:rPr>
              <a:t>ČIERNA ORAVA</a:t>
            </a:r>
            <a:r>
              <a:rPr lang="nn-NO" sz="3100" dirty="0" smtClean="0">
                <a:solidFill>
                  <a:srgbClr val="FFC000"/>
                </a:solidFill>
                <a:latin typeface="Arial" pitchFamily="34" charset="0"/>
                <a:cs typeface="Arial" pitchFamily="34" charset="0"/>
              </a:rPr>
              <a:t> </a:t>
            </a:r>
            <a:r>
              <a:rPr lang="cs-CZ" sz="3100" dirty="0" smtClean="0">
                <a:solidFill>
                  <a:srgbClr val="FFC000"/>
                </a:solidFill>
                <a:latin typeface="Arial" pitchFamily="34" charset="0"/>
                <a:cs typeface="Arial" pitchFamily="34" charset="0"/>
              </a:rPr>
              <a:t/>
            </a:r>
            <a:br>
              <a:rPr lang="cs-CZ" sz="3100" dirty="0" smtClean="0">
                <a:solidFill>
                  <a:srgbClr val="FFC000"/>
                </a:solidFill>
                <a:latin typeface="Arial" pitchFamily="34" charset="0"/>
                <a:cs typeface="Arial" pitchFamily="34" charset="0"/>
              </a:rPr>
            </a:br>
            <a:r>
              <a:rPr lang="nn-NO" sz="3100" dirty="0" smtClean="0">
                <a:solidFill>
                  <a:srgbClr val="FFC000"/>
                </a:solidFill>
                <a:latin typeface="Arial" pitchFamily="34" charset="0"/>
                <a:cs typeface="Arial" pitchFamily="34" charset="0"/>
              </a:rPr>
              <a:t>(časť</a:t>
            </a:r>
            <a:r>
              <a:rPr lang="cs-CZ" sz="3100" dirty="0" smtClean="0">
                <a:solidFill>
                  <a:srgbClr val="FFC000"/>
                </a:solidFill>
                <a:latin typeface="Arial" pitchFamily="34" charset="0"/>
                <a:cs typeface="Arial" pitchFamily="34" charset="0"/>
              </a:rPr>
              <a:t> 1</a:t>
            </a:r>
            <a:r>
              <a:rPr lang="nn-NO" sz="3100" dirty="0" smtClean="0">
                <a:solidFill>
                  <a:srgbClr val="FFC000"/>
                </a:solidFill>
                <a:latin typeface="Arial" pitchFamily="34" charset="0"/>
                <a:cs typeface="Arial" pitchFamily="34" charset="0"/>
              </a:rPr>
              <a:t>.)</a:t>
            </a:r>
            <a:r>
              <a:rPr lang="cs-CZ" sz="3100" dirty="0" smtClean="0">
                <a:solidFill>
                  <a:srgbClr val="FFC000"/>
                </a:solidFill>
              </a:rPr>
              <a:t/>
            </a:r>
            <a:br>
              <a:rPr lang="cs-CZ" sz="3100" dirty="0" smtClean="0">
                <a:solidFill>
                  <a:srgbClr val="FFC000"/>
                </a:solidFill>
              </a:rPr>
            </a:br>
            <a:endParaRPr lang="cs-CZ" sz="3100" dirty="0">
              <a:solidFill>
                <a:srgbClr val="FFC000"/>
              </a:solidFill>
            </a:endParaRPr>
          </a:p>
        </p:txBody>
      </p:sp>
      <p:sp>
        <p:nvSpPr>
          <p:cNvPr id="3" name="Podnadpis 2"/>
          <p:cNvSpPr>
            <a:spLocks noGrp="1"/>
          </p:cNvSpPr>
          <p:nvPr>
            <p:ph type="subTitle" idx="1"/>
          </p:nvPr>
        </p:nvSpPr>
        <p:spPr>
          <a:xfrm>
            <a:off x="433050" y="1544812"/>
            <a:ext cx="6299190" cy="1668164"/>
          </a:xfrm>
        </p:spPr>
        <p:txBody>
          <a:bodyPr>
            <a:normAutofit/>
          </a:bodyPr>
          <a:lstStyle/>
          <a:p>
            <a:r>
              <a:rPr lang="cs-CZ" sz="2400" dirty="0" smtClean="0">
                <a:latin typeface="Arial" pitchFamily="34" charset="0"/>
                <a:cs typeface="Arial" pitchFamily="34" charset="0"/>
              </a:rPr>
              <a:t>Jaroslav Vencálek</a:t>
            </a:r>
          </a:p>
          <a:p>
            <a:r>
              <a:rPr lang="cs-CZ" sz="2400" dirty="0" err="1" smtClean="0">
                <a:latin typeface="Arial" pitchFamily="34" charset="0"/>
                <a:cs typeface="Arial" pitchFamily="34" charset="0"/>
              </a:rPr>
              <a:t>Inštitút</a:t>
            </a:r>
            <a:r>
              <a:rPr lang="cs-CZ" sz="2400" dirty="0" smtClean="0">
                <a:latin typeface="Arial" pitchFamily="34" charset="0"/>
                <a:cs typeface="Arial" pitchFamily="34" charset="0"/>
              </a:rPr>
              <a:t> </a:t>
            </a:r>
            <a:r>
              <a:rPr lang="cs-CZ" sz="2400" dirty="0" err="1" smtClean="0">
                <a:latin typeface="Arial" pitchFamily="34" charset="0"/>
                <a:cs typeface="Arial" pitchFamily="34" charset="0"/>
              </a:rPr>
              <a:t>politológie</a:t>
            </a:r>
            <a:r>
              <a:rPr lang="cs-CZ" sz="2400" dirty="0" smtClean="0">
                <a:latin typeface="Arial" pitchFamily="34" charset="0"/>
                <a:cs typeface="Arial" pitchFamily="34" charset="0"/>
              </a:rPr>
              <a:t> FF PU v Prešove</a:t>
            </a:r>
            <a:endParaRPr lang="cs-CZ"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395536" y="332656"/>
            <a:ext cx="7467600" cy="1143000"/>
          </a:xfrm>
        </p:spPr>
        <p:txBody>
          <a:bodyPr>
            <a:normAutofit/>
          </a:bodyPr>
          <a:lstStyle/>
          <a:p>
            <a:pPr algn="ctr"/>
            <a:r>
              <a:rPr lang="sk-SK" sz="2800" dirty="0" smtClean="0">
                <a:solidFill>
                  <a:srgbClr val="FFC000"/>
                </a:solidFill>
                <a:latin typeface="Arial" pitchFamily="34" charset="0"/>
                <a:cs typeface="Arial" pitchFamily="34" charset="0"/>
              </a:rPr>
              <a:t>Rodáčka z Tvrdošína,                                maliarka Mária Medvecká (1914–1987)</a:t>
            </a:r>
            <a:endParaRPr lang="cs-CZ" sz="2800" dirty="0">
              <a:solidFill>
                <a:srgbClr val="FFC000"/>
              </a:solidFill>
            </a:endParaRPr>
          </a:p>
        </p:txBody>
      </p:sp>
      <p:sp>
        <p:nvSpPr>
          <p:cNvPr id="6" name="Zástupný symbol pro obsah 5"/>
          <p:cNvSpPr>
            <a:spLocks noGrp="1"/>
          </p:cNvSpPr>
          <p:nvPr>
            <p:ph sz="half" idx="2"/>
          </p:nvPr>
        </p:nvSpPr>
        <p:spPr>
          <a:xfrm>
            <a:off x="3851920" y="1600200"/>
            <a:ext cx="4104456" cy="4525963"/>
          </a:xfrm>
        </p:spPr>
        <p:txBody>
          <a:bodyPr>
            <a:normAutofit fontScale="77500" lnSpcReduction="20000"/>
          </a:bodyPr>
          <a:lstStyle/>
          <a:p>
            <a:pPr>
              <a:buNone/>
            </a:pPr>
            <a:r>
              <a:rPr lang="sk-SK" i="1" dirty="0" smtClean="0"/>
              <a:t>     „Na takom malom kúsku zeme, akou je Orava,                       sú vyabstrahované všetky znaky, ktoré sú najtypickejšie pre Slovensko. Keď to hovorím, nemám na mysli           len oravskú krajinu s jej premenlivým baladickým rytmom, drevenú architektúru, ľudové umenie – výtvarné, hudobné a slovesné. Ale mám            na mysli aj spätosť Oravcov     so zemou, bohatou                 na neuveriteľnú škálu osudov a premien.“</a:t>
            </a:r>
            <a:endParaRPr lang="cs-CZ" dirty="0"/>
          </a:p>
        </p:txBody>
      </p:sp>
      <p:pic>
        <p:nvPicPr>
          <p:cNvPr id="1026" name="Picture 2" descr="C:\Users\Jaroslav Vencálek\Desktop\OGD--O_1693--1_1--2014_02_11--L2_WEB[1].jpg"/>
          <p:cNvPicPr>
            <a:picLocks noGrp="1" noChangeAspect="1" noChangeArrowheads="1"/>
          </p:cNvPicPr>
          <p:nvPr>
            <p:ph sz="half" idx="1"/>
          </p:nvPr>
        </p:nvPicPr>
        <p:blipFill>
          <a:blip r:embed="rId2" cstate="print"/>
          <a:srcRect/>
          <a:stretch>
            <a:fillRect/>
          </a:stretch>
        </p:blipFill>
        <p:spPr bwMode="auto">
          <a:xfrm>
            <a:off x="1043608" y="1556792"/>
            <a:ext cx="2663582" cy="3917032"/>
          </a:xfrm>
          <a:prstGeom prst="rect">
            <a:avLst/>
          </a:prstGeom>
          <a:ln>
            <a:noFill/>
          </a:ln>
          <a:effectLst>
            <a:outerShdw blurRad="292100" dist="139700" dir="2700000" algn="tl" rotWithShape="0">
              <a:srgbClr val="333333">
                <a:alpha val="65000"/>
              </a:srgbClr>
            </a:outerShdw>
          </a:effectLst>
        </p:spPr>
      </p:pic>
      <p:sp>
        <p:nvSpPr>
          <p:cNvPr id="9" name="TextovéPole 8"/>
          <p:cNvSpPr txBox="1"/>
          <p:nvPr/>
        </p:nvSpPr>
        <p:spPr>
          <a:xfrm>
            <a:off x="1043608" y="5661249"/>
            <a:ext cx="2664296" cy="276999"/>
          </a:xfrm>
          <a:prstGeom prst="rect">
            <a:avLst/>
          </a:prstGeom>
          <a:noFill/>
        </p:spPr>
        <p:txBody>
          <a:bodyPr wrap="square" rtlCol="0">
            <a:spAutoFit/>
          </a:bodyPr>
          <a:lstStyle/>
          <a:p>
            <a:r>
              <a:rPr lang="cs-CZ" sz="1200" dirty="0" err="1" smtClean="0">
                <a:solidFill>
                  <a:srgbClr val="FFC000"/>
                </a:solidFill>
              </a:rPr>
              <a:t>Mária</a:t>
            </a:r>
            <a:r>
              <a:rPr lang="cs-CZ" sz="1200" dirty="0" smtClean="0">
                <a:solidFill>
                  <a:srgbClr val="FFC000"/>
                </a:solidFill>
              </a:rPr>
              <a:t> </a:t>
            </a:r>
            <a:r>
              <a:rPr lang="cs-CZ" sz="1200" dirty="0" err="1" smtClean="0">
                <a:solidFill>
                  <a:srgbClr val="FFC000"/>
                </a:solidFill>
              </a:rPr>
              <a:t>Medvecká</a:t>
            </a:r>
            <a:r>
              <a:rPr lang="cs-CZ" sz="1200" dirty="0" smtClean="0">
                <a:solidFill>
                  <a:srgbClr val="FFC000"/>
                </a:solidFill>
              </a:rPr>
              <a:t> (1975) Tvrdá zem</a:t>
            </a:r>
            <a:endParaRPr lang="cs-CZ" sz="1200" dirty="0">
              <a:solidFill>
                <a:srgbClr val="FFC000"/>
              </a:solidFill>
            </a:endParaRPr>
          </a:p>
        </p:txBody>
      </p:sp>
    </p:spTree>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57200" y="0"/>
            <a:ext cx="7467600" cy="1196752"/>
          </a:xfrm>
        </p:spPr>
        <p:txBody>
          <a:bodyPr>
            <a:normAutofit/>
          </a:bodyPr>
          <a:lstStyle/>
          <a:p>
            <a:r>
              <a:rPr lang="cs-CZ" sz="2800" dirty="0" err="1" smtClean="0">
                <a:solidFill>
                  <a:srgbClr val="FFC000"/>
                </a:solidFill>
                <a:latin typeface="Arial" pitchFamily="34" charset="0"/>
                <a:cs typeface="Arial" pitchFamily="34" charset="0"/>
              </a:rPr>
              <a:t>Zvyšky</a:t>
            </a:r>
            <a:r>
              <a:rPr lang="cs-CZ" sz="2800" dirty="0" smtClean="0">
                <a:solidFill>
                  <a:srgbClr val="FFC000"/>
                </a:solidFill>
                <a:latin typeface="Arial" pitchFamily="34" charset="0"/>
                <a:cs typeface="Arial" pitchFamily="34" charset="0"/>
              </a:rPr>
              <a:t> </a:t>
            </a:r>
            <a:r>
              <a:rPr lang="cs-CZ" sz="2800" dirty="0" err="1" smtClean="0">
                <a:solidFill>
                  <a:srgbClr val="FFC000"/>
                </a:solidFill>
                <a:latin typeface="Arial" pitchFamily="34" charset="0"/>
                <a:cs typeface="Arial" pitchFamily="34" charset="0"/>
              </a:rPr>
              <a:t>bývalej</a:t>
            </a:r>
            <a:r>
              <a:rPr lang="cs-CZ" sz="2800" dirty="0" smtClean="0">
                <a:solidFill>
                  <a:srgbClr val="FFC000"/>
                </a:solidFill>
                <a:latin typeface="Arial" pitchFamily="34" charset="0"/>
                <a:cs typeface="Arial" pitchFamily="34" charset="0"/>
              </a:rPr>
              <a:t> </a:t>
            </a:r>
            <a:r>
              <a:rPr lang="cs-CZ" sz="2800" dirty="0" err="1" smtClean="0">
                <a:solidFill>
                  <a:srgbClr val="FFC000"/>
                </a:solidFill>
                <a:latin typeface="Arial" pitchFamily="34" charset="0"/>
                <a:cs typeface="Arial" pitchFamily="34" charset="0"/>
              </a:rPr>
              <a:t>železiarskej</a:t>
            </a:r>
            <a:r>
              <a:rPr lang="cs-CZ" sz="2800" dirty="0" smtClean="0">
                <a:solidFill>
                  <a:srgbClr val="FFC000"/>
                </a:solidFill>
                <a:latin typeface="Arial" pitchFamily="34" charset="0"/>
                <a:cs typeface="Arial" pitchFamily="34" charset="0"/>
              </a:rPr>
              <a:t> </a:t>
            </a:r>
            <a:r>
              <a:rPr lang="cs-CZ" sz="2800" dirty="0" err="1" smtClean="0">
                <a:solidFill>
                  <a:srgbClr val="FFC000"/>
                </a:solidFill>
                <a:latin typeface="Arial" pitchFamily="34" charset="0"/>
                <a:cs typeface="Arial" pitchFamily="34" charset="0"/>
              </a:rPr>
              <a:t>huty</a:t>
            </a:r>
            <a:r>
              <a:rPr lang="cs-CZ" sz="2800" dirty="0" smtClean="0">
                <a:solidFill>
                  <a:srgbClr val="FFC000"/>
                </a:solidFill>
                <a:latin typeface="Arial" pitchFamily="34" charset="0"/>
                <a:cs typeface="Arial" pitchFamily="34" charset="0"/>
              </a:rPr>
              <a:t> </a:t>
            </a:r>
            <a:r>
              <a:rPr lang="cs-CZ" sz="2800" dirty="0" smtClean="0">
                <a:solidFill>
                  <a:srgbClr val="FFC000"/>
                </a:solidFill>
                <a:latin typeface="Arial" pitchFamily="34" charset="0"/>
                <a:cs typeface="Arial" pitchFamily="34" charset="0"/>
              </a:rPr>
              <a:t>v </a:t>
            </a:r>
            <a:r>
              <a:rPr lang="cs-CZ" sz="2800" dirty="0" err="1" smtClean="0">
                <a:solidFill>
                  <a:srgbClr val="FFC000"/>
                </a:solidFill>
                <a:latin typeface="Arial" pitchFamily="34" charset="0"/>
                <a:cs typeface="Arial" pitchFamily="34" charset="0"/>
              </a:rPr>
              <a:t>Podbieli</a:t>
            </a:r>
            <a:endParaRPr lang="cs-CZ" sz="2800" dirty="0">
              <a:solidFill>
                <a:srgbClr val="FFC000"/>
              </a:solidFill>
            </a:endParaRPr>
          </a:p>
        </p:txBody>
      </p:sp>
      <p:sp>
        <p:nvSpPr>
          <p:cNvPr id="6" name="Zástupný symbol pro obsah 5"/>
          <p:cNvSpPr>
            <a:spLocks noGrp="1"/>
          </p:cNvSpPr>
          <p:nvPr>
            <p:ph sz="half" idx="2"/>
          </p:nvPr>
        </p:nvSpPr>
        <p:spPr>
          <a:xfrm>
            <a:off x="0" y="980728"/>
            <a:ext cx="5004048" cy="5877272"/>
          </a:xfrm>
        </p:spPr>
        <p:txBody>
          <a:bodyPr>
            <a:noAutofit/>
          </a:bodyPr>
          <a:lstStyle/>
          <a:p>
            <a:pPr>
              <a:buNone/>
            </a:pPr>
            <a:r>
              <a:rPr lang="sk-SK" sz="1700" dirty="0" smtClean="0">
                <a:latin typeface="Arial" pitchFamily="34" charset="0"/>
                <a:cs typeface="Arial" pitchFamily="34" charset="0"/>
              </a:rPr>
              <a:t>       Údolím Studeného potoka, prerezávajúcim masív </a:t>
            </a:r>
            <a:r>
              <a:rPr lang="sk-SK" sz="1700" dirty="0" err="1" smtClean="0">
                <a:latin typeface="Arial" pitchFamily="34" charset="0"/>
                <a:cs typeface="Arial" pitchFamily="34" charset="0"/>
              </a:rPr>
              <a:t>Skorušinských</a:t>
            </a:r>
            <a:r>
              <a:rPr lang="sk-SK" sz="1700" dirty="0" smtClean="0">
                <a:latin typeface="Arial" pitchFamily="34" charset="0"/>
                <a:cs typeface="Arial" pitchFamily="34" charset="0"/>
              </a:rPr>
              <a:t> vrchov, sa dostaneme cez Oravský Biely Potok do </a:t>
            </a:r>
            <a:r>
              <a:rPr lang="sk-SK" sz="1700" dirty="0" err="1" smtClean="0">
                <a:latin typeface="Arial" pitchFamily="34" charset="0"/>
                <a:cs typeface="Arial" pitchFamily="34" charset="0"/>
              </a:rPr>
              <a:t>Podbieľa</a:t>
            </a:r>
            <a:r>
              <a:rPr lang="sk-SK" sz="1700" dirty="0" smtClean="0">
                <a:latin typeface="Arial" pitchFamily="34" charset="0"/>
                <a:cs typeface="Arial" pitchFamily="34" charset="0"/>
              </a:rPr>
              <a:t> - východiska k mnohým atraktívnym miestam hornej Oravy. Je zaujímavé, že úplne mimo hlavnej pozornosti propagačných materiálov tejto krajiny, sa nachádza architektonický svedok dávnych železiarskych aktivít, jeden  z kľúčov k poznaniu génia </a:t>
            </a:r>
            <a:r>
              <a:rPr lang="sk-SK" sz="1700" dirty="0" err="1" smtClean="0">
                <a:latin typeface="Arial" pitchFamily="34" charset="0"/>
                <a:cs typeface="Arial" pitchFamily="34" charset="0"/>
              </a:rPr>
              <a:t>loci</a:t>
            </a:r>
            <a:r>
              <a:rPr lang="sk-SK" sz="1700" dirty="0" smtClean="0">
                <a:latin typeface="Arial" pitchFamily="34" charset="0"/>
                <a:cs typeface="Arial" pitchFamily="34" charset="0"/>
              </a:rPr>
              <a:t> Oravy - tehlové torzo Františkovej hute.</a:t>
            </a:r>
            <a:endParaRPr lang="cs-CZ" sz="1700" dirty="0" smtClean="0">
              <a:latin typeface="Arial" pitchFamily="34" charset="0"/>
              <a:cs typeface="Arial" pitchFamily="34" charset="0"/>
            </a:endParaRPr>
          </a:p>
          <a:p>
            <a:pPr>
              <a:buNone/>
            </a:pPr>
            <a:r>
              <a:rPr lang="sk-SK" sz="1700" dirty="0" smtClean="0">
                <a:latin typeface="Arial" pitchFamily="34" charset="0"/>
                <a:cs typeface="Arial" pitchFamily="34" charset="0"/>
              </a:rPr>
              <a:t>       Čo tak ešte stáť v spodnej časti monumentálne pôsobiacej vysokej pece - stavebného jadra železiarskej huty, kde sa rudný nerast premieňal na žeravú hmotu surového železa. Zakloniť hlavu a upreným zrakom vzhliadať komínom vysokej pece          k jej hornému okraju, kde na oblohe ledabolo plynúce oblaky modelujú pitoreskné obrazce, je okamihom, keď sa do mysle vkrádajú otázky, týkajúce sa železiarskej minulosti Oravy.</a:t>
            </a:r>
            <a:endParaRPr lang="cs-CZ" sz="1700" dirty="0" smtClean="0">
              <a:latin typeface="Arial" pitchFamily="34" charset="0"/>
              <a:cs typeface="Arial" pitchFamily="34" charset="0"/>
            </a:endParaRPr>
          </a:p>
          <a:p>
            <a:endParaRPr lang="cs-CZ" sz="1700" dirty="0"/>
          </a:p>
        </p:txBody>
      </p:sp>
      <p:pic>
        <p:nvPicPr>
          <p:cNvPr id="7" name="Picture 3" descr="C:\Users\Jaroslav Vencálek\Desktop\39sk_1_big[1].jpg"/>
          <p:cNvPicPr>
            <a:picLocks noGrp="1" noChangeAspect="1" noChangeArrowheads="1"/>
          </p:cNvPicPr>
          <p:nvPr>
            <p:ph sz="half" idx="1"/>
          </p:nvPr>
        </p:nvPicPr>
        <p:blipFill>
          <a:blip r:embed="rId2" cstate="print"/>
          <a:stretch>
            <a:fillRect/>
          </a:stretch>
        </p:blipFill>
        <p:spPr bwMode="auto">
          <a:xfrm>
            <a:off x="4860032" y="2060848"/>
            <a:ext cx="3456384" cy="2604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800" dirty="0" err="1" smtClean="0">
                <a:solidFill>
                  <a:srgbClr val="FFC000"/>
                </a:solidFill>
              </a:rPr>
              <a:t>Ťažba</a:t>
            </a:r>
            <a:r>
              <a:rPr lang="cs-CZ" sz="2800" dirty="0" smtClean="0">
                <a:solidFill>
                  <a:srgbClr val="FFC000"/>
                </a:solidFill>
              </a:rPr>
              <a:t> </a:t>
            </a:r>
            <a:r>
              <a:rPr lang="cs-CZ" sz="2800" dirty="0" smtClean="0">
                <a:solidFill>
                  <a:srgbClr val="FFC000"/>
                </a:solidFill>
              </a:rPr>
              <a:t>železných </a:t>
            </a:r>
            <a:r>
              <a:rPr lang="cs-CZ" sz="2800" dirty="0" err="1" smtClean="0">
                <a:solidFill>
                  <a:srgbClr val="FFC000"/>
                </a:solidFill>
              </a:rPr>
              <a:t>rúd</a:t>
            </a:r>
            <a:r>
              <a:rPr lang="cs-CZ" sz="2800" dirty="0" smtClean="0">
                <a:solidFill>
                  <a:srgbClr val="FFC000"/>
                </a:solidFill>
              </a:rPr>
              <a:t> v </a:t>
            </a:r>
            <a:r>
              <a:rPr lang="cs-CZ" sz="2800" dirty="0" err="1" smtClean="0">
                <a:solidFill>
                  <a:srgbClr val="FFC000"/>
                </a:solidFill>
              </a:rPr>
              <a:t>histórii</a:t>
            </a:r>
            <a:r>
              <a:rPr lang="cs-CZ" sz="2800" dirty="0" smtClean="0">
                <a:solidFill>
                  <a:srgbClr val="FFC000"/>
                </a:solidFill>
              </a:rPr>
              <a:t> </a:t>
            </a:r>
            <a:r>
              <a:rPr lang="cs-CZ" sz="2800" dirty="0" err="1" smtClean="0">
                <a:solidFill>
                  <a:srgbClr val="FFC000"/>
                </a:solidFill>
              </a:rPr>
              <a:t>Čiernej</a:t>
            </a:r>
            <a:r>
              <a:rPr lang="cs-CZ" sz="2800" dirty="0" smtClean="0">
                <a:solidFill>
                  <a:srgbClr val="FFC000"/>
                </a:solidFill>
              </a:rPr>
              <a:t> Oravy</a:t>
            </a:r>
            <a:r>
              <a:rPr lang="cs-CZ" sz="2800" dirty="0" smtClean="0"/>
              <a:t/>
            </a:r>
            <a:br>
              <a:rPr lang="cs-CZ" sz="2800" dirty="0" smtClean="0"/>
            </a:br>
            <a:endParaRPr lang="cs-CZ" sz="2800" dirty="0">
              <a:solidFill>
                <a:srgbClr val="FFC000"/>
              </a:solidFill>
            </a:endParaRPr>
          </a:p>
        </p:txBody>
      </p:sp>
      <p:sp>
        <p:nvSpPr>
          <p:cNvPr id="4" name="Zástupný symbol pro obsah 3"/>
          <p:cNvSpPr>
            <a:spLocks noGrp="1"/>
          </p:cNvSpPr>
          <p:nvPr>
            <p:ph sz="half" idx="2"/>
          </p:nvPr>
        </p:nvSpPr>
        <p:spPr>
          <a:xfrm>
            <a:off x="3995936" y="1484784"/>
            <a:ext cx="4320480" cy="4641379"/>
          </a:xfrm>
        </p:spPr>
        <p:txBody>
          <a:bodyPr>
            <a:noAutofit/>
          </a:bodyPr>
          <a:lstStyle/>
          <a:p>
            <a:pPr>
              <a:buNone/>
            </a:pPr>
            <a:r>
              <a:rPr lang="sk-SK" sz="1600" dirty="0" smtClean="0">
                <a:latin typeface="Arial" pitchFamily="34" charset="0"/>
                <a:cs typeface="Arial" pitchFamily="34" charset="0"/>
              </a:rPr>
              <a:t>       </a:t>
            </a:r>
            <a:r>
              <a:rPr lang="sk-SK" sz="1600" dirty="0" smtClean="0">
                <a:latin typeface="Arial" pitchFamily="34" charset="0"/>
                <a:cs typeface="Arial" pitchFamily="34" charset="0"/>
              </a:rPr>
              <a:t>Možno práve závoje podivných oblakov </a:t>
            </a:r>
            <a:r>
              <a:rPr lang="sk-SK" sz="1600" dirty="0" smtClean="0">
                <a:latin typeface="Arial" pitchFamily="34" charset="0"/>
                <a:cs typeface="Arial" pitchFamily="34" charset="0"/>
              </a:rPr>
              <a:t> v </a:t>
            </a:r>
            <a:r>
              <a:rPr lang="sk-SK" sz="1600" dirty="0" smtClean="0">
                <a:latin typeface="Arial" pitchFamily="34" charset="0"/>
                <a:cs typeface="Arial" pitchFamily="34" charset="0"/>
              </a:rPr>
              <a:t>tvare vláknitých </a:t>
            </a:r>
            <a:r>
              <a:rPr lang="sk-SK" sz="1600" dirty="0" err="1" smtClean="0">
                <a:latin typeface="Arial" pitchFamily="34" charset="0"/>
                <a:cs typeface="Arial" pitchFamily="34" charset="0"/>
              </a:rPr>
              <a:t>cirov</a:t>
            </a:r>
            <a:r>
              <a:rPr lang="sk-SK" sz="1600" dirty="0" smtClean="0">
                <a:latin typeface="Arial" pitchFamily="34" charset="0"/>
                <a:cs typeface="Arial" pitchFamily="34" charset="0"/>
              </a:rPr>
              <a:t>, pohybujúcich </a:t>
            </a:r>
            <a:r>
              <a:rPr lang="sk-SK" sz="1600" dirty="0" smtClean="0">
                <a:latin typeface="Arial" pitchFamily="34" charset="0"/>
                <a:cs typeface="Arial" pitchFamily="34" charset="0"/>
              </a:rPr>
              <a:t> sa </a:t>
            </a:r>
            <a:r>
              <a:rPr lang="sk-SK" sz="1600" dirty="0" smtClean="0">
                <a:latin typeface="Arial" pitchFamily="34" charset="0"/>
                <a:cs typeface="Arial" pitchFamily="34" charset="0"/>
              </a:rPr>
              <a:t>vysoko nad horným otvorom vysokej pece, môžu pripomínať vlniacu sa vodnú hladinu Oravskej priehrady. </a:t>
            </a:r>
            <a:r>
              <a:rPr lang="sk-SK" sz="1600" dirty="0" smtClean="0">
                <a:latin typeface="Arial" pitchFamily="34" charset="0"/>
                <a:cs typeface="Arial" pitchFamily="34" charset="0"/>
              </a:rPr>
              <a:t>                    V </a:t>
            </a:r>
            <a:r>
              <a:rPr lang="sk-SK" sz="1600" dirty="0" smtClean="0">
                <a:latin typeface="Arial" pitchFamily="34" charset="0"/>
                <a:cs typeface="Arial" pitchFamily="34" charset="0"/>
              </a:rPr>
              <a:t>miestach teraz zatopenej obce Hámre začali totiž jej zakladatelia - bratia Michal a Gál </a:t>
            </a:r>
            <a:r>
              <a:rPr lang="sk-SK" sz="1600" dirty="0" err="1" smtClean="0">
                <a:latin typeface="Arial" pitchFamily="34" charset="0"/>
                <a:cs typeface="Arial" pitchFamily="34" charset="0"/>
              </a:rPr>
              <a:t>Závodovskí</a:t>
            </a:r>
            <a:r>
              <a:rPr lang="sk-SK" sz="1600" dirty="0" smtClean="0">
                <a:latin typeface="Arial" pitchFamily="34" charset="0"/>
                <a:cs typeface="Arial" pitchFamily="34" charset="0"/>
              </a:rPr>
              <a:t>, snáď ako prví ťažiť oravskú železnú rudu. Jej ťažba na dne Oravskej kotliny je písomne zdokumentovaná od 80. </a:t>
            </a:r>
            <a:r>
              <a:rPr lang="sk-SK" sz="1600" dirty="0" smtClean="0">
                <a:latin typeface="Arial" pitchFamily="34" charset="0"/>
                <a:cs typeface="Arial" pitchFamily="34" charset="0"/>
              </a:rPr>
              <a:t>rokov                </a:t>
            </a:r>
            <a:r>
              <a:rPr lang="sk-SK" sz="1600" dirty="0" smtClean="0">
                <a:latin typeface="Arial" pitchFamily="34" charset="0"/>
                <a:cs typeface="Arial" pitchFamily="34" charset="0"/>
              </a:rPr>
              <a:t>17. storočia do 40. rokov 19. storočia. </a:t>
            </a:r>
            <a:r>
              <a:rPr lang="sk-SK" sz="1600" dirty="0" err="1" smtClean="0">
                <a:latin typeface="Arial" pitchFamily="34" charset="0"/>
                <a:cs typeface="Arial" pitchFamily="34" charset="0"/>
              </a:rPr>
              <a:t>Hámer</a:t>
            </a:r>
            <a:r>
              <a:rPr lang="sk-SK" sz="1600" dirty="0" smtClean="0">
                <a:latin typeface="Arial" pitchFamily="34" charset="0"/>
                <a:cs typeface="Arial" pitchFamily="34" charset="0"/>
              </a:rPr>
              <a:t> neďaleko Trstenej dal pomenovanie miestnej osade </a:t>
            </a:r>
            <a:r>
              <a:rPr lang="sk-SK" sz="1600" dirty="0" err="1" smtClean="0">
                <a:latin typeface="Arial" pitchFamily="34" charset="0"/>
                <a:cs typeface="Arial" pitchFamily="34" charset="0"/>
              </a:rPr>
              <a:t>Hámričky</a:t>
            </a:r>
            <a:r>
              <a:rPr lang="sk-SK" sz="1600" dirty="0" smtClean="0">
                <a:latin typeface="Arial" pitchFamily="34" charset="0"/>
                <a:cs typeface="Arial" pitchFamily="34" charset="0"/>
              </a:rPr>
              <a:t> (ruda sa ťažila vo Vitanovej). </a:t>
            </a:r>
            <a:endParaRPr lang="cs-CZ" sz="1600" dirty="0">
              <a:latin typeface="Arial" pitchFamily="34" charset="0"/>
              <a:cs typeface="Arial" pitchFamily="34" charset="0"/>
            </a:endParaRPr>
          </a:p>
        </p:txBody>
      </p:sp>
      <p:pic>
        <p:nvPicPr>
          <p:cNvPr id="3074" name="Picture 2" descr="C:\Users\Jaroslav Vencálek\Desktop\Slovensko -foto\Slovensko 12.5.2011\P5120058.JPG"/>
          <p:cNvPicPr>
            <a:picLocks noGrp="1" noChangeAspect="1" noChangeArrowheads="1"/>
          </p:cNvPicPr>
          <p:nvPr>
            <p:ph sz="half" idx="1"/>
          </p:nvPr>
        </p:nvPicPr>
        <p:blipFill>
          <a:blip r:embed="rId2" cstate="print"/>
          <a:srcRect/>
          <a:stretch>
            <a:fillRect/>
          </a:stretch>
        </p:blipFill>
        <p:spPr bwMode="auto">
          <a:xfrm>
            <a:off x="755576" y="1268760"/>
            <a:ext cx="3261810" cy="4349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251520" y="274638"/>
            <a:ext cx="7344816" cy="1143000"/>
          </a:xfrm>
        </p:spPr>
        <p:txBody>
          <a:bodyPr>
            <a:normAutofit/>
          </a:bodyPr>
          <a:lstStyle/>
          <a:p>
            <a:pPr algn="ctr"/>
            <a:r>
              <a:rPr lang="cs-CZ" sz="2800" dirty="0" smtClean="0">
                <a:solidFill>
                  <a:srgbClr val="FFC000"/>
                </a:solidFill>
              </a:rPr>
              <a:t>Paradox - historické </a:t>
            </a:r>
            <a:r>
              <a:rPr lang="cs-CZ" sz="2800" dirty="0" err="1" smtClean="0">
                <a:solidFill>
                  <a:srgbClr val="FFC000"/>
                </a:solidFill>
              </a:rPr>
              <a:t>prepojenie</a:t>
            </a:r>
            <a:r>
              <a:rPr lang="cs-CZ" sz="2800" dirty="0" smtClean="0">
                <a:solidFill>
                  <a:srgbClr val="FFC000"/>
                </a:solidFill>
              </a:rPr>
              <a:t> </a:t>
            </a:r>
            <a:r>
              <a:rPr lang="cs-CZ" sz="2800" dirty="0" err="1" smtClean="0">
                <a:solidFill>
                  <a:srgbClr val="FFC000"/>
                </a:solidFill>
              </a:rPr>
              <a:t>Čiernej</a:t>
            </a:r>
            <a:r>
              <a:rPr lang="cs-CZ" sz="2800" dirty="0" smtClean="0">
                <a:solidFill>
                  <a:srgbClr val="FFC000"/>
                </a:solidFill>
              </a:rPr>
              <a:t> Oravy s „</a:t>
            </a:r>
            <a:r>
              <a:rPr lang="cs-CZ" sz="2800" dirty="0" err="1" smtClean="0">
                <a:solidFill>
                  <a:srgbClr val="FFC000"/>
                </a:solidFill>
              </a:rPr>
              <a:t>čiernou</a:t>
            </a:r>
            <a:r>
              <a:rPr lang="cs-CZ" sz="2800" dirty="0" smtClean="0">
                <a:solidFill>
                  <a:srgbClr val="FFC000"/>
                </a:solidFill>
              </a:rPr>
              <a:t> Ostravou“</a:t>
            </a:r>
            <a:endParaRPr lang="cs-CZ" sz="2800" dirty="0">
              <a:solidFill>
                <a:srgbClr val="FFC000"/>
              </a:solidFill>
            </a:endParaRPr>
          </a:p>
        </p:txBody>
      </p:sp>
      <p:sp>
        <p:nvSpPr>
          <p:cNvPr id="6" name="Zástupný symbol pro obsah 5"/>
          <p:cNvSpPr>
            <a:spLocks noGrp="1"/>
          </p:cNvSpPr>
          <p:nvPr>
            <p:ph idx="1"/>
          </p:nvPr>
        </p:nvSpPr>
        <p:spPr>
          <a:xfrm>
            <a:off x="179512" y="1600200"/>
            <a:ext cx="7745288" cy="4525963"/>
          </a:xfrm>
        </p:spPr>
        <p:txBody>
          <a:bodyPr>
            <a:normAutofit/>
          </a:bodyPr>
          <a:lstStyle/>
          <a:p>
            <a:pPr>
              <a:buNone/>
            </a:pPr>
            <a:r>
              <a:rPr lang="sk-SK" sz="1800" dirty="0" smtClean="0">
                <a:latin typeface="Arial" pitchFamily="34" charset="0"/>
                <a:cs typeface="Arial" pitchFamily="34" charset="0"/>
              </a:rPr>
              <a:t> </a:t>
            </a:r>
            <a:r>
              <a:rPr lang="sk-SK" sz="1800" dirty="0" smtClean="0">
                <a:latin typeface="Arial" pitchFamily="34" charset="0"/>
                <a:cs typeface="Arial" pitchFamily="34" charset="0"/>
              </a:rPr>
              <a:t>     Oravská </a:t>
            </a:r>
            <a:r>
              <a:rPr lang="sk-SK" sz="1800" dirty="0" smtClean="0">
                <a:latin typeface="Arial" pitchFamily="34" charset="0"/>
                <a:cs typeface="Arial" pitchFamily="34" charset="0"/>
              </a:rPr>
              <a:t>krajina začala byť postupne popretkávaná sieťou menších hámrov. Železná ruda bola postupne objavovaná v mnohých lokalitách výskytu vrchných triasových vápencov, v šošovkách tvorených železnými rudami sedimentárneho pôvodu. Zistené mocnosti rudných ložísk </a:t>
            </a:r>
            <a:r>
              <a:rPr lang="sk-SK" sz="1800" dirty="0" smtClean="0">
                <a:latin typeface="Arial" pitchFamily="34" charset="0"/>
                <a:cs typeface="Arial" pitchFamily="34" charset="0"/>
              </a:rPr>
              <a:t>nepresiahli </a:t>
            </a:r>
            <a:r>
              <a:rPr lang="sk-SK" sz="1800" dirty="0" smtClean="0">
                <a:latin typeface="Arial" pitchFamily="34" charset="0"/>
                <a:cs typeface="Arial" pitchFamily="34" charset="0"/>
              </a:rPr>
              <a:t>úroveň 1,5 metra. V rokoch 1837-1838 boli </a:t>
            </a:r>
            <a:r>
              <a:rPr lang="sk-SK" sz="1800" dirty="0" smtClean="0">
                <a:latin typeface="Arial" pitchFamily="34" charset="0"/>
                <a:cs typeface="Arial" pitchFamily="34" charset="0"/>
              </a:rPr>
              <a:t>             v </a:t>
            </a:r>
            <a:r>
              <a:rPr lang="sk-SK" sz="1800" dirty="0" smtClean="0">
                <a:latin typeface="Arial" pitchFamily="34" charset="0"/>
                <a:cs typeface="Arial" pitchFamily="34" charset="0"/>
              </a:rPr>
              <a:t>Podbieli vybudované železiarne s Františkovou hutou. Oravské železné rudy mali ale jedno spoločné: malý obsah železa a nízku mocnosť ložísk. </a:t>
            </a:r>
            <a:r>
              <a:rPr lang="sk-SK" sz="1800" dirty="0" err="1" smtClean="0">
                <a:latin typeface="Arial" pitchFamily="34" charset="0"/>
                <a:cs typeface="Arial" pitchFamily="34" charset="0"/>
              </a:rPr>
              <a:t>Radikalizácia</a:t>
            </a:r>
            <a:r>
              <a:rPr lang="sk-SK" sz="1800" dirty="0" smtClean="0">
                <a:latin typeface="Arial" pitchFamily="34" charset="0"/>
                <a:cs typeface="Arial" pitchFamily="34" charset="0"/>
              </a:rPr>
              <a:t> európskych más, vedúca </a:t>
            </a:r>
            <a:r>
              <a:rPr lang="sk-SK" sz="1800" dirty="0" smtClean="0">
                <a:latin typeface="Arial" pitchFamily="34" charset="0"/>
                <a:cs typeface="Arial" pitchFamily="34" charset="0"/>
              </a:rPr>
              <a:t>                       k </a:t>
            </a:r>
            <a:r>
              <a:rPr lang="sk-SK" sz="1800" dirty="0" smtClean="0">
                <a:latin typeface="Arial" pitchFamily="34" charset="0"/>
                <a:cs typeface="Arial" pitchFamily="34" charset="0"/>
              </a:rPr>
              <a:t>celoeurópskym revolúciám v r. 1848, mala zásadný vplyv aj </a:t>
            </a:r>
            <a:r>
              <a:rPr lang="sk-SK" sz="1800" dirty="0" smtClean="0">
                <a:latin typeface="Arial" pitchFamily="34" charset="0"/>
                <a:cs typeface="Arial" pitchFamily="34" charset="0"/>
              </a:rPr>
              <a:t>            na </a:t>
            </a:r>
            <a:r>
              <a:rPr lang="sk-SK" sz="1800" dirty="0" smtClean="0">
                <a:latin typeface="Arial" pitchFamily="34" charset="0"/>
                <a:cs typeface="Arial" pitchFamily="34" charset="0"/>
              </a:rPr>
              <a:t>využívanie pracovných síl. Po tom, čo 7. septembra 1848 schválil Ríšsky ústavodarný snem zákon o zrušení poddanstva, boli zrušené pracovné povinnosti. Preto aj pracovná sila využívaná v oravských </a:t>
            </a:r>
            <a:r>
              <a:rPr lang="sk-SK" sz="1800" dirty="0" err="1" smtClean="0">
                <a:latin typeface="Arial" pitchFamily="34" charset="0"/>
                <a:cs typeface="Arial" pitchFamily="34" charset="0"/>
              </a:rPr>
              <a:t>hutiach</a:t>
            </a:r>
            <a:r>
              <a:rPr lang="sk-SK" sz="1800" dirty="0" smtClean="0">
                <a:latin typeface="Arial" pitchFamily="34" charset="0"/>
                <a:cs typeface="Arial" pitchFamily="34" charset="0"/>
              </a:rPr>
              <a:t>, musela byť už platená. Výrobné náklady začali dramaticky rásť. Nástupom druhej polovice 19. storočia došlo k dynamickému rozvoju železnice. </a:t>
            </a:r>
            <a:endParaRPr lang="cs-CZ" sz="1800" dirty="0">
              <a:latin typeface="Arial" pitchFamily="34" charset="0"/>
              <a:cs typeface="Arial" pitchFamily="34" charset="0"/>
            </a:endParaRPr>
          </a:p>
        </p:txBody>
      </p:sp>
    </p:spTree>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pPr algn="ctr"/>
            <a:r>
              <a:rPr lang="cs-CZ" sz="2800" dirty="0" smtClean="0">
                <a:solidFill>
                  <a:srgbClr val="FFC000"/>
                </a:solidFill>
                <a:latin typeface="Arial" pitchFamily="34" charset="0"/>
                <a:cs typeface="Arial" pitchFamily="34" charset="0"/>
              </a:rPr>
              <a:t>                                  </a:t>
            </a:r>
            <a:r>
              <a:rPr lang="cs-CZ" sz="2800" dirty="0" err="1" smtClean="0">
                <a:solidFill>
                  <a:srgbClr val="FFC000"/>
                </a:solidFill>
                <a:latin typeface="Arial" pitchFamily="34" charset="0"/>
                <a:cs typeface="Arial" pitchFamily="34" charset="0"/>
              </a:rPr>
              <a:t>Podbiel</a:t>
            </a:r>
            <a:endParaRPr lang="cs-CZ" sz="2800" dirty="0">
              <a:solidFill>
                <a:srgbClr val="FFC000"/>
              </a:solidFill>
              <a:latin typeface="Arial" pitchFamily="34" charset="0"/>
              <a:cs typeface="Arial" pitchFamily="34" charset="0"/>
            </a:endParaRPr>
          </a:p>
        </p:txBody>
      </p:sp>
      <p:sp>
        <p:nvSpPr>
          <p:cNvPr id="6" name="Zástupný symbol pro obsah 5"/>
          <p:cNvSpPr>
            <a:spLocks noGrp="1"/>
          </p:cNvSpPr>
          <p:nvPr>
            <p:ph sz="half" idx="2"/>
          </p:nvPr>
        </p:nvSpPr>
        <p:spPr>
          <a:xfrm>
            <a:off x="3851920" y="1700808"/>
            <a:ext cx="4032448" cy="3672408"/>
          </a:xfrm>
        </p:spPr>
        <p:txBody>
          <a:bodyPr>
            <a:normAutofit fontScale="85000" lnSpcReduction="20000"/>
          </a:bodyPr>
          <a:lstStyle/>
          <a:p>
            <a:pPr>
              <a:buNone/>
            </a:pPr>
            <a:r>
              <a:rPr lang="sk-SK" sz="2100" dirty="0" smtClean="0">
                <a:latin typeface="Arial" pitchFamily="34" charset="0"/>
                <a:cs typeface="Arial" pitchFamily="34" charset="0"/>
              </a:rPr>
              <a:t>      V </a:t>
            </a:r>
            <a:r>
              <a:rPr lang="sk-SK" sz="2100" dirty="0" smtClean="0">
                <a:latin typeface="Arial" pitchFamily="34" charset="0"/>
                <a:cs typeface="Arial" pitchFamily="34" charset="0"/>
              </a:rPr>
              <a:t>roku 1872 bola dostavaná </a:t>
            </a:r>
            <a:r>
              <a:rPr lang="sk-SK" sz="2100" dirty="0" err="1" smtClean="0">
                <a:latin typeface="Arial" pitchFamily="34" charset="0"/>
                <a:cs typeface="Arial" pitchFamily="34" charset="0"/>
              </a:rPr>
              <a:t>Košicko-bohumínska</a:t>
            </a:r>
            <a:r>
              <a:rPr lang="sk-SK" sz="2100" dirty="0" smtClean="0">
                <a:latin typeface="Arial" pitchFamily="34" charset="0"/>
                <a:cs typeface="Arial" pitchFamily="34" charset="0"/>
              </a:rPr>
              <a:t> železnica, umožňujúca rýchlejší dovoz kvalitnejších železnorudných surovín zo Spiša a </a:t>
            </a:r>
            <a:r>
              <a:rPr lang="sk-SK" sz="2100" dirty="0" err="1" smtClean="0">
                <a:latin typeface="Arial" pitchFamily="34" charset="0"/>
                <a:cs typeface="Arial" pitchFamily="34" charset="0"/>
              </a:rPr>
              <a:t>Gemera</a:t>
            </a:r>
            <a:r>
              <a:rPr lang="sk-SK" sz="2100" dirty="0" smtClean="0">
                <a:latin typeface="Arial" pitchFamily="34" charset="0"/>
                <a:cs typeface="Arial" pitchFamily="34" charset="0"/>
              </a:rPr>
              <a:t> </a:t>
            </a:r>
            <a:r>
              <a:rPr lang="sk-SK" sz="2100" dirty="0" smtClean="0">
                <a:latin typeface="Arial" pitchFamily="34" charset="0"/>
                <a:cs typeface="Arial" pitchFamily="34" charset="0"/>
              </a:rPr>
              <a:t>        do </a:t>
            </a:r>
            <a:r>
              <a:rPr lang="sk-SK" sz="2100" dirty="0" smtClean="0">
                <a:latin typeface="Arial" pitchFamily="34" charset="0"/>
                <a:cs typeface="Arial" pitchFamily="34" charset="0"/>
              </a:rPr>
              <a:t>hlavných </a:t>
            </a:r>
            <a:r>
              <a:rPr lang="sk-SK" sz="2100" dirty="0" smtClean="0">
                <a:latin typeface="Arial" pitchFamily="34" charset="0"/>
                <a:cs typeface="Arial" pitchFamily="34" charset="0"/>
              </a:rPr>
              <a:t>železiarskych </a:t>
            </a:r>
            <a:r>
              <a:rPr lang="sk-SK" sz="2100" dirty="0" smtClean="0">
                <a:latin typeface="Arial" pitchFamily="34" charset="0"/>
                <a:cs typeface="Arial" pitchFamily="34" charset="0"/>
              </a:rPr>
              <a:t>oblastí Rakúskej monarchie (</a:t>
            </a:r>
            <a:r>
              <a:rPr lang="sk-SK" sz="2100" dirty="0" err="1" smtClean="0">
                <a:latin typeface="Arial" pitchFamily="34" charset="0"/>
                <a:cs typeface="Arial" pitchFamily="34" charset="0"/>
              </a:rPr>
              <a:t>Vítkovické</a:t>
            </a:r>
            <a:r>
              <a:rPr lang="sk-SK" sz="2100" dirty="0" smtClean="0">
                <a:latin typeface="Arial" pitchFamily="34" charset="0"/>
                <a:cs typeface="Arial" pitchFamily="34" charset="0"/>
              </a:rPr>
              <a:t> železiarne </a:t>
            </a:r>
            <a:r>
              <a:rPr lang="sk-SK" sz="2100" dirty="0" smtClean="0">
                <a:latin typeface="Arial" pitchFamily="34" charset="0"/>
                <a:cs typeface="Arial" pitchFamily="34" charset="0"/>
              </a:rPr>
              <a:t>v </a:t>
            </a:r>
            <a:r>
              <a:rPr lang="sk-SK" sz="2100" dirty="0" smtClean="0">
                <a:latin typeface="Arial" pitchFamily="34" charset="0"/>
                <a:cs typeface="Arial" pitchFamily="34" charset="0"/>
              </a:rPr>
              <a:t>Ostravskej panve </a:t>
            </a:r>
            <a:r>
              <a:rPr lang="sk-SK" sz="2100" dirty="0" smtClean="0">
                <a:latin typeface="Arial" pitchFamily="34" charset="0"/>
                <a:cs typeface="Arial" pitchFamily="34" charset="0"/>
              </a:rPr>
              <a:t>               a </a:t>
            </a:r>
            <a:r>
              <a:rPr lang="sk-SK" sz="2100" dirty="0" err="1" smtClean="0">
                <a:latin typeface="Arial" pitchFamily="34" charset="0"/>
                <a:cs typeface="Arial" pitchFamily="34" charset="0"/>
              </a:rPr>
              <a:t>Třinecké</a:t>
            </a:r>
            <a:r>
              <a:rPr lang="sk-SK" sz="2100" dirty="0" smtClean="0">
                <a:latin typeface="Arial" pitchFamily="34" charset="0"/>
                <a:cs typeface="Arial" pitchFamily="34" charset="0"/>
              </a:rPr>
              <a:t> železiarne </a:t>
            </a:r>
            <a:r>
              <a:rPr lang="sk-SK" sz="2100" dirty="0" smtClean="0">
                <a:latin typeface="Arial" pitchFamily="34" charset="0"/>
                <a:cs typeface="Arial" pitchFamily="34" charset="0"/>
              </a:rPr>
              <a:t>                     v </a:t>
            </a:r>
            <a:r>
              <a:rPr lang="sk-SK" sz="2100" dirty="0" err="1" smtClean="0">
                <a:latin typeface="Arial" pitchFamily="34" charset="0"/>
                <a:cs typeface="Arial" pitchFamily="34" charset="0"/>
              </a:rPr>
              <a:t>Jablunkovskej</a:t>
            </a:r>
            <a:r>
              <a:rPr lang="sk-SK" sz="2100" dirty="0" smtClean="0">
                <a:latin typeface="Arial" pitchFamily="34" charset="0"/>
                <a:cs typeface="Arial" pitchFamily="34" charset="0"/>
              </a:rPr>
              <a:t> brázde). </a:t>
            </a:r>
            <a:r>
              <a:rPr lang="sk-SK" sz="2100" dirty="0" smtClean="0">
                <a:latin typeface="Arial" pitchFamily="34" charset="0"/>
                <a:cs typeface="Arial" pitchFamily="34" charset="0"/>
              </a:rPr>
              <a:t>      Tieto </a:t>
            </a:r>
            <a:r>
              <a:rPr lang="sk-SK" sz="2100" dirty="0" smtClean="0">
                <a:latin typeface="Arial" pitchFamily="34" charset="0"/>
                <a:cs typeface="Arial" pitchFamily="34" charset="0"/>
              </a:rPr>
              <a:t>faktory viedli k </a:t>
            </a:r>
            <a:r>
              <a:rPr lang="sk-SK" sz="2100" dirty="0" smtClean="0">
                <a:latin typeface="Arial" pitchFamily="34" charset="0"/>
                <a:cs typeface="Arial" pitchFamily="34" charset="0"/>
              </a:rPr>
              <a:t>tomu,                    že v </a:t>
            </a:r>
            <a:r>
              <a:rPr lang="sk-SK" sz="2100" dirty="0" smtClean="0">
                <a:latin typeface="Arial" pitchFamily="34" charset="0"/>
                <a:cs typeface="Arial" pitchFamily="34" charset="0"/>
              </a:rPr>
              <a:t>roku 1862 huta </a:t>
            </a:r>
            <a:r>
              <a:rPr lang="sk-SK" sz="2100" dirty="0" smtClean="0">
                <a:latin typeface="Arial" pitchFamily="34" charset="0"/>
                <a:cs typeface="Arial" pitchFamily="34" charset="0"/>
              </a:rPr>
              <a:t>                           v </a:t>
            </a:r>
            <a:r>
              <a:rPr lang="sk-SK" sz="2100" dirty="0" smtClean="0">
                <a:latin typeface="Arial" pitchFamily="34" charset="0"/>
                <a:cs typeface="Arial" pitchFamily="34" charset="0"/>
              </a:rPr>
              <a:t>Podbieli bola </a:t>
            </a:r>
            <a:r>
              <a:rPr lang="sk-SK" sz="2100" dirty="0" smtClean="0">
                <a:latin typeface="Arial" pitchFamily="34" charset="0"/>
                <a:cs typeface="Arial" pitchFamily="34" charset="0"/>
              </a:rPr>
              <a:t>zrušená                  </a:t>
            </a:r>
            <a:r>
              <a:rPr lang="sk-SK" sz="2100" dirty="0" smtClean="0">
                <a:latin typeface="Arial" pitchFamily="34" charset="0"/>
                <a:cs typeface="Arial" pitchFamily="34" charset="0"/>
              </a:rPr>
              <a:t>a došlo tak k celkovému zániku železiarskej </a:t>
            </a:r>
            <a:r>
              <a:rPr lang="sk-SK" sz="2100" dirty="0" smtClean="0">
                <a:latin typeface="Arial" pitchFamily="34" charset="0"/>
                <a:cs typeface="Arial" pitchFamily="34" charset="0"/>
              </a:rPr>
              <a:t>výroby na Orave.                      </a:t>
            </a:r>
            <a:endParaRPr lang="cs-CZ" sz="2100" dirty="0" smtClean="0">
              <a:latin typeface="Arial" pitchFamily="34" charset="0"/>
              <a:cs typeface="Arial" pitchFamily="34" charset="0"/>
            </a:endParaRPr>
          </a:p>
          <a:p>
            <a:pPr>
              <a:buNone/>
            </a:pPr>
            <a:endParaRPr lang="cs-CZ" dirty="0"/>
          </a:p>
        </p:txBody>
      </p:sp>
      <p:pic>
        <p:nvPicPr>
          <p:cNvPr id="1026" name="Picture 2" descr="C:\Users\Jaroslav Vencálek\Desktop\Slovensko -foto\Slovensko 12.5.2011\P5120054.JPG"/>
          <p:cNvPicPr>
            <a:picLocks noGrp="1" noChangeAspect="1" noChangeArrowheads="1"/>
          </p:cNvPicPr>
          <p:nvPr>
            <p:ph sz="half" idx="1"/>
          </p:nvPr>
        </p:nvPicPr>
        <p:blipFill>
          <a:blip r:embed="rId2" cstate="print"/>
          <a:srcRect/>
          <a:stretch>
            <a:fillRect/>
          </a:stretch>
        </p:blipFill>
        <p:spPr bwMode="auto">
          <a:xfrm>
            <a:off x="323528" y="692696"/>
            <a:ext cx="3394472" cy="452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800" dirty="0" smtClean="0">
                <a:solidFill>
                  <a:srgbClr val="FFC000"/>
                </a:solidFill>
              </a:rPr>
              <a:t>V </a:t>
            </a:r>
            <a:r>
              <a:rPr lang="cs-CZ" sz="2800" dirty="0" err="1" smtClean="0">
                <a:solidFill>
                  <a:srgbClr val="FFC000"/>
                </a:solidFill>
              </a:rPr>
              <a:t>pamiatkovej</a:t>
            </a:r>
            <a:r>
              <a:rPr lang="cs-CZ" sz="2800" dirty="0" smtClean="0">
                <a:solidFill>
                  <a:srgbClr val="FFC000"/>
                </a:solidFill>
              </a:rPr>
              <a:t> </a:t>
            </a:r>
            <a:r>
              <a:rPr lang="cs-CZ" sz="2800" dirty="0" err="1" smtClean="0">
                <a:solidFill>
                  <a:srgbClr val="FFC000"/>
                </a:solidFill>
              </a:rPr>
              <a:t>rezervácii</a:t>
            </a:r>
            <a:r>
              <a:rPr lang="cs-CZ" sz="2800" dirty="0" smtClean="0">
                <a:solidFill>
                  <a:srgbClr val="FFC000"/>
                </a:solidFill>
              </a:rPr>
              <a:t> </a:t>
            </a:r>
            <a:r>
              <a:rPr lang="cs-CZ" sz="2800" dirty="0" err="1" smtClean="0">
                <a:solidFill>
                  <a:srgbClr val="FFC000"/>
                </a:solidFill>
              </a:rPr>
              <a:t>ľudovej</a:t>
            </a:r>
            <a:r>
              <a:rPr lang="cs-CZ" sz="2800" dirty="0" smtClean="0">
                <a:solidFill>
                  <a:srgbClr val="FFC000"/>
                </a:solidFill>
              </a:rPr>
              <a:t> </a:t>
            </a:r>
            <a:r>
              <a:rPr lang="cs-CZ" sz="2800" dirty="0" err="1" smtClean="0">
                <a:solidFill>
                  <a:srgbClr val="FFC000"/>
                </a:solidFill>
              </a:rPr>
              <a:t>architektúry</a:t>
            </a:r>
            <a:r>
              <a:rPr lang="cs-CZ" sz="2800" dirty="0" smtClean="0">
                <a:solidFill>
                  <a:srgbClr val="FFC000"/>
                </a:solidFill>
              </a:rPr>
              <a:t> Bobrova </a:t>
            </a:r>
            <a:r>
              <a:rPr lang="cs-CZ" sz="2800" dirty="0" err="1" smtClean="0">
                <a:solidFill>
                  <a:srgbClr val="FFC000"/>
                </a:solidFill>
              </a:rPr>
              <a:t>raľa</a:t>
            </a:r>
            <a:r>
              <a:rPr lang="cs-CZ" sz="2800" dirty="0" smtClean="0">
                <a:solidFill>
                  <a:srgbClr val="FFC000"/>
                </a:solidFill>
              </a:rPr>
              <a:t>.</a:t>
            </a:r>
            <a:endParaRPr lang="cs-CZ" sz="2800" dirty="0">
              <a:solidFill>
                <a:srgbClr val="FFC000"/>
              </a:solidFill>
            </a:endParaRPr>
          </a:p>
        </p:txBody>
      </p:sp>
      <p:sp>
        <p:nvSpPr>
          <p:cNvPr id="4" name="Zástupný symbol pro obsah 3"/>
          <p:cNvSpPr>
            <a:spLocks noGrp="1"/>
          </p:cNvSpPr>
          <p:nvPr>
            <p:ph sz="half" idx="2"/>
          </p:nvPr>
        </p:nvSpPr>
        <p:spPr>
          <a:xfrm>
            <a:off x="0" y="1556792"/>
            <a:ext cx="4427984" cy="4525963"/>
          </a:xfrm>
        </p:spPr>
        <p:txBody>
          <a:bodyPr>
            <a:noAutofit/>
          </a:bodyPr>
          <a:lstStyle/>
          <a:p>
            <a:pPr>
              <a:buNone/>
            </a:pPr>
            <a:r>
              <a:rPr lang="sk-SK" sz="1600" dirty="0" smtClean="0">
                <a:latin typeface="Arial" pitchFamily="34" charset="0"/>
                <a:cs typeface="Arial" pitchFamily="34" charset="0"/>
              </a:rPr>
              <a:t>       </a:t>
            </a:r>
            <a:r>
              <a:rPr lang="sk-SK" sz="1600" dirty="0" smtClean="0">
                <a:latin typeface="Arial" pitchFamily="34" charset="0"/>
                <a:cs typeface="Arial" pitchFamily="34" charset="0"/>
              </a:rPr>
              <a:t>Podbiel je na začiatku 3. tisícročia známy skôr aktivitami podporujúcimi rozvoj cestovného ruchu. K nim patrí od roku 1977 možnosť návštevy pamiatkovej rezervácie ľudovej architektúry Bobrova </a:t>
            </a:r>
            <a:r>
              <a:rPr lang="sk-SK" sz="1600" dirty="0" err="1" smtClean="0">
                <a:latin typeface="Arial" pitchFamily="34" charset="0"/>
                <a:cs typeface="Arial" pitchFamily="34" charset="0"/>
              </a:rPr>
              <a:t>raľa</a:t>
            </a:r>
            <a:r>
              <a:rPr lang="sk-SK" sz="1600" dirty="0" smtClean="0">
                <a:latin typeface="Arial" pitchFamily="34" charset="0"/>
                <a:cs typeface="Arial" pitchFamily="34" charset="0"/>
              </a:rPr>
              <a:t> - rozvetvená </a:t>
            </a:r>
            <a:r>
              <a:rPr lang="sk-SK" sz="1600" dirty="0" err="1" smtClean="0">
                <a:latin typeface="Arial" pitchFamily="34" charset="0"/>
                <a:cs typeface="Arial" pitchFamily="34" charset="0"/>
              </a:rPr>
              <a:t>ulicová</a:t>
            </a:r>
            <a:r>
              <a:rPr lang="sk-SK" sz="1600" dirty="0" smtClean="0">
                <a:latin typeface="Arial" pitchFamily="34" charset="0"/>
                <a:cs typeface="Arial" pitchFamily="34" charset="0"/>
              </a:rPr>
              <a:t> zástavba valašských zrubových domov </a:t>
            </a:r>
            <a:r>
              <a:rPr lang="sk-SK" sz="1600" dirty="0" smtClean="0">
                <a:latin typeface="Arial" pitchFamily="34" charset="0"/>
                <a:cs typeface="Arial" pitchFamily="34" charset="0"/>
              </a:rPr>
              <a:t>                   s </a:t>
            </a:r>
            <a:r>
              <a:rPr lang="sk-SK" sz="1600" dirty="0" smtClean="0">
                <a:latin typeface="Arial" pitchFamily="34" charset="0"/>
                <a:cs typeface="Arial" pitchFamily="34" charset="0"/>
              </a:rPr>
              <a:t>trojuholníkovou </a:t>
            </a:r>
            <a:r>
              <a:rPr lang="sk-SK" sz="1600" dirty="0" err="1" smtClean="0">
                <a:latin typeface="Arial" pitchFamily="34" charset="0"/>
                <a:cs typeface="Arial" pitchFamily="34" charset="0"/>
              </a:rPr>
              <a:t>návsou</a:t>
            </a:r>
            <a:r>
              <a:rPr lang="sk-SK" sz="1600" dirty="0" smtClean="0">
                <a:latin typeface="Arial" pitchFamily="34" charset="0"/>
                <a:cs typeface="Arial" pitchFamily="34" charset="0"/>
              </a:rPr>
              <a:t> a plavba </a:t>
            </a:r>
            <a:r>
              <a:rPr lang="sk-SK" sz="1600" dirty="0" smtClean="0">
                <a:latin typeface="Arial" pitchFamily="34" charset="0"/>
                <a:cs typeface="Arial" pitchFamily="34" charset="0"/>
              </a:rPr>
              <a:t>         na </a:t>
            </a:r>
            <a:r>
              <a:rPr lang="sk-SK" sz="1600" dirty="0" smtClean="0">
                <a:latin typeface="Arial" pitchFamily="34" charset="0"/>
                <a:cs typeface="Arial" pitchFamily="34" charset="0"/>
              </a:rPr>
              <a:t>pltiach po rieke Orave. </a:t>
            </a:r>
            <a:endParaRPr lang="cs-CZ" sz="1600" dirty="0" smtClean="0">
              <a:latin typeface="Arial" pitchFamily="34" charset="0"/>
              <a:cs typeface="Arial" pitchFamily="34" charset="0"/>
            </a:endParaRPr>
          </a:p>
          <a:p>
            <a:pPr>
              <a:buNone/>
            </a:pPr>
            <a:r>
              <a:rPr lang="sk-SK" sz="1600" dirty="0" smtClean="0">
                <a:latin typeface="Arial" pitchFamily="34" charset="0"/>
                <a:cs typeface="Arial" pitchFamily="34" charset="0"/>
              </a:rPr>
              <a:t>    </a:t>
            </a:r>
            <a:r>
              <a:rPr lang="sk-SK" sz="1600" dirty="0" smtClean="0">
                <a:latin typeface="Arial" pitchFamily="34" charset="0"/>
                <a:cs typeface="Arial" pitchFamily="34" charset="0"/>
              </a:rPr>
              <a:t>   </a:t>
            </a:r>
            <a:r>
              <a:rPr lang="sk-SK" sz="1600" dirty="0" smtClean="0">
                <a:latin typeface="Arial" pitchFamily="34" charset="0"/>
                <a:cs typeface="Arial" pitchFamily="34" charset="0"/>
              </a:rPr>
              <a:t>Génius miesta pri sútoku Oravy </a:t>
            </a:r>
            <a:r>
              <a:rPr lang="sk-SK" sz="1600" dirty="0" smtClean="0">
                <a:latin typeface="Arial" pitchFamily="34" charset="0"/>
                <a:cs typeface="Arial" pitchFamily="34" charset="0"/>
              </a:rPr>
              <a:t>               a </a:t>
            </a:r>
            <a:r>
              <a:rPr lang="sk-SK" sz="1600" dirty="0" smtClean="0">
                <a:latin typeface="Arial" pitchFamily="34" charset="0"/>
                <a:cs typeface="Arial" pitchFamily="34" charset="0"/>
              </a:rPr>
              <a:t>Studeného potoka má ale mnoho ďalších dimenzií. Neďaleká Nižná, v ktorej bol v roku 1949 otvorený elektrotechnický závod, sa vďaka produkcii televízorov </a:t>
            </a:r>
            <a:r>
              <a:rPr lang="sk-SK" sz="1600" dirty="0" err="1" smtClean="0">
                <a:latin typeface="Arial" pitchFamily="34" charset="0"/>
                <a:cs typeface="Arial" pitchFamily="34" charset="0"/>
              </a:rPr>
              <a:t>Tesly</a:t>
            </a:r>
            <a:r>
              <a:rPr lang="sk-SK" sz="1600" dirty="0" smtClean="0">
                <a:latin typeface="Arial" pitchFamily="34" charset="0"/>
                <a:cs typeface="Arial" pitchFamily="34" charset="0"/>
              </a:rPr>
              <a:t> Orava stala v rokoch 1957-1992 akýmsi symbolickým oknom Slovenska, uľahčujúcim ľuďom pohľad </a:t>
            </a:r>
            <a:r>
              <a:rPr lang="sk-SK" sz="1600" dirty="0" smtClean="0">
                <a:latin typeface="Arial" pitchFamily="34" charset="0"/>
                <a:cs typeface="Arial" pitchFamily="34" charset="0"/>
              </a:rPr>
              <a:t>                        aj do </a:t>
            </a:r>
            <a:r>
              <a:rPr lang="sk-SK" sz="1600" dirty="0" smtClean="0">
                <a:latin typeface="Arial" pitchFamily="34" charset="0"/>
                <a:cs typeface="Arial" pitchFamily="34" charset="0"/>
              </a:rPr>
              <a:t>vzdialených končín sveta.</a:t>
            </a:r>
            <a:endParaRPr lang="cs-CZ" sz="1600" dirty="0" smtClean="0">
              <a:latin typeface="Arial" pitchFamily="34" charset="0"/>
              <a:cs typeface="Arial" pitchFamily="34" charset="0"/>
            </a:endParaRPr>
          </a:p>
          <a:p>
            <a:pPr>
              <a:buNone/>
            </a:pPr>
            <a:endParaRPr lang="cs-CZ" sz="1600" dirty="0">
              <a:latin typeface="Arial" pitchFamily="34" charset="0"/>
              <a:cs typeface="Arial" pitchFamily="34" charset="0"/>
            </a:endParaRPr>
          </a:p>
        </p:txBody>
      </p:sp>
      <p:pic>
        <p:nvPicPr>
          <p:cNvPr id="4098" name="Picture 2" descr="C:\Users\Jaroslav Vencálek\Desktop\Slovensko -foto\Slovensko 12.5.2011\P5120052.JPG"/>
          <p:cNvPicPr>
            <a:picLocks noGrp="1" noChangeAspect="1" noChangeArrowheads="1"/>
          </p:cNvPicPr>
          <p:nvPr>
            <p:ph sz="half" idx="1"/>
          </p:nvPr>
        </p:nvPicPr>
        <p:blipFill>
          <a:blip r:embed="rId2" cstate="print"/>
          <a:srcRect/>
          <a:stretch>
            <a:fillRect/>
          </a:stretch>
        </p:blipFill>
        <p:spPr bwMode="auto">
          <a:xfrm>
            <a:off x="4644008" y="1628800"/>
            <a:ext cx="2916324" cy="388843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400" b="1" dirty="0" smtClean="0">
                <a:solidFill>
                  <a:srgbClr val="FFC000"/>
                </a:solidFill>
                <a:latin typeface="Arial" pitchFamily="34" charset="0"/>
                <a:cs typeface="Arial" pitchFamily="34" charset="0"/>
              </a:rPr>
              <a:t>Milujeme Slovensko: </a:t>
            </a:r>
            <a:r>
              <a:rPr lang="cs-CZ" sz="2400" b="1" dirty="0" err="1" smtClean="0">
                <a:solidFill>
                  <a:srgbClr val="FFC000"/>
                </a:solidFill>
                <a:latin typeface="Arial" pitchFamily="34" charset="0"/>
                <a:cs typeface="Arial" pitchFamily="34" charset="0"/>
              </a:rPr>
              <a:t>Čierna</a:t>
            </a:r>
            <a:r>
              <a:rPr lang="cs-CZ" sz="2400" b="1" dirty="0" smtClean="0">
                <a:solidFill>
                  <a:srgbClr val="FFC000"/>
                </a:solidFill>
                <a:latin typeface="Arial" pitchFamily="34" charset="0"/>
                <a:cs typeface="Arial" pitchFamily="34" charset="0"/>
              </a:rPr>
              <a:t> Orava</a:t>
            </a:r>
            <a:endParaRPr lang="cs-CZ" sz="2400" b="1" dirty="0">
              <a:solidFill>
                <a:srgbClr val="FFC000"/>
              </a:solidFill>
              <a:latin typeface="Arial" pitchFamily="34" charset="0"/>
              <a:cs typeface="Arial" pitchFamily="34" charset="0"/>
            </a:endParaRPr>
          </a:p>
        </p:txBody>
      </p:sp>
      <p:pic>
        <p:nvPicPr>
          <p:cNvPr id="38914" name="Picture 2" descr="https://cdn.komensky.sk/thumb.php?server=svk&amp;id=200061&amp;type=4&amp;thumb=1">
            <a:hlinkClick r:id="rId2"/>
          </p:cNvPr>
          <p:cNvPicPr>
            <a:picLocks noChangeAspect="1" noChangeArrowheads="1"/>
          </p:cNvPicPr>
          <p:nvPr/>
        </p:nvPicPr>
        <p:blipFill>
          <a:blip r:embed="rId3" cstate="print"/>
          <a:srcRect/>
          <a:stretch>
            <a:fillRect/>
          </a:stretch>
        </p:blipFill>
        <p:spPr bwMode="auto">
          <a:xfrm>
            <a:off x="2411760" y="3284984"/>
            <a:ext cx="4464496" cy="2642588"/>
          </a:xfrm>
          <a:prstGeom prst="rect">
            <a:avLst/>
          </a:prstGeom>
          <a:noFill/>
        </p:spPr>
      </p:pic>
      <p:pic>
        <p:nvPicPr>
          <p:cNvPr id="6" name="Zástupný symbol pro obsah 5" descr="790px-Okres_tvrdosin.png"/>
          <p:cNvPicPr>
            <a:picLocks noChangeAspect="1"/>
          </p:cNvPicPr>
          <p:nvPr/>
        </p:nvPicPr>
        <p:blipFill>
          <a:blip r:embed="rId4" cstate="print"/>
          <a:srcRect/>
          <a:stretch>
            <a:fillRect/>
          </a:stretch>
        </p:blipFill>
        <p:spPr>
          <a:xfrm>
            <a:off x="395536" y="1124744"/>
            <a:ext cx="4038600" cy="306863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cs-CZ" sz="2800" dirty="0" err="1" smtClean="0">
                <a:solidFill>
                  <a:srgbClr val="FFC000"/>
                </a:solidFill>
              </a:rPr>
              <a:t>Čierna</a:t>
            </a:r>
            <a:r>
              <a:rPr lang="cs-CZ" sz="2800" dirty="0" smtClean="0">
                <a:solidFill>
                  <a:srgbClr val="FFC000"/>
                </a:solidFill>
              </a:rPr>
              <a:t> Orava = </a:t>
            </a:r>
            <a:r>
              <a:rPr lang="cs-CZ" sz="2800" dirty="0" err="1" smtClean="0">
                <a:solidFill>
                  <a:srgbClr val="FFC000"/>
                </a:solidFill>
              </a:rPr>
              <a:t>východná</a:t>
            </a:r>
            <a:r>
              <a:rPr lang="cs-CZ" sz="2800" dirty="0" smtClean="0">
                <a:solidFill>
                  <a:srgbClr val="FFC000"/>
                </a:solidFill>
              </a:rPr>
              <a:t> </a:t>
            </a:r>
            <a:r>
              <a:rPr lang="cs-CZ" sz="2800" dirty="0" err="1" smtClean="0">
                <a:solidFill>
                  <a:srgbClr val="FFC000"/>
                </a:solidFill>
              </a:rPr>
              <a:t>časť</a:t>
            </a:r>
            <a:r>
              <a:rPr lang="cs-CZ" sz="2800" dirty="0" smtClean="0">
                <a:solidFill>
                  <a:srgbClr val="FFC000"/>
                </a:solidFill>
              </a:rPr>
              <a:t> </a:t>
            </a:r>
            <a:r>
              <a:rPr lang="cs-CZ" sz="2800" dirty="0" err="1" smtClean="0">
                <a:solidFill>
                  <a:srgbClr val="FFC000"/>
                </a:solidFill>
              </a:rPr>
              <a:t>Hornej</a:t>
            </a:r>
            <a:r>
              <a:rPr lang="cs-CZ" sz="2800" dirty="0" smtClean="0">
                <a:solidFill>
                  <a:srgbClr val="FFC000"/>
                </a:solidFill>
              </a:rPr>
              <a:t> Oravy</a:t>
            </a:r>
            <a:endParaRPr lang="cs-CZ" sz="2800" dirty="0">
              <a:solidFill>
                <a:srgbClr val="FFC000"/>
              </a:solidFill>
            </a:endParaRPr>
          </a:p>
        </p:txBody>
      </p:sp>
      <p:sp>
        <p:nvSpPr>
          <p:cNvPr id="4" name="Zástupný symbol pro obsah 3"/>
          <p:cNvSpPr>
            <a:spLocks noGrp="1"/>
          </p:cNvSpPr>
          <p:nvPr>
            <p:ph idx="1"/>
          </p:nvPr>
        </p:nvSpPr>
        <p:spPr/>
        <p:txBody>
          <a:bodyPr>
            <a:normAutofit/>
          </a:bodyPr>
          <a:lstStyle/>
          <a:p>
            <a:pPr>
              <a:buNone/>
            </a:pPr>
            <a:r>
              <a:rPr lang="sk-SK" sz="1800" dirty="0" smtClean="0">
                <a:latin typeface="Arial" pitchFamily="34" charset="0"/>
                <a:cs typeface="Arial" pitchFamily="34" charset="0"/>
              </a:rPr>
              <a:t>      Tam, kde začína byť južný výbežok Oravskej kotliny zvieraný masívmi </a:t>
            </a:r>
            <a:r>
              <a:rPr lang="sk-SK" sz="1800" dirty="0" err="1" smtClean="0">
                <a:latin typeface="Arial" pitchFamily="34" charset="0"/>
                <a:cs typeface="Arial" pitchFamily="34" charset="0"/>
              </a:rPr>
              <a:t>Skrorušinských</a:t>
            </a:r>
            <a:r>
              <a:rPr lang="sk-SK" sz="1800" dirty="0" smtClean="0">
                <a:latin typeface="Arial" pitchFamily="34" charset="0"/>
                <a:cs typeface="Arial" pitchFamily="34" charset="0"/>
              </a:rPr>
              <a:t> vrchov a Oravskej vrchoviny, kde neďaleko hrádze vyrovnávacej vodnej nádrže Oravskej priehrady vtekajú vody </a:t>
            </a:r>
            <a:r>
              <a:rPr lang="sk-SK" sz="1800" dirty="0" err="1" smtClean="0">
                <a:latin typeface="Arial" pitchFamily="34" charset="0"/>
                <a:cs typeface="Arial" pitchFamily="34" charset="0"/>
              </a:rPr>
              <a:t>Oravice</a:t>
            </a:r>
            <a:r>
              <a:rPr lang="sk-SK" sz="1800" dirty="0" smtClean="0">
                <a:latin typeface="Arial" pitchFamily="34" charset="0"/>
                <a:cs typeface="Arial" pitchFamily="34" charset="0"/>
              </a:rPr>
              <a:t> do rieky Oravy - tam sa nachádza mesto Tvrdošín. Význam tohto ľudnatosťou nie príliš veľkého centra Žilinského kraja (9,5 tis. obyvateľov) bol ale už od čias, kedy obci boli kráľom Ľudovítom I. udelené mestské práva (v r. 1369), neobyčajne veľký a pozoruhodne závažný pre ďalší rozvoj hornej Oravy.</a:t>
            </a:r>
            <a:endParaRPr lang="cs-CZ" sz="1800" dirty="0" smtClean="0">
              <a:latin typeface="Arial" pitchFamily="34" charset="0"/>
              <a:cs typeface="Arial" pitchFamily="34" charset="0"/>
            </a:endParaRPr>
          </a:p>
          <a:p>
            <a:pPr>
              <a:buNone/>
            </a:pPr>
            <a:r>
              <a:rPr lang="sk-SK" sz="1800" dirty="0" smtClean="0">
                <a:latin typeface="Arial" pitchFamily="34" charset="0"/>
                <a:cs typeface="Arial" pitchFamily="34" charset="0"/>
              </a:rPr>
              <a:t>      Pre náhodného návštevníka tohto miesta je pomerne ťažké nájsť jeho génia </a:t>
            </a:r>
            <a:r>
              <a:rPr lang="sk-SK" sz="1800" dirty="0" err="1" smtClean="0">
                <a:latin typeface="Arial" pitchFamily="34" charset="0"/>
                <a:cs typeface="Arial" pitchFamily="34" charset="0"/>
              </a:rPr>
              <a:t>loci</a:t>
            </a:r>
            <a:r>
              <a:rPr lang="sk-SK" sz="1800" dirty="0" smtClean="0">
                <a:latin typeface="Arial" pitchFamily="34" charset="0"/>
                <a:cs typeface="Arial" pitchFamily="34" charset="0"/>
              </a:rPr>
              <a:t>, pretože v druhej polovici 20. storočia bol vzhľad Tvrdošína zásadne pozmenený výstavbou mestských súborov hromadného bývania a povojnovou industrializáciou oravskej krajiny.</a:t>
            </a:r>
            <a:endParaRPr lang="cs-CZ"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sz="2700" dirty="0" smtClean="0">
                <a:solidFill>
                  <a:srgbClr val="FFC000"/>
                </a:solidFill>
              </a:rPr>
              <a:t>Anton </a:t>
            </a:r>
            <a:r>
              <a:rPr lang="sk-SK" sz="2700" dirty="0" err="1" smtClean="0">
                <a:solidFill>
                  <a:srgbClr val="FFC000"/>
                </a:solidFill>
              </a:rPr>
              <a:t>Habovštiak</a:t>
            </a:r>
            <a:r>
              <a:rPr lang="sk-SK" sz="2700" dirty="0" smtClean="0">
                <a:solidFill>
                  <a:srgbClr val="FFC000"/>
                </a:solidFill>
              </a:rPr>
              <a:t> – zbierka </a:t>
            </a:r>
            <a:r>
              <a:rPr lang="sk-SK" sz="2700" i="1" dirty="0" smtClean="0">
                <a:solidFill>
                  <a:srgbClr val="FFC000"/>
                </a:solidFill>
              </a:rPr>
              <a:t>Zlaté dukáty v  Choči</a:t>
            </a:r>
            <a:r>
              <a:rPr lang="sk-SK" sz="2700" dirty="0" smtClean="0">
                <a:solidFill>
                  <a:srgbClr val="FFC000"/>
                </a:solidFill>
              </a:rPr>
              <a:t>  (oravská povesť o príchode slovanských vierozvestcov Cyrila a Metoda do Tvrdošína)</a:t>
            </a:r>
            <a:endParaRPr lang="cs-CZ" dirty="0">
              <a:solidFill>
                <a:srgbClr val="FFC000"/>
              </a:solidFill>
            </a:endParaRPr>
          </a:p>
        </p:txBody>
      </p:sp>
      <p:sp>
        <p:nvSpPr>
          <p:cNvPr id="3" name="Zástupný symbol pro obsah 2"/>
          <p:cNvSpPr>
            <a:spLocks noGrp="1"/>
          </p:cNvSpPr>
          <p:nvPr>
            <p:ph idx="1"/>
          </p:nvPr>
        </p:nvSpPr>
        <p:spPr>
          <a:xfrm>
            <a:off x="0" y="1600200"/>
            <a:ext cx="8316416" cy="4709120"/>
          </a:xfrm>
        </p:spPr>
        <p:txBody>
          <a:bodyPr>
            <a:noAutofit/>
          </a:bodyPr>
          <a:lstStyle/>
          <a:p>
            <a:pPr>
              <a:buNone/>
            </a:pPr>
            <a:r>
              <a:rPr lang="sk-SK" sz="1600" i="1" dirty="0" smtClean="0">
                <a:latin typeface="Arial" pitchFamily="34" charset="0"/>
                <a:cs typeface="Arial" pitchFamily="34" charset="0"/>
              </a:rPr>
              <a:t>       Na krížnych cestách uprostred námestia zoťali starú posvätnú lipu, pod ktorou žreci vykonávali pohanské obrady. Peň poslúžil sv. Cyrilovi ako kazateľnica a slovo božie malo veľký úspech. Pohania chceli kresťanské zhromaždenie rozohnať. Podľa starej tradície strašenia ľudí skroteným medveďom sa preobliekli  do medvedích koží a spod </a:t>
            </a:r>
            <a:r>
              <a:rPr lang="sk-SK" sz="1600" i="1" dirty="0" err="1" smtClean="0">
                <a:latin typeface="Arial" pitchFamily="34" charset="0"/>
                <a:cs typeface="Arial" pitchFamily="34" charset="0"/>
              </a:rPr>
              <a:t>Vilingu</a:t>
            </a:r>
            <a:r>
              <a:rPr lang="sk-SK" sz="1600" i="1" dirty="0" smtClean="0">
                <a:latin typeface="Arial" pitchFamily="34" charset="0"/>
                <a:cs typeface="Arial" pitchFamily="34" charset="0"/>
              </a:rPr>
              <a:t> vbehli do mesta ako divé zvery. Keď sv. Cyril pochopil, čo sa stalo, mocným hlasom zvolal: „Keď chcete byť medveďmi, staň sa! Od týchto čias sa budete túlať v oravských vrchoch, každý sa vám bude vyhýbať a utekať od vás!“  A tak sa aj stalo. Jeden medveď sa však vrátil a keď ho sv. Metod premenil späť               na človeka, veľmi  sa odprosoval. Potom si za riekou postavil dom, pri ktorom vznikla dedina. Všetci ju volali </a:t>
            </a:r>
            <a:r>
              <a:rPr lang="sk-SK" sz="1600" i="1" dirty="0" err="1" smtClean="0">
                <a:latin typeface="Arial" pitchFamily="34" charset="0"/>
                <a:cs typeface="Arial" pitchFamily="34" charset="0"/>
              </a:rPr>
              <a:t>Medvedzie</a:t>
            </a:r>
            <a:r>
              <a:rPr lang="sk-SK" sz="1600" i="1" dirty="0" smtClean="0">
                <a:latin typeface="Arial" pitchFamily="34" charset="0"/>
                <a:cs typeface="Arial" pitchFamily="34" charset="0"/>
              </a:rPr>
              <a:t>, podľa jej pôvodcu – medveďa.</a:t>
            </a:r>
          </a:p>
          <a:p>
            <a:pPr>
              <a:buNone/>
            </a:pPr>
            <a:endParaRPr lang="sk-SK" sz="1600" dirty="0" smtClean="0">
              <a:latin typeface="Arial" pitchFamily="34" charset="0"/>
              <a:cs typeface="Arial" pitchFamily="34" charset="0"/>
            </a:endParaRPr>
          </a:p>
          <a:p>
            <a:pPr>
              <a:buNone/>
            </a:pPr>
            <a:r>
              <a:rPr lang="sk-SK" sz="1600" dirty="0" smtClean="0">
                <a:latin typeface="Arial" pitchFamily="34" charset="0"/>
                <a:cs typeface="Arial" pitchFamily="34" charset="0"/>
              </a:rPr>
              <a:t>       Na jednej strane povesť o pobyte sv. Cyrila a Metoda v Tvrdošíne, na strane druhej predstavy o pomenovaní miestnej časti </a:t>
            </a:r>
            <a:r>
              <a:rPr lang="sk-SK" sz="1600" dirty="0" err="1" smtClean="0">
                <a:latin typeface="Arial" pitchFamily="34" charset="0"/>
                <a:cs typeface="Arial" pitchFamily="34" charset="0"/>
              </a:rPr>
              <a:t>Medvedzie</a:t>
            </a:r>
            <a:r>
              <a:rPr lang="sk-SK" sz="1600" dirty="0" smtClean="0">
                <a:latin typeface="Arial" pitchFamily="34" charset="0"/>
                <a:cs typeface="Arial" pitchFamily="34" charset="0"/>
              </a:rPr>
              <a:t> menom rozvetvenej rodiny </a:t>
            </a:r>
            <a:r>
              <a:rPr lang="sk-SK" sz="1600" dirty="0" err="1" smtClean="0">
                <a:latin typeface="Arial" pitchFamily="34" charset="0"/>
                <a:cs typeface="Arial" pitchFamily="34" charset="0"/>
              </a:rPr>
              <a:t>Medveckých</a:t>
            </a:r>
            <a:r>
              <a:rPr lang="sk-SK" sz="1600" dirty="0" smtClean="0">
                <a:latin typeface="Arial" pitchFamily="34" charset="0"/>
                <a:cs typeface="Arial" pitchFamily="34" charset="0"/>
              </a:rPr>
              <a:t>. Génius </a:t>
            </a:r>
            <a:r>
              <a:rPr lang="sk-SK" sz="1600" dirty="0" err="1" smtClean="0">
                <a:latin typeface="Arial" pitchFamily="34" charset="0"/>
                <a:cs typeface="Arial" pitchFamily="34" charset="0"/>
              </a:rPr>
              <a:t>loci</a:t>
            </a:r>
            <a:r>
              <a:rPr lang="sk-SK" sz="1600" dirty="0" smtClean="0">
                <a:latin typeface="Arial" pitchFamily="34" charset="0"/>
                <a:cs typeface="Arial" pitchFamily="34" charset="0"/>
              </a:rPr>
              <a:t> Tvrdošína je ale spojený s iným fenoménom: terénnou vyvýšeninou, v meste nie práve zreteľne pozorovateľnou, miestnymi obyvateľmi nazývanou "Hrádky".</a:t>
            </a:r>
            <a:endParaRPr lang="cs-CZ"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r>
              <a:rPr lang="cs-CZ" sz="2800" dirty="0" err="1" smtClean="0">
                <a:solidFill>
                  <a:srgbClr val="FFC000"/>
                </a:solidFill>
              </a:rPr>
              <a:t>Drevený</a:t>
            </a:r>
            <a:r>
              <a:rPr lang="cs-CZ" sz="2800" dirty="0" smtClean="0">
                <a:solidFill>
                  <a:srgbClr val="FFC000"/>
                </a:solidFill>
              </a:rPr>
              <a:t> </a:t>
            </a:r>
            <a:r>
              <a:rPr lang="cs-CZ" sz="2800" dirty="0" err="1" smtClean="0">
                <a:solidFill>
                  <a:srgbClr val="FFC000"/>
                </a:solidFill>
              </a:rPr>
              <a:t>kostol</a:t>
            </a:r>
            <a:r>
              <a:rPr lang="cs-CZ" sz="2800" dirty="0" smtClean="0">
                <a:solidFill>
                  <a:srgbClr val="FFC000"/>
                </a:solidFill>
              </a:rPr>
              <a:t> </a:t>
            </a:r>
            <a:r>
              <a:rPr lang="cs-CZ" sz="2800" dirty="0" err="1" smtClean="0">
                <a:solidFill>
                  <a:srgbClr val="FFC000"/>
                </a:solidFill>
              </a:rPr>
              <a:t>Všetkých</a:t>
            </a:r>
            <a:r>
              <a:rPr lang="cs-CZ" sz="2800" dirty="0" smtClean="0">
                <a:solidFill>
                  <a:srgbClr val="FFC000"/>
                </a:solidFill>
              </a:rPr>
              <a:t> </a:t>
            </a:r>
            <a:r>
              <a:rPr lang="cs-CZ" sz="2800" dirty="0" err="1" smtClean="0">
                <a:solidFill>
                  <a:srgbClr val="FFC000"/>
                </a:solidFill>
              </a:rPr>
              <a:t>Svätých</a:t>
            </a:r>
            <a:r>
              <a:rPr lang="cs-CZ" sz="2800" dirty="0" smtClean="0">
                <a:solidFill>
                  <a:srgbClr val="FFC000"/>
                </a:solidFill>
              </a:rPr>
              <a:t> - </a:t>
            </a:r>
            <a:r>
              <a:rPr lang="cs-CZ" sz="2800" dirty="0" err="1" smtClean="0">
                <a:solidFill>
                  <a:srgbClr val="FFC000"/>
                </a:solidFill>
              </a:rPr>
              <a:t>Tvrdošín</a:t>
            </a:r>
            <a:endParaRPr lang="cs-CZ" sz="2800" dirty="0"/>
          </a:p>
        </p:txBody>
      </p:sp>
      <p:sp>
        <p:nvSpPr>
          <p:cNvPr id="9" name="Zástupný symbol pro obsah 8"/>
          <p:cNvSpPr>
            <a:spLocks noGrp="1"/>
          </p:cNvSpPr>
          <p:nvPr>
            <p:ph sz="half" idx="2"/>
          </p:nvPr>
        </p:nvSpPr>
        <p:spPr>
          <a:xfrm>
            <a:off x="4067944" y="1600200"/>
            <a:ext cx="3856856" cy="4525963"/>
          </a:xfrm>
        </p:spPr>
        <p:txBody>
          <a:bodyPr>
            <a:normAutofit/>
          </a:bodyPr>
          <a:lstStyle/>
          <a:p>
            <a:pPr>
              <a:buNone/>
            </a:pPr>
            <a:r>
              <a:rPr lang="sk-SK" sz="1800" dirty="0" smtClean="0">
                <a:latin typeface="Arial" pitchFamily="34" charset="0"/>
                <a:cs typeface="Arial" pitchFamily="34" charset="0"/>
              </a:rPr>
              <a:t>      Ak prichádzame k tunajšiemu unikátnemu drevenému gotickému kostolíku Všetkých svätých, upútajú našu pozornosť, najmä v zimnom období, slnkom ožiarené,          s bielou snehovou pokrývkou kontrastujúce, mohutné drevené plastiky. Medzi nimi nemôžu chýbať tie, ktoré zobrazujú slovanských vierozvestcov.</a:t>
            </a:r>
            <a:endParaRPr lang="cs-CZ" sz="1800" dirty="0" smtClean="0">
              <a:latin typeface="Arial" pitchFamily="34" charset="0"/>
              <a:cs typeface="Arial" pitchFamily="34" charset="0"/>
            </a:endParaRPr>
          </a:p>
          <a:p>
            <a:endParaRPr lang="cs-CZ" dirty="0"/>
          </a:p>
        </p:txBody>
      </p:sp>
      <p:pic>
        <p:nvPicPr>
          <p:cNvPr id="8" name="Picture 2" descr="C:\Users\Jaroslav Vencálek\Desktop\Slovensko -foto\Slovensko 12.5.2011\P5120047.JPG"/>
          <p:cNvPicPr>
            <a:picLocks noGrp="1" noChangeAspect="1" noChangeArrowheads="1"/>
          </p:cNvPicPr>
          <p:nvPr>
            <p:ph sz="half" idx="1"/>
          </p:nvPr>
        </p:nvPicPr>
        <p:blipFill>
          <a:blip r:embed="rId2" cstate="print"/>
          <a:srcRect/>
          <a:stretch>
            <a:fillRect/>
          </a:stretch>
        </p:blipFill>
        <p:spPr bwMode="auto">
          <a:xfrm>
            <a:off x="666924" y="1600201"/>
            <a:ext cx="3316831" cy="44210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pPr>
              <a:buNone/>
            </a:pPr>
            <a:r>
              <a:rPr lang="sk-SK" sz="1800" dirty="0" smtClean="0"/>
              <a:t>      Dve valcové veže a brána so zvonicou, ktorou vstupujeme            do objektu, dávajú prichádzajúcim akúsi možnosť zastaviť sa              a zasadnúť v ich postranných nikách. Zvláštnosť okamihu býva umocnená vedomím, že ak niekde na Slovensku existujú podobné miesta, nie je ich veľa. V akomsi podivnom vytrhnutí z reality súčasného sveta sa cez priezor malej vstupnej bránky môžu stretávať zraky návštevníkov s plejádou akoby manzardových,        k nebu sa dvíhajúcich, šindľom krytých striech.</a:t>
            </a:r>
          </a:p>
          <a:p>
            <a:pPr>
              <a:buNone/>
            </a:pPr>
            <a:r>
              <a:rPr lang="sk-SK" sz="1800" dirty="0" smtClean="0"/>
              <a:t>      Odborníkmi je pôvod stavby datovaný do polovice 15. storočia, hoci prvá písomná zmienka o existencii tamojšej fary je spájaná s rokom 1395. To, čo reálne vidíme, je renesančná úprava stavby                 z polovice 17. storočia, čo vo </a:t>
            </a:r>
            <a:r>
              <a:rPr lang="sk-SK" sz="1800" dirty="0" err="1" smtClean="0"/>
              <a:t>výmaľbe</a:t>
            </a:r>
            <a:r>
              <a:rPr lang="sk-SK" sz="1800" dirty="0" smtClean="0"/>
              <a:t> nosného priečneho trámu kostola dokumentuje nápis: HOC TQTUM OPUS PICTUM ERECTUM EST ANNO DQHINI 1653 ET 54.</a:t>
            </a:r>
            <a:endParaRPr lang="cs-CZ" sz="1800" dirty="0"/>
          </a:p>
        </p:txBody>
      </p:sp>
      <p:sp>
        <p:nvSpPr>
          <p:cNvPr id="5" name="Šipka dolů 4"/>
          <p:cNvSpPr/>
          <p:nvPr/>
        </p:nvSpPr>
        <p:spPr>
          <a:xfrm>
            <a:off x="4067944" y="404664"/>
            <a:ext cx="288032" cy="86409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p:cNvSpPr>
            <a:spLocks noGrp="1"/>
          </p:cNvSpPr>
          <p:nvPr>
            <p:ph sz="half" idx="2"/>
          </p:nvPr>
        </p:nvSpPr>
        <p:spPr>
          <a:xfrm>
            <a:off x="3995936" y="1268760"/>
            <a:ext cx="3928864" cy="4857403"/>
          </a:xfrm>
        </p:spPr>
        <p:txBody>
          <a:bodyPr>
            <a:noAutofit/>
          </a:bodyPr>
          <a:lstStyle/>
          <a:p>
            <a:pPr>
              <a:buNone/>
            </a:pPr>
            <a:r>
              <a:rPr lang="sk-SK" sz="1800" dirty="0" smtClean="0">
                <a:latin typeface="Arial" pitchFamily="34" charset="0"/>
                <a:cs typeface="Arial" pitchFamily="34" charset="0"/>
              </a:rPr>
              <a:t>      Existencia úplne nezvyčajného javu, keď 24. júna, teda na deň sv. Jána, začalo práve                  na tomto mieste silne snežiť, vyústila podľa ústneho podania do rozhodnutia miestnych, vyrúbať na tejto terénnej vyvýšenine bujne rastúce smrekovce, zhotoviť z ich dreva dosky, a z nich vybudovať svätyňu. Vstúpiť do kostola Všetkých svätých znamená ocitnúť sa uprostred človekom nádherne vymaľovanej,            zo smrekovca vybudovanej sakrálnej stavby.</a:t>
            </a:r>
            <a:endParaRPr lang="cs-CZ" sz="1800" dirty="0">
              <a:latin typeface="Arial" pitchFamily="34" charset="0"/>
              <a:cs typeface="Arial" pitchFamily="34" charset="0"/>
            </a:endParaRPr>
          </a:p>
        </p:txBody>
      </p:sp>
      <p:pic>
        <p:nvPicPr>
          <p:cNvPr id="7" name="Picture 3" descr="C:\Users\Jaroslav Vencálek\Desktop\Slovensko -foto\Slovensko 12.5.2011\P5120043.JPG"/>
          <p:cNvPicPr>
            <a:picLocks noGrp="1" noChangeAspect="1" noChangeArrowheads="1"/>
          </p:cNvPicPr>
          <p:nvPr>
            <p:ph sz="half" idx="1"/>
          </p:nvPr>
        </p:nvPicPr>
        <p:blipFill>
          <a:blip r:embed="rId2" cstate="print"/>
          <a:srcRect/>
          <a:stretch>
            <a:fillRect/>
          </a:stretch>
        </p:blipFill>
        <p:spPr bwMode="auto">
          <a:xfrm>
            <a:off x="647597" y="1412777"/>
            <a:ext cx="3241352" cy="4320480"/>
          </a:xfrm>
          <a:prstGeom prst="rect">
            <a:avLst/>
          </a:prstGeom>
          <a:ln>
            <a:noFill/>
          </a:ln>
          <a:effectLst>
            <a:outerShdw blurRad="292100" dist="139700" dir="2700000" algn="tl" rotWithShape="0">
              <a:srgbClr val="333333">
                <a:alpha val="65000"/>
              </a:srgbClr>
            </a:outerShdw>
          </a:effectLst>
        </p:spPr>
      </p:pic>
      <p:sp>
        <p:nvSpPr>
          <p:cNvPr id="5" name="Šipka dolů 4"/>
          <p:cNvSpPr/>
          <p:nvPr/>
        </p:nvSpPr>
        <p:spPr>
          <a:xfrm>
            <a:off x="4211960" y="332656"/>
            <a:ext cx="288032" cy="72008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Autofit/>
          </a:bodyPr>
          <a:lstStyle/>
          <a:p>
            <a:pPr>
              <a:buNone/>
            </a:pPr>
            <a:r>
              <a:rPr lang="sk-SK" sz="1800" dirty="0" smtClean="0">
                <a:latin typeface="Arial" pitchFamily="34" charset="0"/>
                <a:cs typeface="Arial" pitchFamily="34" charset="0"/>
              </a:rPr>
              <a:t>      Z poschodového dreveného oratória (jednoducho orgánu), vybiehajúceho po oboch stranách kostola takmer až k presbytériu, možno vnímať svätostánok dávnymi majstrami vyzdobenými rezbárskymi detailmi. Kazetový strop so 49 pestro maľovanými rozetami, presbytérium so stropnou hviezdnou oblohou, ukončenou v spodnom zaoblení postavami štyroch sediacich evanjelistov - Marka, Matúša, Lukáša a Jána. Po oboch stranách kostola boli       v roku 1654 vybudované bohato vyrezávané lavice                           pre najváženejších hostí. Prepojenie s hviezdnou klenbou                je realizované sériou maľovaných obrazov Spasiteľa sveta                 a dvanástich apoštolov. Bohato vyrezávaný barokový oltár Všetkých svätých ponechaný bez akejkoľvek </a:t>
            </a:r>
            <a:r>
              <a:rPr lang="sk-SK" sz="1800" dirty="0" err="1" smtClean="0">
                <a:latin typeface="Arial" pitchFamily="34" charset="0"/>
                <a:cs typeface="Arial" pitchFamily="34" charset="0"/>
              </a:rPr>
              <a:t>polychromie</a:t>
            </a:r>
            <a:r>
              <a:rPr lang="sk-SK" sz="1800" dirty="0" smtClean="0">
                <a:latin typeface="Arial" pitchFamily="34" charset="0"/>
                <a:cs typeface="Arial" pitchFamily="34" charset="0"/>
              </a:rPr>
              <a:t> (maľby) umocňuje zážitok každého, kto túto drevenú kostolnú stavbu navštívi.</a:t>
            </a:r>
            <a:endParaRPr lang="cs-CZ" sz="1800" dirty="0" smtClean="0">
              <a:latin typeface="Arial" pitchFamily="34" charset="0"/>
              <a:cs typeface="Arial" pitchFamily="34" charset="0"/>
            </a:endParaRPr>
          </a:p>
        </p:txBody>
      </p:sp>
      <p:sp>
        <p:nvSpPr>
          <p:cNvPr id="4" name="Šipka dolů 3"/>
          <p:cNvSpPr/>
          <p:nvPr/>
        </p:nvSpPr>
        <p:spPr>
          <a:xfrm>
            <a:off x="3995936" y="476672"/>
            <a:ext cx="288032" cy="86409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fontScale="90000"/>
          </a:bodyPr>
          <a:lstStyle/>
          <a:p>
            <a:r>
              <a:rPr lang="cs-CZ" sz="2400" dirty="0" err="1" smtClean="0">
                <a:solidFill>
                  <a:srgbClr val="FFC000"/>
                </a:solidFill>
              </a:rPr>
              <a:t>Drevený</a:t>
            </a:r>
            <a:r>
              <a:rPr lang="cs-CZ" sz="2400" dirty="0" smtClean="0">
                <a:solidFill>
                  <a:srgbClr val="FFC000"/>
                </a:solidFill>
              </a:rPr>
              <a:t> </a:t>
            </a:r>
            <a:r>
              <a:rPr lang="cs-CZ" sz="2400" dirty="0" err="1" smtClean="0">
                <a:solidFill>
                  <a:srgbClr val="FFC000"/>
                </a:solidFill>
              </a:rPr>
              <a:t>kostol</a:t>
            </a:r>
            <a:r>
              <a:rPr lang="cs-CZ" sz="2400" dirty="0" smtClean="0">
                <a:solidFill>
                  <a:srgbClr val="FFC000"/>
                </a:solidFill>
              </a:rPr>
              <a:t> </a:t>
            </a:r>
            <a:r>
              <a:rPr lang="cs-CZ" sz="2400" dirty="0" err="1" smtClean="0">
                <a:solidFill>
                  <a:srgbClr val="FFC000"/>
                </a:solidFill>
              </a:rPr>
              <a:t>Všetkých</a:t>
            </a:r>
            <a:r>
              <a:rPr lang="cs-CZ" sz="2400" dirty="0" smtClean="0">
                <a:solidFill>
                  <a:srgbClr val="FFC000"/>
                </a:solidFill>
              </a:rPr>
              <a:t> </a:t>
            </a:r>
            <a:r>
              <a:rPr lang="cs-CZ" sz="2400" dirty="0" err="1" smtClean="0">
                <a:solidFill>
                  <a:srgbClr val="FFC000"/>
                </a:solidFill>
              </a:rPr>
              <a:t>Svätých</a:t>
            </a:r>
            <a:r>
              <a:rPr lang="cs-CZ" sz="2400" dirty="0" smtClean="0">
                <a:solidFill>
                  <a:srgbClr val="FFC000"/>
                </a:solidFill>
              </a:rPr>
              <a:t> - </a:t>
            </a:r>
            <a:r>
              <a:rPr lang="cs-CZ" sz="2400" dirty="0" err="1" smtClean="0">
                <a:solidFill>
                  <a:srgbClr val="FFC000"/>
                </a:solidFill>
              </a:rPr>
              <a:t>Tvrdošín</a:t>
            </a:r>
            <a:r>
              <a:rPr lang="cs-CZ" sz="2400" dirty="0" smtClean="0">
                <a:solidFill>
                  <a:srgbClr val="FFC000"/>
                </a:solidFill>
              </a:rPr>
              <a:t>: r. 2008 </a:t>
            </a:r>
            <a:r>
              <a:rPr lang="cs-CZ" sz="2400" dirty="0" err="1" smtClean="0">
                <a:solidFill>
                  <a:srgbClr val="FFC000"/>
                </a:solidFill>
              </a:rPr>
              <a:t>zapísaný</a:t>
            </a:r>
            <a:r>
              <a:rPr lang="cs-CZ" sz="2400" dirty="0" smtClean="0">
                <a:solidFill>
                  <a:srgbClr val="FFC000"/>
                </a:solidFill>
              </a:rPr>
              <a:t> do </a:t>
            </a:r>
            <a:r>
              <a:rPr lang="cs-CZ" sz="2400" dirty="0" err="1" smtClean="0">
                <a:solidFill>
                  <a:srgbClr val="FFC000"/>
                </a:solidFill>
              </a:rPr>
              <a:t>Zoznamu</a:t>
            </a:r>
            <a:r>
              <a:rPr lang="cs-CZ" sz="2400" dirty="0" smtClean="0">
                <a:solidFill>
                  <a:srgbClr val="FFC000"/>
                </a:solidFill>
              </a:rPr>
              <a:t> </a:t>
            </a:r>
            <a:r>
              <a:rPr lang="cs-CZ" sz="2400" dirty="0" err="1" smtClean="0">
                <a:solidFill>
                  <a:srgbClr val="FFC000"/>
                </a:solidFill>
              </a:rPr>
              <a:t>svetového</a:t>
            </a:r>
            <a:r>
              <a:rPr lang="cs-CZ" sz="2400" dirty="0" smtClean="0">
                <a:solidFill>
                  <a:srgbClr val="FFC000"/>
                </a:solidFill>
              </a:rPr>
              <a:t> </a:t>
            </a:r>
            <a:r>
              <a:rPr lang="cs-CZ" sz="2400" dirty="0" err="1" smtClean="0">
                <a:solidFill>
                  <a:srgbClr val="FFC000"/>
                </a:solidFill>
              </a:rPr>
              <a:t>kultúrneho</a:t>
            </a:r>
            <a:r>
              <a:rPr lang="cs-CZ" sz="2400" dirty="0" smtClean="0">
                <a:solidFill>
                  <a:srgbClr val="FFC000"/>
                </a:solidFill>
              </a:rPr>
              <a:t> a </a:t>
            </a:r>
            <a:r>
              <a:rPr lang="cs-CZ" sz="2400" dirty="0" err="1" smtClean="0">
                <a:solidFill>
                  <a:srgbClr val="FFC000"/>
                </a:solidFill>
              </a:rPr>
              <a:t>prírodného</a:t>
            </a:r>
            <a:r>
              <a:rPr lang="cs-CZ" sz="2400" dirty="0" smtClean="0">
                <a:solidFill>
                  <a:srgbClr val="FFC000"/>
                </a:solidFill>
              </a:rPr>
              <a:t> </a:t>
            </a:r>
            <a:r>
              <a:rPr lang="cs-CZ" sz="2400" dirty="0" err="1" smtClean="0">
                <a:solidFill>
                  <a:srgbClr val="FFC000"/>
                </a:solidFill>
              </a:rPr>
              <a:t>dedičstva</a:t>
            </a:r>
            <a:r>
              <a:rPr lang="cs-CZ" sz="2400" dirty="0" smtClean="0">
                <a:solidFill>
                  <a:srgbClr val="FFC000"/>
                </a:solidFill>
              </a:rPr>
              <a:t> UNESCO </a:t>
            </a:r>
            <a:endParaRPr lang="cs-CZ" sz="2400" dirty="0">
              <a:solidFill>
                <a:srgbClr val="FFC000"/>
              </a:solidFill>
            </a:endParaRPr>
          </a:p>
        </p:txBody>
      </p:sp>
      <p:sp>
        <p:nvSpPr>
          <p:cNvPr id="7" name="Zástupný symbol pro obsah 6"/>
          <p:cNvSpPr>
            <a:spLocks noGrp="1"/>
          </p:cNvSpPr>
          <p:nvPr>
            <p:ph sz="half" idx="2"/>
          </p:nvPr>
        </p:nvSpPr>
        <p:spPr>
          <a:xfrm>
            <a:off x="4067944" y="2132856"/>
            <a:ext cx="3856856" cy="3312368"/>
          </a:xfrm>
        </p:spPr>
        <p:txBody>
          <a:bodyPr>
            <a:normAutofit fontScale="62500" lnSpcReduction="20000"/>
          </a:bodyPr>
          <a:lstStyle/>
          <a:p>
            <a:pPr>
              <a:buNone/>
            </a:pPr>
            <a:r>
              <a:rPr lang="sk-SK" sz="2800" dirty="0" smtClean="0">
                <a:latin typeface="Arial" pitchFamily="34" charset="0"/>
                <a:cs typeface="Arial" pitchFamily="34" charset="0"/>
              </a:rPr>
              <a:t>     To, že ide vskutku o ojedinelý architektonicko-kultúrny klenot nielen Tvrdošína, ale aj celej Oravy, svedčí uznanie, ktorého sa tomuto miestu dostalo v roku 1994, kedy bolo vyhlásené európskou kultúrnou pamiatkou. Plaketa pri vchode do objektu nesie názov: EUROPA NOSTRA  AUSZEICHNUNG – GEFORDERT VON AMERICAN EXPRESS FOUNDATION.</a:t>
            </a:r>
            <a:endParaRPr lang="cs-CZ" dirty="0"/>
          </a:p>
        </p:txBody>
      </p:sp>
      <p:pic>
        <p:nvPicPr>
          <p:cNvPr id="8" name="Picture 2" descr="C:\Users\Jaroslav Vencálek\Desktop\Slovensko -foto\Slovensko 12.5.2011\P5120040.JPG"/>
          <p:cNvPicPr>
            <a:picLocks noGrp="1" noChangeAspect="1" noChangeArrowheads="1"/>
          </p:cNvPicPr>
          <p:nvPr>
            <p:ph sz="half" idx="1"/>
          </p:nvPr>
        </p:nvPicPr>
        <p:blipFill>
          <a:blip r:embed="rId2" cstate="print"/>
          <a:srcRect/>
          <a:stretch>
            <a:fillRect/>
          </a:stretch>
        </p:blipFill>
        <p:spPr bwMode="auto">
          <a:xfrm>
            <a:off x="755576" y="1772816"/>
            <a:ext cx="3079285" cy="410445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edge/>
  </p:transition>
  <p:timing>
    <p:tnLst>
      <p:par>
        <p:cTn id="1" dur="indefinite" restart="never" nodeType="tmRoot"/>
      </p:par>
    </p:tnLst>
  </p:timing>
</p:sld>
</file>

<file path=ppt/theme/theme1.xml><?xml version="1.0" encoding="utf-8"?>
<a:theme xmlns:a="http://schemas.openxmlformats.org/drawingml/2006/main" name="Technický">
  <a:themeElements>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echnický">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ký">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2776</TotalTime>
  <Words>1210</Words>
  <Application>Microsoft Office PowerPoint</Application>
  <PresentationFormat>Předvádění na obrazovce (4:3)</PresentationFormat>
  <Paragraphs>34</Paragraphs>
  <Slides>15</Slides>
  <Notes>0</Notes>
  <HiddenSlides>0</HiddenSlides>
  <MMClips>0</MMClips>
  <ScaleCrop>false</ScaleCrop>
  <HeadingPairs>
    <vt:vector size="4" baseType="variant">
      <vt:variant>
        <vt:lpstr>Motiv</vt:lpstr>
      </vt:variant>
      <vt:variant>
        <vt:i4>1</vt:i4>
      </vt:variant>
      <vt:variant>
        <vt:lpstr>Nadpisy snímků</vt:lpstr>
      </vt:variant>
      <vt:variant>
        <vt:i4>15</vt:i4>
      </vt:variant>
    </vt:vector>
  </HeadingPairs>
  <TitlesOfParts>
    <vt:vector size="16" baseType="lpstr">
      <vt:lpstr>Technický</vt:lpstr>
      <vt:lpstr>5. MilujemE Slovensko región ČIERNA ORAVA  (časť 1.) </vt:lpstr>
      <vt:lpstr>Milujeme Slovensko: Čierna Orava</vt:lpstr>
      <vt:lpstr>Čierna Orava = východná časť Hornej Oravy</vt:lpstr>
      <vt:lpstr>Anton Habovštiak – zbierka Zlaté dukáty v  Choči  (oravská povesť o príchode slovanských vierozvestcov Cyrila a Metoda do Tvrdošína)</vt:lpstr>
      <vt:lpstr>Drevený kostol Všetkých Svätých - Tvrdošín</vt:lpstr>
      <vt:lpstr>Snímek 6</vt:lpstr>
      <vt:lpstr>Snímek 7</vt:lpstr>
      <vt:lpstr>Snímek 8</vt:lpstr>
      <vt:lpstr>Drevený kostol Všetkých Svätých - Tvrdošín: r. 2008 zapísaný do Zoznamu svetového kultúrneho a prírodného dedičstva UNESCO </vt:lpstr>
      <vt:lpstr>Rodáčka z Tvrdošína,                                maliarka Mária Medvecká (1914–1987)</vt:lpstr>
      <vt:lpstr>Zvyšky bývalej železiarskej huty v Podbieli</vt:lpstr>
      <vt:lpstr>Ťažba železných rúd v histórii Čiernej Oravy </vt:lpstr>
      <vt:lpstr>Paradox - historické prepojenie Čiernej Oravy s „čiernou Ostravou“</vt:lpstr>
      <vt:lpstr>                                  Podbiel</vt:lpstr>
      <vt:lpstr>V pamiatkovej rezervácii ľudovej architektúry Bobrova raľa.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SPOLEČENSKO-POLITICKÁ ÚLOHA UMĚNÍ  NA PŘÍKLADU VÝTVARNÉ TVORBY FRANTIŠKA VESELÉHO </dc:title>
  <dc:creator>Jaroslav Vencálek</dc:creator>
  <cp:lastModifiedBy>Uživatel systému Windows</cp:lastModifiedBy>
  <cp:revision>383</cp:revision>
  <dcterms:created xsi:type="dcterms:W3CDTF">2019-11-01T10:11:43Z</dcterms:created>
  <dcterms:modified xsi:type="dcterms:W3CDTF">2020-03-31T07:04:15Z</dcterms:modified>
</cp:coreProperties>
</file>