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346" r:id="rId3"/>
    <p:sldId id="366" r:id="rId4"/>
    <p:sldId id="367" r:id="rId5"/>
    <p:sldId id="378" r:id="rId6"/>
    <p:sldId id="373" r:id="rId7"/>
    <p:sldId id="354" r:id="rId8"/>
    <p:sldId id="356" r:id="rId9"/>
    <p:sldId id="379" r:id="rId10"/>
    <p:sldId id="369" r:id="rId11"/>
    <p:sldId id="370" r:id="rId12"/>
    <p:sldId id="385" r:id="rId13"/>
    <p:sldId id="386" r:id="rId14"/>
    <p:sldId id="380" r:id="rId15"/>
    <p:sldId id="381" r:id="rId16"/>
    <p:sldId id="387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6"/>
    <p:penClr>
      <a:srgbClr val="FF0000"/>
    </p:penClr>
  </p:showPr>
  <p:clrMru>
    <a:srgbClr val="FFC0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7E7EC-95C4-4C38-A87C-7D7128E3F956}" type="datetimeFigureOut">
              <a:rPr lang="cs-CZ" smtClean="0"/>
              <a:pPr/>
              <a:t>29.03.2020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69A56-AA79-4F45-937A-3B3ABAB9927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29.03.2020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29.03.2020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29.03.2020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29.03.2020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zborovna.sk/kniznica.php?action=download&amp;file_name=Slovensko%20-%20slep&#233;%20(obrysov&#233;)%20mapy%20+%20slep&#233;%20mapy%20krajov%20SR&amp;save=1&amp;id=200061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mpepa.net/2011/06/01/oravske-a-kysucke-beskydy/orava011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303176" cy="225168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nn-NO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 Milujem</a:t>
            </a:r>
            <a:r>
              <a:rPr lang="cs-CZ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nn-NO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Slovensko </a:t>
            </a:r>
            <a:r>
              <a:rPr lang="nn-NO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región </a:t>
            </a:r>
            <a:r>
              <a:rPr lang="cs-CZ" sz="31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Biela</a:t>
            </a:r>
            <a:r>
              <a:rPr lang="cs-CZ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ORAVA</a:t>
            </a:r>
            <a:r>
              <a:rPr lang="nn-NO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nn-NO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(časť</a:t>
            </a:r>
            <a:r>
              <a:rPr lang="cs-CZ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nn-NO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.)</a:t>
            </a:r>
            <a:r>
              <a:rPr lang="cs-CZ" sz="3100" dirty="0" smtClean="0">
                <a:solidFill>
                  <a:srgbClr val="FFC000"/>
                </a:solidFill>
              </a:rPr>
              <a:t/>
            </a:r>
            <a:br>
              <a:rPr lang="cs-CZ" sz="3100" dirty="0" smtClean="0">
                <a:solidFill>
                  <a:srgbClr val="FFC000"/>
                </a:solidFill>
              </a:rPr>
            </a:br>
            <a:endParaRPr lang="cs-CZ" sz="3100" dirty="0">
              <a:solidFill>
                <a:srgbClr val="FFC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299190" cy="1668164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Jaroslav Vencálek</a:t>
            </a:r>
          </a:p>
          <a:p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Inštitút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politológie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FF PU v Prešove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778098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</a:rPr>
              <a:t>Fenomén prepravy vyťaženého dreva 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2800" dirty="0">
              <a:solidFill>
                <a:srgbClr val="FFC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0" y="1052736"/>
            <a:ext cx="8244408" cy="388843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sk-SK" sz="1800" dirty="0" smtClean="0"/>
              <a:t> </a:t>
            </a:r>
            <a:r>
              <a:rPr lang="sk-SK" sz="1800" dirty="0" smtClean="0"/>
              <a:t>Fenomén prepravy vyťaženého dreva - to bol zrejme jeden z najvážnejších aspektov premeny génia </a:t>
            </a:r>
            <a:r>
              <a:rPr lang="sk-SK" sz="1800" dirty="0" err="1" smtClean="0"/>
              <a:t>loci</a:t>
            </a:r>
            <a:r>
              <a:rPr lang="sk-SK" sz="1800" dirty="0" smtClean="0"/>
              <a:t> hornooravskej krajiny. Preprava furmanskými povozmi bola pomalá. Vodná doprava plťami na oravských vodných tokoch zase príliš závislá na stave a charaktere prírodných podmienok (počasie, prietok vody, a pod.). Potom, keď sa v Európe začali presadzovať úzkorozchodné lesné železnice, dozrel čas k zmenám v doprave </a:t>
            </a:r>
            <a:r>
              <a:rPr lang="sk-SK" sz="1800" dirty="0" smtClean="0"/>
              <a:t>                                                                                vyťaženého </a:t>
            </a:r>
            <a:r>
              <a:rPr lang="sk-SK" sz="1800" dirty="0" smtClean="0"/>
              <a:t>dreva aj na Orave. </a:t>
            </a:r>
            <a:r>
              <a:rPr lang="sk-SK" sz="1800" dirty="0" smtClean="0"/>
              <a:t>Na </a:t>
            </a:r>
            <a:r>
              <a:rPr lang="sk-SK" sz="1800" dirty="0" smtClean="0"/>
              <a:t>základe premien tohto krajinného </a:t>
            </a:r>
            <a:r>
              <a:rPr lang="sk-SK" sz="1800" dirty="0" smtClean="0"/>
              <a:t>fenoménu v </a:t>
            </a:r>
            <a:r>
              <a:rPr lang="sk-SK" sz="1800" dirty="0" smtClean="0"/>
              <a:t>priebehu 20. storočia sa možno domnievať, že práve tento spôsob približovania dreva nadobudol pre Bielu Oravu povahu génia </a:t>
            </a:r>
            <a:r>
              <a:rPr lang="sk-SK" sz="1800" dirty="0" err="1" smtClean="0"/>
              <a:t>loci</a:t>
            </a:r>
            <a:r>
              <a:rPr lang="sk-SK" sz="1800" dirty="0" smtClean="0"/>
              <a:t>.</a:t>
            </a:r>
            <a:endParaRPr lang="cs-CZ" sz="1800" dirty="0" smtClean="0"/>
          </a:p>
        </p:txBody>
      </p:sp>
      <p:pic>
        <p:nvPicPr>
          <p:cNvPr id="4" name="Picture 3" descr="C:\Users\Jaroslav Vencálek\Desktop\Slovensko -foto\Slovensko 12.5.2011\P512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645024"/>
            <a:ext cx="316835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922114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Historická lesná úvraťová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železnica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196752"/>
            <a:ext cx="8136904" cy="5184576"/>
          </a:xfrm>
        </p:spPr>
        <p:txBody>
          <a:bodyPr>
            <a:normAutofit fontScale="25000" lnSpcReduction="20000"/>
          </a:bodyPr>
          <a:lstStyle/>
          <a:p>
            <a:endParaRPr lang="cs-CZ" dirty="0" smtClean="0"/>
          </a:p>
          <a:p>
            <a:pPr>
              <a:buNone/>
            </a:pPr>
            <a:r>
              <a:rPr lang="sk-SK" sz="72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Hľadiac z </a:t>
            </a:r>
            <a:r>
              <a:rPr lang="sk-SK" sz="7200" dirty="0" err="1" smtClean="0">
                <a:latin typeface="Arial" pitchFamily="34" charset="0"/>
                <a:cs typeface="Arial" pitchFamily="34" charset="0"/>
              </a:rPr>
              <a:t>Podbeskydskej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 brázdy k horizontu Oravských Beskýd lemujúcich severozápad Bielej Oravy, zdá sa byť takmer istým, 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                    že 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výstavba Oravskej lesnej železnice na približovanie dreva z hôr 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             do 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komunikačne dostupných miest sa stala začiatkom 20. storočia 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           vecou </a:t>
            </a:r>
            <a:r>
              <a:rPr lang="sk-SK" sz="7200" i="1" dirty="0" smtClean="0">
                <a:latin typeface="Arial" pitchFamily="34" charset="0"/>
                <a:cs typeface="Arial" pitchFamily="34" charset="0"/>
              </a:rPr>
              <a:t>nevyhnutnou.</a:t>
            </a:r>
            <a:endParaRPr lang="cs-CZ" sz="7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     Veľkostatok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, ktorý vznikol z historického oravského panstva, tzv. Oravský 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komposesorát, 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sa skutočne rozhodol začiatkom 20. storočia riešiť vzniknutý problém približovania dreva výstavbou úzkorozchodnej (760 mm širokej) lesnej železnice. Oravská Lesná bola vtedy známa pod menom </a:t>
            </a:r>
            <a:r>
              <a:rPr lang="sk-SK" sz="7200" dirty="0" err="1" smtClean="0">
                <a:latin typeface="Arial" pitchFamily="34" charset="0"/>
                <a:cs typeface="Arial" pitchFamily="34" charset="0"/>
              </a:rPr>
              <a:t>Erdútka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, lebo v čase svojho založenia (1731) bol názov obce odvodený 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 od 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mena jej zakladateľa, Juraja </a:t>
            </a:r>
            <a:r>
              <a:rPr lang="sk-SK" sz="7200" dirty="0" err="1" smtClean="0">
                <a:latin typeface="Arial" pitchFamily="34" charset="0"/>
                <a:cs typeface="Arial" pitchFamily="34" charset="0"/>
              </a:rPr>
              <a:t>Erdödyho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 - vtedajšieho riaditeľa Oravského komposesorátu.</a:t>
            </a:r>
            <a:endParaRPr lang="cs-CZ" sz="7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72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Masívnym využitím práce talianskych zajatcov z 1. svetovej vojny 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          pri 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stavbe koľajovej cesty bola dňa 27. 7. 1918 uvedená do prevádzky 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          22,6 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km dlhá železnica vedúca z Oravskej Lesnej cez 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Zákamenné            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do Lokce, situovanej na dne Oravskej kotliny. Súčasťou železnice boli 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 dve 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odbočky s dĺžkou 4,4 a 14,4 km. Bolo tak síce umožnené zvážať 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drevo z 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Oravskej Lesnej, </a:t>
            </a:r>
            <a:r>
              <a:rPr lang="sk-SK" sz="7200" dirty="0" err="1" smtClean="0">
                <a:latin typeface="Arial" pitchFamily="34" charset="0"/>
                <a:cs typeface="Arial" pitchFamily="34" charset="0"/>
              </a:rPr>
              <a:t>Mútného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 a Zákamenného, ale ďalšia dopravno-železničná nadväznosť neexistovala. Námestovo dodnes predstavuje </a:t>
            </a:r>
            <a:r>
              <a:rPr lang="sk-SK" sz="7200" dirty="0" err="1" smtClean="0">
                <a:latin typeface="Arial" pitchFamily="34" charset="0"/>
                <a:cs typeface="Arial" pitchFamily="34" charset="0"/>
              </a:rPr>
              <a:t>sídelno-ekonomicko-kultúrny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 uzol Bielej Oravy, ktorý 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                       nedisponuje 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železničným spojením.</a:t>
            </a:r>
            <a:br>
              <a:rPr lang="sk-SK" sz="7200" dirty="0" smtClean="0">
                <a:latin typeface="Arial" pitchFamily="34" charset="0"/>
                <a:cs typeface="Arial" pitchFamily="34" charset="0"/>
              </a:rPr>
            </a:br>
            <a:endParaRPr lang="cs-CZ" sz="7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Šipka dolů 3"/>
          <p:cNvSpPr/>
          <p:nvPr/>
        </p:nvSpPr>
        <p:spPr>
          <a:xfrm>
            <a:off x="6732240" y="6021288"/>
            <a:ext cx="216024" cy="57606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7673280" cy="471338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sk-SK" sz="3200" dirty="0" smtClean="0">
                <a:latin typeface="Arial" pitchFamily="34" charset="0"/>
                <a:cs typeface="Arial" pitchFamily="34" charset="0"/>
              </a:rPr>
              <a:t>      V </a:t>
            </a:r>
            <a:r>
              <a:rPr lang="sk-SK" sz="3200" dirty="0" smtClean="0">
                <a:latin typeface="Arial" pitchFamily="34" charset="0"/>
                <a:cs typeface="Arial" pitchFamily="34" charset="0"/>
              </a:rPr>
              <a:t>tej istej dobe bola už sprevádzkovaná Kysucká lesná železnica, ktorej vyústenie v </a:t>
            </a:r>
            <a:r>
              <a:rPr lang="sk-SK" sz="3200" dirty="0" err="1" smtClean="0">
                <a:latin typeface="Arial" pitchFamily="34" charset="0"/>
                <a:cs typeface="Arial" pitchFamily="34" charset="0"/>
              </a:rPr>
              <a:t>hornokysuckej</a:t>
            </a:r>
            <a:r>
              <a:rPr lang="sk-SK" sz="3200" dirty="0" smtClean="0">
                <a:latin typeface="Arial" pitchFamily="34" charset="0"/>
                <a:cs typeface="Arial" pitchFamily="34" charset="0"/>
              </a:rPr>
              <a:t> Oščadnici, mieste lokalizovanom </a:t>
            </a:r>
            <a:r>
              <a:rPr lang="sk-SK" sz="3200" dirty="0" smtClean="0">
                <a:latin typeface="Arial" pitchFamily="34" charset="0"/>
                <a:cs typeface="Arial" pitchFamily="34" charset="0"/>
              </a:rPr>
              <a:t>        na </a:t>
            </a:r>
            <a:r>
              <a:rPr lang="sk-SK" sz="3200" dirty="0" smtClean="0">
                <a:latin typeface="Arial" pitchFamily="34" charset="0"/>
                <a:cs typeface="Arial" pitchFamily="34" charset="0"/>
              </a:rPr>
              <a:t>hlavnej dopravnej tepne </a:t>
            </a:r>
            <a:r>
              <a:rPr lang="sk-SK" sz="3200" dirty="0" err="1" smtClean="0">
                <a:latin typeface="Arial" pitchFamily="34" charset="0"/>
                <a:cs typeface="Arial" pitchFamily="34" charset="0"/>
              </a:rPr>
              <a:t>Košicko-bohumínskej</a:t>
            </a:r>
            <a:r>
              <a:rPr lang="sk-SK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3200" dirty="0" smtClean="0">
                <a:latin typeface="Arial" pitchFamily="34" charset="0"/>
                <a:cs typeface="Arial" pitchFamily="34" charset="0"/>
              </a:rPr>
              <a:t>magistrály, ovplyvnilo </a:t>
            </a:r>
            <a:r>
              <a:rPr lang="sk-SK" sz="3200" dirty="0" smtClean="0">
                <a:latin typeface="Arial" pitchFamily="34" charset="0"/>
                <a:cs typeface="Arial" pitchFamily="34" charset="0"/>
              </a:rPr>
              <a:t>ďalší vývoj Oravskej lesnej železnice.</a:t>
            </a:r>
            <a:endParaRPr lang="cs-CZ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3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sk-SK" sz="3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sk-SK" sz="3200" dirty="0" smtClean="0">
                <a:latin typeface="Arial" pitchFamily="34" charset="0"/>
                <a:cs typeface="Arial" pitchFamily="34" charset="0"/>
              </a:rPr>
              <a:t>Realizovaným projektom firmy Dipl. Ing. E. a L. Gál z Ružomberka bola Oravská lesná železnica prepojená prostredníctvom piatich úvrati s Kysuckou lesnou železnicou (1. 12. 1926). Povolenie </a:t>
            </a:r>
            <a:r>
              <a:rPr lang="sk-SK" sz="3200" dirty="0" smtClean="0">
                <a:latin typeface="Arial" pitchFamily="34" charset="0"/>
                <a:cs typeface="Arial" pitchFamily="34" charset="0"/>
              </a:rPr>
              <a:t>               na </a:t>
            </a:r>
            <a:r>
              <a:rPr lang="sk-SK" sz="3200" dirty="0" smtClean="0">
                <a:latin typeface="Arial" pitchFamily="34" charset="0"/>
                <a:cs typeface="Arial" pitchFamily="34" charset="0"/>
              </a:rPr>
              <a:t>prevádzku v tomto integrovanom železničnom systéme, </a:t>
            </a:r>
            <a:r>
              <a:rPr lang="sk-SK" sz="3200" dirty="0" smtClean="0">
                <a:latin typeface="Arial" pitchFamily="34" charset="0"/>
                <a:cs typeface="Arial" pitchFamily="34" charset="0"/>
              </a:rPr>
              <a:t>prepájajúcom v dĺžke 60,849 km oravskú Lokcu cez Oravskú Lesnú  a </a:t>
            </a:r>
            <a:r>
              <a:rPr lang="sk-SK" sz="3200" dirty="0" smtClean="0">
                <a:latin typeface="Arial" pitchFamily="34" charset="0"/>
                <a:cs typeface="Arial" pitchFamily="34" charset="0"/>
              </a:rPr>
              <a:t>sedlo </a:t>
            </a:r>
            <a:r>
              <a:rPr lang="sk-SK" sz="3200" dirty="0" err="1" smtClean="0">
                <a:latin typeface="Arial" pitchFamily="34" charset="0"/>
                <a:cs typeface="Arial" pitchFamily="34" charset="0"/>
              </a:rPr>
              <a:t>Beskyd</a:t>
            </a:r>
            <a:r>
              <a:rPr lang="sk-SK" sz="3200" dirty="0" smtClean="0">
                <a:latin typeface="Arial" pitchFamily="34" charset="0"/>
                <a:cs typeface="Arial" pitchFamily="34" charset="0"/>
              </a:rPr>
              <a:t> s </a:t>
            </a:r>
            <a:r>
              <a:rPr lang="sk-SK" sz="3200" dirty="0" err="1" smtClean="0">
                <a:latin typeface="Arial" pitchFamily="34" charset="0"/>
                <a:cs typeface="Arial" pitchFamily="34" charset="0"/>
              </a:rPr>
              <a:t>Vychylovkou</a:t>
            </a:r>
            <a:r>
              <a:rPr lang="sk-SK" sz="3200" dirty="0" smtClean="0">
                <a:latin typeface="Arial" pitchFamily="34" charset="0"/>
                <a:cs typeface="Arial" pitchFamily="34" charset="0"/>
              </a:rPr>
              <a:t> a Oščadnicou bolo udelené vtedajším ministerstvom železníc ČSR dňa 15. 2. 1928.</a:t>
            </a:r>
            <a:endParaRPr lang="cs-CZ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3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sk-SK" sz="3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sk-SK" sz="3200" dirty="0" smtClean="0">
                <a:latin typeface="Arial" pitchFamily="34" charset="0"/>
                <a:cs typeface="Arial" pitchFamily="34" charset="0"/>
              </a:rPr>
              <a:t>Kysucko-oravská lesná železnica dosiahla svoj rozkvet v 50. rokoch 20. storočia. Neskôr, najmä potom, keď sa pri preprave dreva ukázal ekonomicky výhodnejší transport špeciálnymi nákladnými automobilmi, začal význam lesnej úzkorozchodnej železničnej trate upadať. V roku 1969 bolo rozhodnuté demontovať železničný zvršok. Oficiálne ukončenie existencie trate bolo stanovené na dátum </a:t>
            </a:r>
            <a:r>
              <a:rPr lang="sk-SK" sz="3200" dirty="0" smtClean="0">
                <a:latin typeface="Arial" pitchFamily="34" charset="0"/>
                <a:cs typeface="Arial" pitchFamily="34" charset="0"/>
              </a:rPr>
              <a:t>        31</a:t>
            </a:r>
            <a:r>
              <a:rPr lang="sk-SK" sz="3200" dirty="0" smtClean="0">
                <a:latin typeface="Arial" pitchFamily="34" charset="0"/>
                <a:cs typeface="Arial" pitchFamily="34" charset="0"/>
              </a:rPr>
              <a:t>. 12. 1971.</a:t>
            </a:r>
            <a:endParaRPr lang="cs-CZ" sz="3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sp>
        <p:nvSpPr>
          <p:cNvPr id="4" name="Šipka dolů 3"/>
          <p:cNvSpPr/>
          <p:nvPr/>
        </p:nvSpPr>
        <p:spPr>
          <a:xfrm>
            <a:off x="4139952" y="476672"/>
            <a:ext cx="216024" cy="57606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>
                <a:solidFill>
                  <a:srgbClr val="FFC000"/>
                </a:solidFill>
              </a:rPr>
              <a:t>Tanečník - </a:t>
            </a:r>
            <a:r>
              <a:rPr lang="cs-CZ" sz="2800" dirty="0" err="1" smtClean="0">
                <a:solidFill>
                  <a:srgbClr val="FFC000"/>
                </a:solidFill>
              </a:rPr>
              <a:t>stanica</a:t>
            </a:r>
            <a:r>
              <a:rPr lang="cs-CZ" sz="2800" dirty="0" smtClean="0">
                <a:solidFill>
                  <a:srgbClr val="FFC000"/>
                </a:solidFill>
              </a:rPr>
              <a:t> na </a:t>
            </a:r>
            <a:r>
              <a:rPr lang="cs-CZ" sz="2800" dirty="0" err="1" smtClean="0">
                <a:solidFill>
                  <a:srgbClr val="FFC000"/>
                </a:solidFill>
              </a:rPr>
              <a:t>historickej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lesnej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úvraťovej</a:t>
            </a:r>
            <a:r>
              <a:rPr lang="cs-CZ" sz="2800" dirty="0" smtClean="0">
                <a:solidFill>
                  <a:srgbClr val="FFC000"/>
                </a:solidFill>
              </a:rPr>
              <a:t> železnici</a:t>
            </a:r>
            <a:endParaRPr lang="cs-CZ" sz="2800" dirty="0">
              <a:solidFill>
                <a:srgbClr val="FFC000"/>
              </a:solidFill>
            </a:endParaRPr>
          </a:p>
        </p:txBody>
      </p:sp>
      <p:pic>
        <p:nvPicPr>
          <p:cNvPr id="7" name="Picture 2" descr="C:\Users\Jaroslav Vencálek\Desktop\Slovensko -foto\Slovensko 12.5.2011\P51200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1"/>
            <a:ext cx="2987431" cy="4032448"/>
          </a:xfrm>
          <a:prstGeom prst="rect">
            <a:avLst/>
          </a:prstGeom>
          <a:noFill/>
        </p:spPr>
      </p:pic>
      <p:pic>
        <p:nvPicPr>
          <p:cNvPr id="8" name="Picture 3" descr="C:\Users\Jaroslav Vencálek\Desktop\P5120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628801"/>
            <a:ext cx="3046717" cy="40324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620688"/>
            <a:ext cx="5087243" cy="55054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Brazílsky spisovateľ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Paulo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Coelho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v románe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Piata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hora uvádza: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sk-SK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V</a:t>
            </a:r>
            <a: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šetko </a:t>
            </a:r>
            <a: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má svoj dôvod: ty musíš len rozlíšiť, čo je pominuteľné a čo má konečnú </a:t>
            </a:r>
            <a: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platnosť</a:t>
            </a:r>
            <a: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"Čo je pominuteľné?„ </a:t>
            </a:r>
            <a:b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"Veci nevyhnutné."</a:t>
            </a:r>
            <a:b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"A čo má konečnú platnosť?"</a:t>
            </a:r>
            <a:b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"Poučenie z vecí nevyhnutných.“</a:t>
            </a:r>
            <a:r>
              <a:rPr lang="sk-SK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Zdá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sa, že hoci vtedy mladý, ešte len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24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ročný, odbornej praxe sa ujímajúci, čerstvo promovaný brazílsky právnik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Paulo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Coelho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ešte nemohol tušiť, ako výrazne ovplyvní svojou neskoršou knižnou tvorbou vedomie svetovej verejnosti,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a to nielen ním vyslovenými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otázkami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. 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"A čo má konečnú platnosť?"</a:t>
            </a:r>
            <a:b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"Poučenie z vecí nevyhnutných."</a:t>
            </a:r>
            <a:endParaRPr lang="cs-CZ" sz="18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cs-CZ" sz="18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Jaroslav Vencálek\Desktop\ImgW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340768"/>
            <a:ext cx="2448272" cy="37709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920880" cy="940966"/>
          </a:xfrm>
        </p:spPr>
        <p:txBody>
          <a:bodyPr>
            <a:noAutofit/>
          </a:bodyPr>
          <a:lstStyle/>
          <a:p>
            <a:r>
              <a:rPr lang="sk-SK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Lesná železnica, najmä pod vplyvom ekonomických tlakov, bola odsúdená na zánik.  Aké bolo teda ono </a:t>
            </a:r>
            <a:r>
              <a:rPr lang="sk-SK" sz="24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Poučenie z vecí nevyhnutných?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1"/>
            <a:ext cx="8100392" cy="16127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1800" dirty="0" smtClean="0"/>
              <a:t>      Pomaly </a:t>
            </a:r>
            <a:r>
              <a:rPr lang="sk-SK" sz="1800" dirty="0" smtClean="0"/>
              <a:t>sa rozpúšťajúce a skoré slnečné októbrové dopoludnie zvestujúce ranné hmly na </a:t>
            </a:r>
            <a:r>
              <a:rPr lang="sk-SK" sz="1800" dirty="0" err="1" smtClean="0"/>
              <a:t>Tanečníku</a:t>
            </a:r>
            <a:r>
              <a:rPr lang="sk-SK" sz="1800" dirty="0" smtClean="0"/>
              <a:t> pozvoľna odkrývajú nádherne upravenú nástupnú stanicu Oravskej lesnej železnice (2008), technickej pamiatky umiestnenej neďaleko Oravskej Lesnej v lesoch </a:t>
            </a:r>
            <a:r>
              <a:rPr lang="sk-SK" sz="1800" dirty="0" err="1" smtClean="0"/>
              <a:t>oravskobeskydského</a:t>
            </a:r>
            <a:r>
              <a:rPr lang="sk-SK" sz="1800" dirty="0" smtClean="0"/>
              <a:t> </a:t>
            </a:r>
            <a:r>
              <a:rPr lang="sk-SK" sz="1800" dirty="0" err="1" smtClean="0"/>
              <a:t>Ošustu</a:t>
            </a:r>
            <a:r>
              <a:rPr lang="sk-SK" sz="1800" dirty="0" smtClean="0"/>
              <a:t>. Na </a:t>
            </a:r>
            <a:r>
              <a:rPr lang="sk-SK" sz="1800" dirty="0" err="1" smtClean="0"/>
              <a:t>výhliadkovú</a:t>
            </a:r>
            <a:r>
              <a:rPr lang="sk-SK" sz="1800" dirty="0" smtClean="0"/>
              <a:t> jazdu do stanice sedlo </a:t>
            </a:r>
            <a:r>
              <a:rPr lang="sk-SK" sz="1800" dirty="0" err="1" smtClean="0"/>
              <a:t>Beskyd</a:t>
            </a:r>
            <a:r>
              <a:rPr lang="sk-SK" sz="1800" dirty="0" smtClean="0"/>
              <a:t> je možné použiť malú drezinu.</a:t>
            </a:r>
            <a:endParaRPr lang="cs-CZ" sz="1800" dirty="0" smtClean="0"/>
          </a:p>
          <a:p>
            <a:endParaRPr lang="cs-CZ" sz="1800" dirty="0"/>
          </a:p>
        </p:txBody>
      </p:sp>
      <p:pic>
        <p:nvPicPr>
          <p:cNvPr id="4" name="Picture 2" descr="C:\Users\Jaroslav Vencálek\Desktop\P512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573016"/>
            <a:ext cx="336037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467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dirty="0" smtClean="0">
                <a:solidFill>
                  <a:srgbClr val="FFC000"/>
                </a:solidFill>
              </a:rPr>
              <a:t>„</a:t>
            </a:r>
            <a:r>
              <a:rPr lang="cs-CZ" sz="2800" dirty="0" err="1" smtClean="0">
                <a:solidFill>
                  <a:srgbClr val="FFC000"/>
                </a:solidFill>
              </a:rPr>
              <a:t>Nevyhnutnosť</a:t>
            </a:r>
            <a:r>
              <a:rPr lang="cs-CZ" sz="2800" dirty="0" smtClean="0">
                <a:solidFill>
                  <a:srgbClr val="FFC000"/>
                </a:solidFill>
              </a:rPr>
              <a:t> nových </a:t>
            </a:r>
            <a:r>
              <a:rPr lang="cs-CZ" sz="2800" dirty="0" err="1" smtClean="0">
                <a:solidFill>
                  <a:srgbClr val="FFC000"/>
                </a:solidFill>
              </a:rPr>
              <a:t>prispôsobení</a:t>
            </a:r>
            <a:r>
              <a:rPr lang="cs-CZ" sz="2800" dirty="0" smtClean="0">
                <a:solidFill>
                  <a:srgbClr val="FFC000"/>
                </a:solidFill>
              </a:rPr>
              <a:t> zvyklostí“ (</a:t>
            </a:r>
            <a:r>
              <a:rPr lang="cs-CZ" sz="2800" dirty="0" err="1" smtClean="0">
                <a:solidFill>
                  <a:srgbClr val="FFC000"/>
                </a:solidFill>
              </a:rPr>
              <a:t>mimoriadne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požehnanie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Urbi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et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Orbi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smtClean="0">
                <a:solidFill>
                  <a:srgbClr val="FFC000"/>
                </a:solidFill>
              </a:rPr>
              <a:t>                      </a:t>
            </a:r>
            <a:r>
              <a:rPr lang="cs-CZ" sz="2800" dirty="0" err="1" smtClean="0">
                <a:solidFill>
                  <a:srgbClr val="FFC000"/>
                </a:solidFill>
              </a:rPr>
              <a:t>pápeža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smtClean="0">
                <a:solidFill>
                  <a:srgbClr val="FFC000"/>
                </a:solidFill>
              </a:rPr>
              <a:t>Františka </a:t>
            </a:r>
            <a:r>
              <a:rPr lang="cs-CZ" sz="2800" dirty="0" err="1" smtClean="0">
                <a:solidFill>
                  <a:srgbClr val="FFC000"/>
                </a:solidFill>
              </a:rPr>
              <a:t>dňa</a:t>
            </a:r>
            <a:r>
              <a:rPr lang="cs-CZ" sz="2800" dirty="0" smtClean="0">
                <a:solidFill>
                  <a:srgbClr val="FFC000"/>
                </a:solidFill>
              </a:rPr>
              <a:t> 27</a:t>
            </a:r>
            <a:r>
              <a:rPr lang="cs-CZ" sz="2800" dirty="0" smtClean="0">
                <a:solidFill>
                  <a:srgbClr val="FFC000"/>
                </a:solidFill>
              </a:rPr>
              <a:t>. 3. 2020</a:t>
            </a:r>
            <a:r>
              <a:rPr lang="cs-CZ" sz="2800" dirty="0" smtClean="0">
                <a:solidFill>
                  <a:srgbClr val="FFC000"/>
                </a:solidFill>
              </a:rPr>
              <a:t>)</a:t>
            </a:r>
            <a:endParaRPr lang="cs-CZ" sz="28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916832"/>
            <a:ext cx="8136904" cy="416592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sk-SK" dirty="0" smtClean="0"/>
              <a:t> </a:t>
            </a:r>
            <a:r>
              <a:rPr lang="sk-SK" dirty="0" smtClean="0"/>
              <a:t>    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tomto mieste, teda na </a:t>
            </a:r>
            <a:r>
              <a:rPr lang="sk-SK" sz="2900" dirty="0" err="1" smtClean="0">
                <a:latin typeface="Arial" pitchFamily="34" charset="0"/>
                <a:cs typeface="Arial" pitchFamily="34" charset="0"/>
              </a:rPr>
              <a:t>Tanečníku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, je možné zreteľne rozoznať onú </a:t>
            </a:r>
            <a:r>
              <a:rPr lang="sk-SK" sz="2900" i="1" dirty="0" smtClean="0">
                <a:latin typeface="Arial" pitchFamily="34" charset="0"/>
                <a:cs typeface="Arial" pitchFamily="34" charset="0"/>
              </a:rPr>
              <a:t>podobu ľudského poučenia z vecí nevyhnutných.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 Je možné vnímať to, 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    čo 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je pevne votkané do krajiny, hoci na prvý pohľad býva skryté ľudskému zraku; skutočnosť, že v roku 1972 bolo rozhodnuté vyhlásiť úsek Tanečník - </a:t>
            </a:r>
            <a:r>
              <a:rPr lang="sk-SK" sz="2900" dirty="0" err="1" smtClean="0">
                <a:latin typeface="Arial" pitchFamily="34" charset="0"/>
                <a:cs typeface="Arial" pitchFamily="34" charset="0"/>
              </a:rPr>
              <a:t>Beskyd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 - Chmúra bývalej Kysucko-oravskej lesnej železnice za kultúrnu pamiatku a vytvoriť tak predpoklady nielen pre jej následnú ochranu, ale aj zachovanie špecifickej podoby génia </a:t>
            </a:r>
            <a:r>
              <a:rPr lang="sk-SK" sz="2900" dirty="0" err="1" smtClean="0">
                <a:latin typeface="Arial" pitchFamily="34" charset="0"/>
                <a:cs typeface="Arial" pitchFamily="34" charset="0"/>
              </a:rPr>
              <a:t>loci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 oravsko-kysuckého pomedzia. Dňa 31. 5. 2008 bola pre turistickú verejnosť sprevádzkovaná jazda Oravskou lesnou železnicou z Tanečníka do sedla </a:t>
            </a:r>
            <a:r>
              <a:rPr lang="sk-SK" sz="2900" dirty="0" err="1" smtClean="0">
                <a:latin typeface="Arial" pitchFamily="34" charset="0"/>
                <a:cs typeface="Arial" pitchFamily="34" charset="0"/>
              </a:rPr>
              <a:t>Beskyd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 a pripravované sprevádzkovanie železnice spájajúcej kysuckú </a:t>
            </a:r>
            <a:r>
              <a:rPr lang="sk-SK" sz="2900" dirty="0" err="1" smtClean="0">
                <a:latin typeface="Arial" pitchFamily="34" charset="0"/>
                <a:cs typeface="Arial" pitchFamily="34" charset="0"/>
              </a:rPr>
              <a:t>Vychylovku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 (Múzeum kysuckej dediny) cez sedlo </a:t>
            </a:r>
            <a:r>
              <a:rPr lang="sk-SK" sz="2900" dirty="0" err="1" smtClean="0">
                <a:latin typeface="Arial" pitchFamily="34" charset="0"/>
                <a:cs typeface="Arial" pitchFamily="34" charset="0"/>
              </a:rPr>
              <a:t>Beskyd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 s Tanečníkom v Oravskej Lesnej.</a:t>
            </a:r>
            <a:endParaRPr lang="cs-CZ" sz="2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29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Z nie príliš vysokej rozhľadne na trochu viac 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členitom sedle </a:t>
            </a:r>
            <a:r>
              <a:rPr lang="sk-SK" sz="2900" dirty="0" err="1" smtClean="0">
                <a:latin typeface="Arial" pitchFamily="34" charset="0"/>
                <a:cs typeface="Arial" pitchFamily="34" charset="0"/>
              </a:rPr>
              <a:t>Beskyd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 sa odkrýva široká panoráma častí horských chrbtov </a:t>
            </a:r>
            <a:r>
              <a:rPr lang="sk-SK" sz="2900" smtClean="0">
                <a:latin typeface="Arial" pitchFamily="34" charset="0"/>
                <a:cs typeface="Arial" pitchFamily="34" charset="0"/>
              </a:rPr>
              <a:t>rozprestierajúcich </a:t>
            </a:r>
            <a:r>
              <a:rPr lang="sk-SK" sz="2900" smtClean="0">
                <a:latin typeface="Arial" pitchFamily="34" charset="0"/>
                <a:cs typeface="Arial" pitchFamily="34" charset="0"/>
              </a:rPr>
              <a:t>sa    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od krivánskej Malej Fatry cez Kysucké Beskydy, Oravskú Maguru, Roháče, až k nenápadným, na vzdialenom horizonte vystupujúcim</a:t>
            </a:r>
            <a:r>
              <a:rPr lang="sk-SK" sz="290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900" smtClean="0">
                <a:latin typeface="Arial" pitchFamily="34" charset="0"/>
                <a:cs typeface="Arial" pitchFamily="34" charset="0"/>
              </a:rPr>
              <a:t>        už 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snehovou pokrývkou vyzdobeným najvyšším častiam Oravských Beskýd (Babia hora, </a:t>
            </a:r>
            <a:r>
              <a:rPr lang="sk-SK" sz="2900" dirty="0" err="1" smtClean="0">
                <a:latin typeface="Arial" pitchFamily="34" charset="0"/>
                <a:cs typeface="Arial" pitchFamily="34" charset="0"/>
              </a:rPr>
              <a:t>Pilsko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).</a:t>
            </a:r>
            <a:endParaRPr lang="cs-CZ" sz="2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Milujeme Slovensko: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Biela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Orava</a:t>
            </a:r>
            <a:endParaRPr lang="cs-CZ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https://cdn.komensky.sk/thumb.php?server=svk&amp;id=200061&amp;type=4&amp;thumb=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284984"/>
            <a:ext cx="4464496" cy="2642588"/>
          </a:xfrm>
          <a:prstGeom prst="rect">
            <a:avLst/>
          </a:prstGeom>
          <a:noFill/>
        </p:spPr>
      </p:pic>
      <p:pic>
        <p:nvPicPr>
          <p:cNvPr id="6" name="Zástupný symbol pro obsah 5" descr="790px-Okres_namestov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3528" y="1268760"/>
            <a:ext cx="403860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7211144" cy="864096"/>
          </a:xfrm>
        </p:spPr>
        <p:txBody>
          <a:bodyPr>
            <a:noAutofit/>
          </a:bodyPr>
          <a:lstStyle/>
          <a:p>
            <a:pPr algn="ctr"/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Biela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Orava a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špecifické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názvy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sídiel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podľa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fauny a flóry</a:t>
            </a:r>
            <a:endParaRPr lang="cs-CZ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9512" y="1772816"/>
            <a:ext cx="7920880" cy="43533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1800" dirty="0" smtClean="0"/>
              <a:t>      Pri </a:t>
            </a:r>
            <a:r>
              <a:rPr lang="sk-SK" sz="1800" dirty="0" smtClean="0"/>
              <a:t>prezeraní máp zobrazujúcich krajinu okolia Námestova upúta pozornosť čitateľov neobyčajne výrazné zoskupenie zaujímavých miestnych názvov. </a:t>
            </a:r>
          </a:p>
          <a:p>
            <a:pPr>
              <a:buNone/>
            </a:pPr>
            <a:r>
              <a:rPr lang="sk-SK" sz="1800" dirty="0" smtClean="0"/>
              <a:t>      Tak </a:t>
            </a:r>
            <a:r>
              <a:rPr lang="sk-SK" sz="1800" dirty="0" smtClean="0"/>
              <a:t>napríklad Zubrohlava.</a:t>
            </a:r>
            <a:br>
              <a:rPr lang="sk-SK" sz="1800" dirty="0" smtClean="0"/>
            </a:br>
            <a:r>
              <a:rPr lang="sk-SK" sz="1800" dirty="0" smtClean="0"/>
              <a:t>Táto obec založená v 16. storočí valašskými kolonistami - vtedy nazývaná Zubra </a:t>
            </a:r>
            <a:r>
              <a:rPr lang="sk-SK" sz="1800" dirty="0" err="1" smtClean="0"/>
              <a:t>Hlawa</a:t>
            </a:r>
            <a:r>
              <a:rPr lang="sk-SK" sz="1800" dirty="0" smtClean="0"/>
              <a:t>, ale nie je jedinou, ktorej názov súvisí s faunou alebo flórou viazanou na oravskú krajinu. So zubrom horským (</a:t>
            </a:r>
            <a:r>
              <a:rPr lang="sk-SK" sz="1800" dirty="0" err="1" smtClean="0"/>
              <a:t>Bizon</a:t>
            </a:r>
            <a:r>
              <a:rPr lang="sk-SK" sz="1800" dirty="0" smtClean="0"/>
              <a:t> </a:t>
            </a:r>
            <a:r>
              <a:rPr lang="sk-SK" sz="1800" dirty="0" err="1" smtClean="0"/>
              <a:t>bonasus</a:t>
            </a:r>
            <a:r>
              <a:rPr lang="sk-SK" sz="1800" dirty="0" smtClean="0"/>
              <a:t>) sa spájajú ďalšie názvy obcí; v susednom regióne Tvrdošín obec Zuberec a </a:t>
            </a:r>
            <a:r>
              <a:rPr lang="sk-SK" sz="1800" dirty="0" smtClean="0"/>
              <a:t>tiež </a:t>
            </a:r>
            <a:r>
              <a:rPr lang="sk-SK" sz="1800" dirty="0" smtClean="0"/>
              <a:t>obce Dolná Zubrica a Horná Zubrica </a:t>
            </a:r>
            <a:r>
              <a:rPr lang="sk-SK" sz="1800" dirty="0" smtClean="0"/>
              <a:t>(</a:t>
            </a:r>
            <a:r>
              <a:rPr lang="sk-SK" sz="1800" dirty="0" smtClean="0"/>
              <a:t>dve </a:t>
            </a:r>
            <a:r>
              <a:rPr lang="sk-SK" sz="1800" dirty="0" smtClean="0"/>
              <a:t>                 z </a:t>
            </a:r>
            <a:r>
              <a:rPr lang="sk-SK" sz="1800" dirty="0" smtClean="0"/>
              <a:t>dvanástich oravských obcí pričlenených v roku 1920 k Poľsku). Niekoľkotonové zviera už dávno v oravských lesoch nežije. Jeho </a:t>
            </a:r>
            <a:r>
              <a:rPr lang="sk-SK" sz="1800" dirty="0" smtClean="0"/>
              <a:t>duch ostáva </a:t>
            </a:r>
            <a:r>
              <a:rPr lang="sk-SK" sz="1800" dirty="0" smtClean="0"/>
              <a:t>v </a:t>
            </a:r>
            <a:r>
              <a:rPr lang="sk-SK" sz="1800" dirty="0" smtClean="0"/>
              <a:t>podobe názvov vidieckych obcí stále prítomný.</a:t>
            </a:r>
            <a:endParaRPr lang="cs-CZ" sz="1800" dirty="0" smtClean="0"/>
          </a:p>
        </p:txBody>
      </p:sp>
      <p:sp>
        <p:nvSpPr>
          <p:cNvPr id="5" name="Šipka dolů 4"/>
          <p:cNvSpPr/>
          <p:nvPr/>
        </p:nvSpPr>
        <p:spPr>
          <a:xfrm>
            <a:off x="4283968" y="5445224"/>
            <a:ext cx="288032" cy="64807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268760"/>
            <a:ext cx="7467600" cy="50405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2000" dirty="0" smtClean="0"/>
              <a:t>     </a:t>
            </a:r>
            <a:r>
              <a:rPr lang="sk-SK" sz="1800" dirty="0" smtClean="0"/>
              <a:t> Bobrov, susedná dedina Zubrohlavy, založená taktiež valašskými kolonistami, má pravdepodobne odvodený svoj pôvod od najväčšieho európskeho hlodavca bobra obyčajného </a:t>
            </a:r>
            <a:r>
              <a:rPr lang="sk-SK" sz="1800" i="1" dirty="0" smtClean="0"/>
              <a:t>(</a:t>
            </a:r>
            <a:r>
              <a:rPr lang="sk-SK" sz="1800" i="1" dirty="0" err="1" smtClean="0"/>
              <a:t>Castor</a:t>
            </a:r>
            <a:r>
              <a:rPr lang="sk-SK" sz="1800" i="1" dirty="0" smtClean="0"/>
              <a:t> </a:t>
            </a:r>
            <a:r>
              <a:rPr lang="sk-SK" sz="1800" i="1" dirty="0" err="1" smtClean="0"/>
              <a:t>fiber</a:t>
            </a:r>
            <a:r>
              <a:rPr lang="sk-SK" sz="1800" i="1" dirty="0" smtClean="0"/>
              <a:t>)</a:t>
            </a:r>
            <a:r>
              <a:rPr lang="sk-SK" sz="1800" dirty="0" smtClean="0"/>
              <a:t>, ktorý </a:t>
            </a:r>
            <a:r>
              <a:rPr lang="sk-SK" sz="1800" dirty="0" smtClean="0"/>
              <a:t>bol v </a:t>
            </a:r>
            <a:r>
              <a:rPr lang="sk-SK" sz="1800" dirty="0" smtClean="0"/>
              <a:t>minulosti na Orave tiež hojne zastúpený. Je celkom možné, že vďaka konzumácii jeho mäsa v dobách pôstu, pretože </a:t>
            </a:r>
            <a:r>
              <a:rPr lang="sk-SK" sz="1800" dirty="0" smtClean="0"/>
              <a:t>  v </a:t>
            </a:r>
            <a:r>
              <a:rPr lang="sk-SK" sz="1800" dirty="0" smtClean="0"/>
              <a:t>dávnej minulosti sa podľa charakteru bobrieho chvosta myslelo, že ide o rybu, dospelo sa </a:t>
            </a:r>
            <a:r>
              <a:rPr lang="sk-SK" sz="1800" dirty="0" smtClean="0"/>
              <a:t> k </a:t>
            </a:r>
            <a:r>
              <a:rPr lang="sk-SK" sz="1800" dirty="0" smtClean="0"/>
              <a:t>tomu istému efektu ako v prípade zubrov, teda k ich vyhubeniu. Pomenovanie ľudských sídiel podľa bobra prežíva doteraz.</a:t>
            </a:r>
            <a:endParaRPr lang="cs-CZ" sz="1800" dirty="0" smtClean="0"/>
          </a:p>
          <a:p>
            <a:pPr>
              <a:buNone/>
            </a:pPr>
            <a:r>
              <a:rPr lang="sk-SK" sz="1800" dirty="0" smtClean="0"/>
              <a:t>      Názvy </a:t>
            </a:r>
            <a:r>
              <a:rPr lang="sk-SK" sz="1800" dirty="0" smtClean="0"/>
              <a:t>neďalekej Rabče a Rabčíc súvisia s výskytom jarabín. Názvy Breza alebo Brezovica v okolí  Tvrdošína svedčia o hojnom výskyte brezy. Obec Oravská Jasenica, ktorá vznikla v období najväčšieho rozmachu valašskej kolonizácie v 16. storočí, alebo Jasenová v okolí  Dolného Kubína zase dokazujú, že sa v týchto lokalitách vyskytovalo veľké množstvo jaseňov.</a:t>
            </a:r>
            <a:endParaRPr lang="cs-CZ" sz="1800" dirty="0" smtClean="0"/>
          </a:p>
          <a:p>
            <a:pPr>
              <a:buNone/>
            </a:pPr>
            <a:r>
              <a:rPr lang="sk-SK" sz="1800" dirty="0" smtClean="0"/>
              <a:t>  </a:t>
            </a:r>
            <a:r>
              <a:rPr lang="sk-SK" sz="1800" dirty="0" smtClean="0"/>
              <a:t>    </a:t>
            </a:r>
            <a:r>
              <a:rPr lang="sk-SK" sz="1800" dirty="0" smtClean="0"/>
              <a:t>To, že sa mnohé pomenovania oravských obcí spájajú s názvami drevín, svedčí o ich nevšednom vplyve na charakter génia </a:t>
            </a:r>
            <a:r>
              <a:rPr lang="sk-SK" sz="1800" dirty="0" err="1" smtClean="0"/>
              <a:t>loci</a:t>
            </a:r>
            <a:r>
              <a:rPr lang="sk-SK" sz="1800" dirty="0" smtClean="0"/>
              <a:t> najsevernejšej časti Žilinského kraja. Oravská Lesná a Oravská Polhora sú toho ďalším názorným príkladom.</a:t>
            </a:r>
            <a:endParaRPr lang="cs-CZ" sz="1800" dirty="0" smtClean="0"/>
          </a:p>
        </p:txBody>
      </p:sp>
      <p:sp>
        <p:nvSpPr>
          <p:cNvPr id="6" name="Šipka dolů 5"/>
          <p:cNvSpPr/>
          <p:nvPr/>
        </p:nvSpPr>
        <p:spPr>
          <a:xfrm>
            <a:off x="4211960" y="332656"/>
            <a:ext cx="360040" cy="72008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err="1" smtClean="0">
                <a:solidFill>
                  <a:srgbClr val="FFC000"/>
                </a:solidFill>
              </a:rPr>
              <a:t>Biela</a:t>
            </a:r>
            <a:r>
              <a:rPr lang="cs-CZ" sz="2800" dirty="0" smtClean="0">
                <a:solidFill>
                  <a:srgbClr val="FFC000"/>
                </a:solidFill>
              </a:rPr>
              <a:t> Orava - </a:t>
            </a:r>
            <a:r>
              <a:rPr lang="cs-CZ" sz="2800" dirty="0" err="1" smtClean="0">
                <a:solidFill>
                  <a:srgbClr val="FFC000"/>
                </a:solidFill>
              </a:rPr>
              <a:t>najsevernejšie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územie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Slovenskej</a:t>
            </a:r>
            <a:r>
              <a:rPr lang="cs-CZ" sz="2800" dirty="0" smtClean="0">
                <a:solidFill>
                  <a:srgbClr val="FFC000"/>
                </a:solidFill>
              </a:rPr>
              <a:t> republiky</a:t>
            </a:r>
            <a:endParaRPr lang="cs-CZ" sz="28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67944" y="1600200"/>
            <a:ext cx="417646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dirty="0" smtClean="0"/>
              <a:t>    </a:t>
            </a:r>
            <a:r>
              <a:rPr lang="sk-SK" sz="1800" dirty="0" smtClean="0"/>
              <a:t>Na </a:t>
            </a:r>
            <a:r>
              <a:rPr lang="sk-SK" sz="1800" dirty="0" smtClean="0"/>
              <a:t>najsevernejšom mieste Slovenskej republiky, nazývanom </a:t>
            </a:r>
            <a:r>
              <a:rPr lang="sk-SK" sz="1800" dirty="0" err="1" smtClean="0"/>
              <a:t>Modrálová</a:t>
            </a:r>
            <a:r>
              <a:rPr lang="sk-SK" sz="1800" dirty="0" smtClean="0"/>
              <a:t> (obec Oravská Polhora), zaujímavom turistickom bode </a:t>
            </a:r>
            <a:r>
              <a:rPr lang="sk-SK" sz="1800" dirty="0" err="1" smtClean="0"/>
              <a:t>Polhoranskej</a:t>
            </a:r>
            <a:r>
              <a:rPr lang="sk-SK" sz="1800" dirty="0" smtClean="0"/>
              <a:t> vrchoviny </a:t>
            </a:r>
            <a:r>
              <a:rPr lang="sk-SK" sz="1800" dirty="0" smtClean="0"/>
              <a:t>      na </a:t>
            </a:r>
            <a:r>
              <a:rPr lang="sk-SK" sz="1800" dirty="0" smtClean="0"/>
              <a:t>slovensko-poľskej hranici, dosahuje severná šírka tohto miesta hodnotu  49</a:t>
            </a:r>
            <a:r>
              <a:rPr lang="sk-SK" sz="1800" dirty="0" smtClean="0"/>
              <a:t>° 36' 52</a:t>
            </a:r>
            <a:r>
              <a:rPr lang="sk-SK" sz="1800" dirty="0" smtClean="0"/>
              <a:t>''. </a:t>
            </a:r>
            <a:r>
              <a:rPr lang="sk-SK" sz="1800" dirty="0" smtClean="0"/>
              <a:t>   Kam </a:t>
            </a:r>
            <a:r>
              <a:rPr lang="sk-SK" sz="1800" dirty="0" smtClean="0"/>
              <a:t>len oko dovidí, rozsiahle lesy </a:t>
            </a:r>
            <a:r>
              <a:rPr lang="sk-SK" sz="1800" dirty="0" smtClean="0"/>
              <a:t>         a </a:t>
            </a:r>
            <a:r>
              <a:rPr lang="sk-SK" sz="1800" dirty="0" smtClean="0"/>
              <a:t>zase len lesy.</a:t>
            </a:r>
            <a:endParaRPr lang="cs-CZ" sz="1800" dirty="0" smtClean="0"/>
          </a:p>
          <a:p>
            <a:endParaRPr lang="cs-CZ" dirty="0"/>
          </a:p>
        </p:txBody>
      </p:sp>
      <p:pic>
        <p:nvPicPr>
          <p:cNvPr id="4" name="Picture 3" descr="Oravské Beskydy, Modrálová">
            <a:hlinkClick r:id="rId2" tooltip="Oravské Beskydy, Modrálová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3600400" cy="44525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Biela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Orava a fenomén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dreva</a:t>
            </a:r>
            <a:endParaRPr lang="cs-CZ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3635896" y="1556793"/>
            <a:ext cx="4032448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1800" dirty="0" smtClean="0"/>
              <a:t>      Génius </a:t>
            </a:r>
            <a:r>
              <a:rPr lang="sk-SK" sz="1800" dirty="0" err="1" smtClean="0"/>
              <a:t>loci</a:t>
            </a:r>
            <a:r>
              <a:rPr lang="sk-SK" sz="1800" dirty="0" smtClean="0"/>
              <a:t> prekrásnej a pritom donedávna nemilosrdnej Oravy </a:t>
            </a:r>
            <a:r>
              <a:rPr lang="sk-SK" sz="1800" dirty="0" smtClean="0"/>
              <a:t> je </a:t>
            </a:r>
            <a:r>
              <a:rPr lang="sk-SK" sz="1800" dirty="0" smtClean="0"/>
              <a:t>prepojený s fenoménom dreva oveľa viac, než by sa začiatkom 21. storočia mohlo zdať. Spisovateľ a redaktor Milo Urban (1904-1982), rodák z Rabčíc, vtesnal onú podivuhodne krutú životnú skúsenosť obyvateľov Oravských Beskýd do osudov postáv románovej dediny Ráztoky, ktorú v diele Živý bič lokalizoval ako miesto, ktoré </a:t>
            </a:r>
            <a:r>
              <a:rPr lang="sk-SK" sz="1800" i="1" dirty="0" smtClean="0"/>
              <a:t>"ležalo pánubohu za chrbtom </a:t>
            </a:r>
            <a:r>
              <a:rPr lang="sk-SK" sz="1800" i="1" dirty="0" smtClean="0"/>
              <a:t>     v </a:t>
            </a:r>
            <a:r>
              <a:rPr lang="sk-SK" sz="1800" i="1" dirty="0" smtClean="0"/>
              <a:t>najsevernejšej čiastke Slovenska"</a:t>
            </a:r>
            <a:r>
              <a:rPr lang="sk-SK" sz="1800" dirty="0" smtClean="0"/>
              <a:t>. </a:t>
            </a:r>
            <a:endParaRPr lang="cs-CZ" sz="1800" dirty="0" smtClean="0"/>
          </a:p>
          <a:p>
            <a:endParaRPr lang="cs-CZ" sz="1800" dirty="0"/>
          </a:p>
        </p:txBody>
      </p:sp>
      <p:pic>
        <p:nvPicPr>
          <p:cNvPr id="2" name="Picture 2" descr="C:\Users\Jaroslav Vencálek\Desktop\milo-urban-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486" y="1700808"/>
            <a:ext cx="2979435" cy="42484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7571184" cy="4608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1800" dirty="0" smtClean="0"/>
              <a:t> </a:t>
            </a:r>
            <a:r>
              <a:rPr lang="sk-SK" sz="1800" dirty="0" smtClean="0"/>
              <a:t>     </a:t>
            </a:r>
            <a:r>
              <a:rPr lang="sk-SK" sz="1800" b="1" dirty="0" smtClean="0">
                <a:solidFill>
                  <a:srgbClr val="FFC000"/>
                </a:solidFill>
              </a:rPr>
              <a:t>Milo </a:t>
            </a:r>
            <a:r>
              <a:rPr lang="sk-SK" sz="1800" b="1" dirty="0" smtClean="0">
                <a:solidFill>
                  <a:srgbClr val="FFC000"/>
                </a:solidFill>
              </a:rPr>
              <a:t>Urban </a:t>
            </a:r>
            <a:r>
              <a:rPr lang="sk-SK" sz="1800" dirty="0" smtClean="0"/>
              <a:t>priblížil v roku 1927 slovenskej verejnosti neľahký život obyvateľov tejto krajiny poviedkou </a:t>
            </a:r>
            <a:r>
              <a:rPr lang="sk-SK" sz="1800" i="1" dirty="0" smtClean="0"/>
              <a:t>Drevený chlieb</a:t>
            </a:r>
            <a:r>
              <a:rPr lang="sk-SK" sz="1800" dirty="0" smtClean="0"/>
              <a:t>, v ktorej uviedol: </a:t>
            </a:r>
            <a:r>
              <a:rPr lang="sk-SK" sz="1800" dirty="0" smtClean="0"/>
              <a:t> </a:t>
            </a:r>
          </a:p>
          <a:p>
            <a:pPr>
              <a:buNone/>
            </a:pPr>
            <a:endParaRPr lang="sk-SK" sz="1800" dirty="0" smtClean="0"/>
          </a:p>
          <a:p>
            <a:pPr>
              <a:buNone/>
            </a:pPr>
            <a:r>
              <a:rPr lang="sk-SK" sz="2000" dirty="0" smtClean="0"/>
              <a:t> </a:t>
            </a:r>
            <a:r>
              <a:rPr lang="sk-SK" sz="2000" i="1" dirty="0" smtClean="0"/>
              <a:t>     </a:t>
            </a:r>
            <a:r>
              <a:rPr lang="sk-SK" sz="1800" i="1" dirty="0" smtClean="0"/>
              <a:t>Či je leto alebo zima, pre mňa je to jedna mizéria! Za tmy vstávam, za tmy idem do lesa ... No, v lete by to ešte ušlo. </a:t>
            </a:r>
            <a:r>
              <a:rPr lang="sk-SK" sz="1800" i="1" dirty="0" smtClean="0"/>
              <a:t> Ale </a:t>
            </a:r>
            <a:r>
              <a:rPr lang="sk-SK" sz="1800" i="1" dirty="0" smtClean="0"/>
              <a:t>v zime, keď mrzne, len praští ... Panebože, to je drina pre psa, vyhrabávať kmene zo snehu, obopínať ich reťazami, vytrhávať z ľadu a každú chvíľu čakať, že zabijú teba alebo koňa. Ruky ti tuhnú, uši ani nohy necítiš ... Celý si ako to drevo, čo vezieš. Ideš, kričíš na kone, a keď stúpaš do svahov, zapieraš sa, až ti v kĺboch praská ... Celú cestu nepočuješ nič, než nadávky, nevidíš nič, než palice, ako plieskajú koňom po chrbtoch; ako sa kobyly predčasne hrbia pod  námahou alebo zdochýnajú v priekopách, ako drevo pribíja ľudí k podperám </a:t>
            </a:r>
            <a:r>
              <a:rPr lang="sk-SK" sz="1800" i="1" dirty="0" smtClean="0"/>
              <a:t>  a </a:t>
            </a:r>
            <a:r>
              <a:rPr lang="sk-SK" sz="1800" i="1" dirty="0" smtClean="0"/>
              <a:t>láme im hnáty</a:t>
            </a:r>
            <a:r>
              <a:rPr lang="sk-SK" sz="1800" dirty="0" smtClean="0"/>
              <a:t>...</a:t>
            </a:r>
            <a:r>
              <a:rPr lang="sk-SK" sz="1800" i="1" dirty="0" smtClean="0"/>
              <a:t>  A čo zarobíš </a:t>
            </a:r>
            <a:r>
              <a:rPr lang="sk-SK" sz="1800" i="1" dirty="0" smtClean="0"/>
              <a:t> za </a:t>
            </a:r>
            <a:r>
              <a:rPr lang="sk-SK" sz="1800" i="1" dirty="0" smtClean="0"/>
              <a:t>deň </a:t>
            </a:r>
            <a:r>
              <a:rPr lang="sk-SK" sz="1800" dirty="0" smtClean="0"/>
              <a:t>...</a:t>
            </a:r>
            <a:r>
              <a:rPr lang="sk-SK" sz="1800" i="1" dirty="0" smtClean="0"/>
              <a:t>? Pár mizerných korún</a:t>
            </a:r>
            <a:r>
              <a:rPr lang="sk-SK" sz="1800" dirty="0" smtClean="0"/>
              <a:t>.</a:t>
            </a:r>
            <a:r>
              <a:rPr lang="sk-SK" sz="1800" i="1" dirty="0" smtClean="0"/>
              <a:t> Nič! ...</a:t>
            </a:r>
            <a:endParaRPr lang="cs-CZ" sz="1800" dirty="0" smtClean="0"/>
          </a:p>
          <a:p>
            <a:pPr>
              <a:buNone/>
            </a:pPr>
            <a:r>
              <a:rPr lang="sk-SK" sz="1800" i="1" dirty="0" smtClean="0"/>
              <a:t>     </a:t>
            </a:r>
            <a:r>
              <a:rPr lang="sk-SK" sz="1800" i="1" dirty="0" smtClean="0"/>
              <a:t> Drevo</a:t>
            </a:r>
            <a:r>
              <a:rPr lang="sk-SK" sz="1800" i="1" dirty="0" smtClean="0"/>
              <a:t>, drevo, celý boží deň drevo! </a:t>
            </a:r>
            <a:endParaRPr lang="cs-CZ" sz="1800" dirty="0" smtClean="0"/>
          </a:p>
        </p:txBody>
      </p:sp>
      <p:sp>
        <p:nvSpPr>
          <p:cNvPr id="5" name="Šipka dolů 4"/>
          <p:cNvSpPr/>
          <p:nvPr/>
        </p:nvSpPr>
        <p:spPr>
          <a:xfrm>
            <a:off x="4211960" y="332656"/>
            <a:ext cx="360040" cy="72008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7817296" cy="850106"/>
          </a:xfrm>
        </p:spPr>
        <p:txBody>
          <a:bodyPr>
            <a:normAutofit/>
          </a:bodyPr>
          <a:lstStyle/>
          <a:p>
            <a:pPr algn="ctr"/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Biela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Orava: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drevo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drevorubačstvo</a:t>
            </a:r>
            <a:endParaRPr lang="cs-CZ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8172400" cy="453650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1800" dirty="0" smtClean="0"/>
              <a:t>      Do rázovitého územia s hlboko zakorenenými, rozsiahlymi masívmi majestátnych smrekových a jedľovo-bukovo-smrekových lesov, tu </a:t>
            </a:r>
            <a:r>
              <a:rPr lang="sk-SK" sz="1800" dirty="0" smtClean="0"/>
              <a:t>            a </a:t>
            </a:r>
            <a:r>
              <a:rPr lang="sk-SK" sz="1800" dirty="0" smtClean="0"/>
              <a:t>tam čerených len približovaním mohutných kmeňov, zapriahnutých koňmi a lopotiacimi sa drevorubačmi, boli po stáročia vplietané siete ponurých krčiem a výčapov liehovín, ponúkajúcich, najmä sociálne najchudobnejším, rýchle zabudnutie v alkoholovom opojení. Panenskú krajinu po stáročia obývali s nebývalou intenzitou, alkoholizmom zaťažené, generácie oravských rodov. Veľa ľudí na Orave žilo, slovami M. Urbana, tam v kopcoch, </a:t>
            </a:r>
            <a:r>
              <a:rPr lang="sk-SK" sz="1800" i="1" dirty="0" smtClean="0">
                <a:solidFill>
                  <a:srgbClr val="FFC000"/>
                </a:solidFill>
              </a:rPr>
              <a:t>kúsok od modrej oblohy, ale žiaľ ďaleko od úrodnej pôdy, práve tam, kde končí chlieb a začína voda</a:t>
            </a:r>
            <a:r>
              <a:rPr lang="sk-SK" sz="1800" i="1" dirty="0" smtClean="0"/>
              <a:t>.</a:t>
            </a:r>
            <a:r>
              <a:rPr lang="sk-SK" sz="1800" dirty="0" smtClean="0"/>
              <a:t> Drevorubačstvo, plavenie dreva po riekach, zhotovovanie furmanských vozov alebo produkcia šindľov patrili k tradičným aktivitám. V roku 1875 bola v Oravskej Polhore postavená parná píla a v doline Kohútová vybudovaná prvá lesná železnica (drevené koľaje v dĺžke 2,34 km) na prepravu dreva. Hoci využitie elektrického prúdu mnohých miest najsevernejšej časti Slovenska je spájané až s obdobím po roku 1945 (dokončenie elektrifikácie Oravskej Polhory v r. 1957, Oravskej Lesnej v r. 1959), fenomén dreva stále </a:t>
            </a:r>
            <a:r>
              <a:rPr lang="sk-SK" sz="1800" dirty="0" smtClean="0"/>
              <a:t>          je </a:t>
            </a:r>
            <a:r>
              <a:rPr lang="sk-SK" sz="1800" dirty="0" smtClean="0"/>
              <a:t>živý, aj keď v úplne inej a zmenenej podobe.  </a:t>
            </a:r>
            <a:br>
              <a:rPr lang="sk-SK" sz="1800" dirty="0" smtClean="0"/>
            </a:br>
            <a:endParaRPr lang="cs-CZ" sz="1800" dirty="0" smtClean="0"/>
          </a:p>
          <a:p>
            <a:pPr>
              <a:buNone/>
            </a:pPr>
            <a:endParaRPr lang="cs-CZ" sz="1800" dirty="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err="1" smtClean="0">
                <a:solidFill>
                  <a:srgbClr val="FFC000"/>
                </a:solidFill>
              </a:rPr>
              <a:t>Drevené</a:t>
            </a:r>
            <a:r>
              <a:rPr lang="cs-CZ" sz="2800" dirty="0" smtClean="0">
                <a:solidFill>
                  <a:srgbClr val="FFC000"/>
                </a:solidFill>
              </a:rPr>
              <a:t> plastiky </a:t>
            </a:r>
            <a:r>
              <a:rPr lang="cs-CZ" sz="2800" dirty="0" err="1" smtClean="0">
                <a:solidFill>
                  <a:srgbClr val="FFC000"/>
                </a:solidFill>
              </a:rPr>
              <a:t>nachádzajú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širokú</a:t>
            </a:r>
            <a:r>
              <a:rPr lang="cs-CZ" sz="2800" dirty="0" smtClean="0">
                <a:solidFill>
                  <a:srgbClr val="FFC000"/>
                </a:solidFill>
              </a:rPr>
              <a:t> popularitu v mnohých </a:t>
            </a:r>
            <a:r>
              <a:rPr lang="cs-CZ" sz="2800" dirty="0" err="1" smtClean="0">
                <a:solidFill>
                  <a:srgbClr val="FFC000"/>
                </a:solidFill>
              </a:rPr>
              <a:t>miestach</a:t>
            </a:r>
            <a:r>
              <a:rPr lang="cs-CZ" sz="2800" dirty="0" smtClean="0">
                <a:solidFill>
                  <a:srgbClr val="FFC000"/>
                </a:solidFill>
              </a:rPr>
              <a:t> Slovenska</a:t>
            </a:r>
            <a:endParaRPr lang="cs-CZ" sz="2800" dirty="0">
              <a:solidFill>
                <a:srgbClr val="FFC000"/>
              </a:solidFill>
            </a:endParaRPr>
          </a:p>
        </p:txBody>
      </p:sp>
      <p:pic>
        <p:nvPicPr>
          <p:cNvPr id="34818" name="Picture 2" descr="C:\Users\Jaroslav Vencálek\Desktop\P4300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1600201"/>
            <a:ext cx="2952328" cy="4053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19" name="Picture 3" descr="C:\Users\Jaroslav Vencálek\Desktop\IMG_91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51920" y="2204864"/>
            <a:ext cx="4032448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ovéPole 11"/>
          <p:cNvSpPr txBox="1"/>
          <p:nvPr/>
        </p:nvSpPr>
        <p:spPr>
          <a:xfrm>
            <a:off x="899592" y="5805264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solidFill>
                  <a:srgbClr val="FFC000"/>
                </a:solidFill>
              </a:rPr>
              <a:t>Drevená</a:t>
            </a:r>
            <a:r>
              <a:rPr lang="cs-CZ" sz="1600" dirty="0" smtClean="0">
                <a:solidFill>
                  <a:srgbClr val="FFC000"/>
                </a:solidFill>
              </a:rPr>
              <a:t> plastika hry na </a:t>
            </a:r>
            <a:r>
              <a:rPr lang="cs-CZ" sz="1600" dirty="0" err="1" smtClean="0">
                <a:solidFill>
                  <a:srgbClr val="FFC000"/>
                </a:solidFill>
              </a:rPr>
              <a:t>fujare</a:t>
            </a:r>
            <a:r>
              <a:rPr lang="cs-CZ" sz="1600" dirty="0" smtClean="0">
                <a:solidFill>
                  <a:srgbClr val="FFC000"/>
                </a:solidFill>
              </a:rPr>
              <a:t> - </a:t>
            </a:r>
            <a:r>
              <a:rPr lang="cs-CZ" sz="1600" dirty="0" err="1" smtClean="0">
                <a:solidFill>
                  <a:srgbClr val="FFC000"/>
                </a:solidFill>
              </a:rPr>
              <a:t>Turzovka</a:t>
            </a:r>
            <a:endParaRPr lang="cs-CZ" sz="1600" dirty="0">
              <a:solidFill>
                <a:srgbClr val="FFC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427984" y="580526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solidFill>
                  <a:srgbClr val="FFC000"/>
                </a:solidFill>
              </a:rPr>
              <a:t>Drevená</a:t>
            </a:r>
            <a:r>
              <a:rPr lang="cs-CZ" sz="1600" dirty="0" smtClean="0">
                <a:solidFill>
                  <a:srgbClr val="FFC000"/>
                </a:solidFill>
              </a:rPr>
              <a:t> plastika </a:t>
            </a:r>
            <a:r>
              <a:rPr lang="cs-CZ" sz="1600" dirty="0" smtClean="0">
                <a:solidFill>
                  <a:srgbClr val="FFC000"/>
                </a:solidFill>
              </a:rPr>
              <a:t>                   P</a:t>
            </a:r>
            <a:r>
              <a:rPr lang="cs-CZ" sz="1600" dirty="0" smtClean="0">
                <a:solidFill>
                  <a:srgbClr val="FFC000"/>
                </a:solidFill>
              </a:rPr>
              <a:t>. O. Hviezdoslava - </a:t>
            </a:r>
            <a:r>
              <a:rPr lang="cs-CZ" sz="1600" dirty="0" err="1" smtClean="0">
                <a:solidFill>
                  <a:srgbClr val="FFC000"/>
                </a:solidFill>
              </a:rPr>
              <a:t>Stropkov</a:t>
            </a:r>
            <a:endParaRPr lang="cs-CZ" sz="1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2834</TotalTime>
  <Words>1328</Words>
  <Application>Microsoft Office PowerPoint</Application>
  <PresentationFormat>Předvádění na obrazovce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Technický</vt:lpstr>
      <vt:lpstr>4. MilujemE Slovensko región Biela ORAVA  (časť 2.) </vt:lpstr>
      <vt:lpstr>Milujeme Slovensko: Biela Orava</vt:lpstr>
      <vt:lpstr>Biela Orava a špecifické názvy sídiel podľa fauny a flóry</vt:lpstr>
      <vt:lpstr>Snímek 4</vt:lpstr>
      <vt:lpstr>Biela Orava - najsevernejšie územie Slovenskej republiky</vt:lpstr>
      <vt:lpstr>Biela Orava a fenomén dreva</vt:lpstr>
      <vt:lpstr>Snímek 7</vt:lpstr>
      <vt:lpstr>Biela Orava: drevo a drevorubačstvo</vt:lpstr>
      <vt:lpstr>Drevené plastiky nachádzajú širokú popularitu v mnohých miestach Slovenska</vt:lpstr>
      <vt:lpstr>Fenomén prepravy vyťaženého dreva  </vt:lpstr>
      <vt:lpstr>Historická lesná úvraťová železnica</vt:lpstr>
      <vt:lpstr>Snímek 12</vt:lpstr>
      <vt:lpstr>Tanečník - stanica na historickej lesnej úvraťovej železnici</vt:lpstr>
      <vt:lpstr>Snímek 14</vt:lpstr>
      <vt:lpstr>Lesná železnica, najmä pod vplyvom ekonomických tlakov, bola odsúdená na zánik.  Aké bolo teda ono Poučenie z vecí nevyhnutných? </vt:lpstr>
      <vt:lpstr>„Nevyhnutnosť nových prispôsobení zvyklostí“ (mimoriadne požehnanie Urbi et Orbi                       pápeža Františka dňa 27. 3. 2020)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SPOLEČENSKO-POLITICKÁ ÚLOHA UMĚNÍ  NA PŘÍKLADU VÝTVARNÉ TVORBY FRANTIŠKA VESELÉHO </dc:title>
  <dc:creator>Jaroslav Vencálek</dc:creator>
  <cp:lastModifiedBy>Uživatel systému Windows</cp:lastModifiedBy>
  <cp:revision>412</cp:revision>
  <dcterms:created xsi:type="dcterms:W3CDTF">2019-11-01T10:11:43Z</dcterms:created>
  <dcterms:modified xsi:type="dcterms:W3CDTF">2020-03-29T16:04:48Z</dcterms:modified>
</cp:coreProperties>
</file>