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256" r:id="rId2"/>
    <p:sldId id="448" r:id="rId3"/>
    <p:sldId id="528" r:id="rId4"/>
    <p:sldId id="530" r:id="rId5"/>
    <p:sldId id="531" r:id="rId6"/>
    <p:sldId id="532" r:id="rId7"/>
    <p:sldId id="533" r:id="rId8"/>
    <p:sldId id="534" r:id="rId9"/>
    <p:sldId id="536" r:id="rId10"/>
    <p:sldId id="542" r:id="rId11"/>
    <p:sldId id="537" r:id="rId12"/>
    <p:sldId id="538" r:id="rId13"/>
    <p:sldId id="539" r:id="rId14"/>
    <p:sldId id="540" r:id="rId15"/>
    <p:sldId id="541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srgbClr val="FF0000"/>
    </p:penClr>
  </p:showPr>
  <p:clrMru>
    <a:srgbClr val="FFC0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7E7EC-95C4-4C38-A87C-7D7128E3F956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69A56-AA79-4F45-937A-3B3ABAB9927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01.06.2020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zborovna.sk/kniznica.php?action=download&amp;file_name=Slovensko%20-%20slep&#233;%20(obrysov&#233;)%20mapy%20+%20slep&#233;%20mapy%20krajov%20SR&amp;save=1&amp;id=200061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303176" cy="2251680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21. </a:t>
            </a:r>
            <a:r>
              <a:rPr lang="sk-SK" sz="36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MilujemE</a:t>
            </a:r>
            <a:r>
              <a:rPr lang="sk-SK" sz="36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Slovensko </a:t>
            </a:r>
            <a:r>
              <a:rPr lang="sk-SK" sz="3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Bytča a okolie</a:t>
            </a:r>
            <a:br>
              <a:rPr lang="sk-SK" sz="3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3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3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endParaRPr lang="cs-CZ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299190" cy="1668164"/>
          </a:xfrm>
        </p:spPr>
        <p:txBody>
          <a:bodyPr>
            <a:normAutofit/>
          </a:bodyPr>
          <a:lstStyle/>
          <a:p>
            <a:r>
              <a:rPr lang="sk-SK" sz="2400" dirty="0" smtClean="0">
                <a:latin typeface="Arial" pitchFamily="34" charset="0"/>
                <a:cs typeface="Arial" pitchFamily="34" charset="0"/>
              </a:rPr>
              <a:t>Jaroslav </a:t>
            </a:r>
            <a:r>
              <a:rPr lang="sk-SK" sz="2400" dirty="0" err="1" smtClean="0">
                <a:latin typeface="Arial" pitchFamily="34" charset="0"/>
                <a:cs typeface="Arial" pitchFamily="34" charset="0"/>
              </a:rPr>
              <a:t>Vencálek</a:t>
            </a:r>
            <a:endParaRPr lang="sk-SK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2400" dirty="0" smtClean="0">
                <a:latin typeface="Arial" pitchFamily="34" charset="0"/>
                <a:cs typeface="Arial" pitchFamily="34" charset="0"/>
              </a:rPr>
              <a:t>Inštitút politológie FF PU v Prešove</a:t>
            </a:r>
            <a:endParaRPr lang="sk-SK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7067128" cy="1080120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 romantickej krajine Súľovských vrchov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3960440" cy="4929411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sk-SK" sz="1700" dirty="0" smtClean="0">
                <a:latin typeface="Arial" pitchFamily="34" charset="0"/>
                <a:cs typeface="Arial" pitchFamily="34" charset="0"/>
              </a:rPr>
              <a:t>Nielen </a:t>
            </a:r>
            <a:r>
              <a:rPr lang="sk-SK" sz="1700" dirty="0" err="1" smtClean="0">
                <a:latin typeface="Arial" pitchFamily="34" charset="0"/>
                <a:cs typeface="Arial" pitchFamily="34" charset="0"/>
              </a:rPr>
              <a:t>Javorníky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s bývalými </a:t>
            </a:r>
            <a:r>
              <a:rPr lang="sk-SK" sz="1700" dirty="0" err="1" smtClean="0">
                <a:latin typeface="Arial" pitchFamily="34" charset="0"/>
                <a:cs typeface="Arial" pitchFamily="34" charset="0"/>
              </a:rPr>
              <a:t>kopaničiarskými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činnosťami  tamojšieho obyvateľstva, ale aj         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sk-SK" sz="1700" dirty="0" err="1" smtClean="0">
                <a:latin typeface="Arial" pitchFamily="34" charset="0"/>
                <a:cs typeface="Arial" pitchFamily="34" charset="0"/>
              </a:rPr>
              <a:t>ľavobrežnej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časti Váhu rozkladajúce sa Súľovské vrchy robí toto územie  neobyčajne príťažlivým. Nejde pritom ani tak o </a:t>
            </a:r>
            <a:r>
              <a:rPr lang="sk-SK" sz="1700" dirty="0" err="1" smtClean="0">
                <a:latin typeface="Arial" pitchFamily="34" charset="0"/>
                <a:cs typeface="Arial" pitchFamily="34" charset="0"/>
              </a:rPr>
              <a:t>infraštruktúrne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vybavenie krajiny, ktoré napokon na začiatku    21. storočia je stále poddimenzované. Minimálne pôsobenie človeka           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v krajine, spolu s asymetrickými skalnými hrebeňmi mocných súvrství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súľovských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zlepencov a pieskovcov vytvárajú až gýčovito romantickú krajinu, ktorá ohromuje ľudskú myseľ amfiteátrom skalných veží a vežičiek.</a:t>
            </a:r>
          </a:p>
          <a:p>
            <a:pPr marL="0"/>
            <a:endParaRPr lang="cs-CZ" sz="1600" dirty="0"/>
          </a:p>
        </p:txBody>
      </p:sp>
      <p:pic>
        <p:nvPicPr>
          <p:cNvPr id="6146" name="Picture 2" descr="C:\Users\Jaroslav Vencálek\Desktop\Slovensko foto\Žilinský kraj\Okres Bytča\P4030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268760"/>
            <a:ext cx="3099792" cy="4133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344816" cy="1143000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Skalné zlepencové útvary  - raj pre turistov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>
              <a:buNone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Veľké množstvo okruhliakov, ktoré v starších treťohorách boli             z druhohorných kriedových karpatských sedimentov splavené na úpätie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mohutných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horských masívov, boli vápnitým tmelom spojené do zlepencovej stavebnej hmoty Súľovských skál. Súčasná ostrosť skalných zlepencových útvarov vznikla ako výsledok alpínskych treťohorných horotvorných procesov. Križovatka turistických chodníkov Roháč -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Čiakov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je zaujímavá      už tým, že práve tu, v priestore Roháča, sa stretávajú dva dlhé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severo-južne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orientované chrbty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Holazne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Žibridu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244" y="1600200"/>
            <a:ext cx="3263676" cy="4350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745288" cy="1301006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Pitoreskné skalné útvary na Súľove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267200" y="1340768"/>
            <a:ext cx="3977208" cy="4785395"/>
          </a:xfrm>
        </p:spPr>
        <p:txBody>
          <a:bodyPr>
            <a:normAutofit fontScale="70000" lnSpcReduction="20000"/>
          </a:bodyPr>
          <a:lstStyle/>
          <a:p>
            <a:pPr marL="0">
              <a:buNone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Rovnomenný vrchol chrbta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Žibridu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dosahuje kótou 867 m n. m. najvyššiu  nadmorskú výšku celého orografického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podcelku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Súľovských vrchov. Poznať pár stoviek metrov cesty horského hrebeňa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Žibridu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práve medzi križovatkou turistických chodníkov Roháč -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Čiakov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Roháčskym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sedlom (692 m n. m.) určite stojí za to. Úzky lesný chodník smeruje až na samý okraj Súľovskej kotliny, ohraničený vencom skalných útvarov, z ktorých sa otvárajú nezabudnuteľné pohľady na kulisu bielych skál, navodzujúcich atmosféru akéhosi rozprávkovo zakliateho mesta, ktorého rozoklané veže, vystupujúce z masívu lesnej 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zelene,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čnejú </a:t>
            </a:r>
            <a:r>
              <a:rPr lang="sk-SK" dirty="0" smtClean="0"/>
              <a:t>strmo </a:t>
            </a:r>
            <a:r>
              <a:rPr lang="sk-SK" dirty="0" smtClean="0"/>
              <a:t>do oblohy. </a:t>
            </a:r>
            <a:endParaRPr lang="cs-CZ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599" y="1412777"/>
            <a:ext cx="3133306" cy="41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139952" y="1340768"/>
            <a:ext cx="4104456" cy="4785395"/>
          </a:xfrm>
        </p:spPr>
        <p:txBody>
          <a:bodyPr>
            <a:normAutofit lnSpcReduction="10000"/>
          </a:bodyPr>
          <a:lstStyle/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Tou najpríťažlivejšou časťou Súľovských vrchov je ale hrebeň,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prechádzajúci od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Roháča cez Bradu (816 m n. m.)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až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k úzkej tiesňave,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       cez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ktorú preteká bystrina Hradná.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     Z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miesta zvaného Lúka, pod Súľovským hradom (vhodné na odpočinok pred výstupom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Súľovský hrad), možno stúpať najprv chodníkom, potom po vybudovaných schodoch až k vrcholu skál obložených torzom strážneho Súľovského hradu. </a:t>
            </a:r>
            <a:r>
              <a:rPr lang="sk-SK" sz="1800" dirty="0" smtClean="0"/>
              <a:t>Väčšina jeho obytných miestností bola </a:t>
            </a:r>
            <a:r>
              <a:rPr lang="sk-SK" sz="1800" dirty="0" smtClean="0"/>
              <a:t>vytesaná         </a:t>
            </a:r>
            <a:r>
              <a:rPr lang="sk-SK" sz="1800" dirty="0" smtClean="0"/>
              <a:t>v skalnom masíve, strážne hlásky </a:t>
            </a:r>
            <a:r>
              <a:rPr lang="sk-SK" sz="1800" dirty="0" smtClean="0"/>
              <a:t>        boli </a:t>
            </a:r>
            <a:r>
              <a:rPr lang="sk-SK" sz="1800" dirty="0" smtClean="0"/>
              <a:t>ako lastovičie hniezda </a:t>
            </a:r>
            <a:r>
              <a:rPr lang="sk-SK" sz="1800" dirty="0" smtClean="0"/>
              <a:t>           prilepené </a:t>
            </a:r>
            <a:r>
              <a:rPr lang="sk-SK" sz="1800" dirty="0" smtClean="0"/>
              <a:t>k okrajom skalných      vrcholov.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Šipka dolů 4"/>
          <p:cNvSpPr/>
          <p:nvPr/>
        </p:nvSpPr>
        <p:spPr>
          <a:xfrm>
            <a:off x="4067944" y="260648"/>
            <a:ext cx="360040" cy="86409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2" descr="C:\Users\Jaroslav Vencálek\Desktop\P40300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7"/>
            <a:ext cx="329436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Trocha adrenalínu pri vstupe                         do Súľovského hradu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539552" y="1600200"/>
            <a:ext cx="3888432" cy="5069160"/>
          </a:xfrm>
        </p:spPr>
        <p:txBody>
          <a:bodyPr>
            <a:normAutofit fontScale="55000" lnSpcReduction="20000"/>
          </a:bodyPr>
          <a:lstStyle/>
          <a:p>
            <a:pPr marL="0">
              <a:buNone/>
            </a:pPr>
            <a:r>
              <a:rPr lang="sk-SK" sz="3300" dirty="0" smtClean="0">
                <a:latin typeface="Arial" pitchFamily="34" charset="0"/>
                <a:cs typeface="Arial" pitchFamily="34" charset="0"/>
              </a:rPr>
              <a:t>Umelo rozšírenou trhlinou                v skalnom masíve sa dostaneme      až ku krátkemu rebríku, ktorý nám umožní vystúpiť na vrcholovú plošinu skalného hradu.</a:t>
            </a:r>
          </a:p>
          <a:p>
            <a:pPr marL="0">
              <a:buNone/>
            </a:pPr>
            <a:r>
              <a:rPr lang="sk-SK" sz="3300" dirty="0" smtClean="0">
                <a:latin typeface="Arial" pitchFamily="34" charset="0"/>
                <a:cs typeface="Arial" pitchFamily="34" charset="0"/>
              </a:rPr>
              <a:t>Z vrcholu Súľovského hradu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          sa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odkrýva nielen krásny pohľad        na celú Súľovskú kotlinu s obcou Súľov - Hradná, ale aj </a:t>
            </a:r>
            <a:r>
              <a:rPr lang="sk-SK" sz="3300" dirty="0" err="1" smtClean="0">
                <a:latin typeface="Arial" pitchFamily="34" charset="0"/>
                <a:cs typeface="Arial" pitchFamily="34" charset="0"/>
              </a:rPr>
              <a:t>Lúčansku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Fatru (južná časť malej  Fatry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)              a na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západe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pohľad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cez </a:t>
            </a:r>
            <a:r>
              <a:rPr lang="sk-SK" sz="3300" dirty="0" err="1" smtClean="0">
                <a:latin typeface="Arial" pitchFamily="34" charset="0"/>
                <a:cs typeface="Arial" pitchFamily="34" charset="0"/>
              </a:rPr>
              <a:t>Manínsku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vrchovinu do stredného Považia,    so za sebou radenými </a:t>
            </a:r>
            <a:r>
              <a:rPr lang="sk-SK" sz="3300" dirty="0" err="1" smtClean="0">
                <a:latin typeface="Arial" pitchFamily="34" charset="0"/>
                <a:cs typeface="Arial" pitchFamily="34" charset="0"/>
              </a:rPr>
              <a:t>horizontami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Nízkych a Vysokých </a:t>
            </a:r>
            <a:r>
              <a:rPr lang="sk-SK" sz="3300" dirty="0" err="1" smtClean="0">
                <a:latin typeface="Arial" pitchFamily="34" charset="0"/>
                <a:cs typeface="Arial" pitchFamily="34" charset="0"/>
              </a:rPr>
              <a:t>Javorníkov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>
              <a:buNone/>
            </a:pPr>
            <a:r>
              <a:rPr lang="sk-SK" sz="3300" dirty="0" smtClean="0">
                <a:latin typeface="Arial" pitchFamily="34" charset="0"/>
                <a:cs typeface="Arial" pitchFamily="34" charset="0"/>
              </a:rPr>
              <a:t>Bytču, schúlenú v krajine na dne Bytčianskej 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kotliny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vidieť nie je, zato legendy spojené so stredným Považím, akoby tu v Súľove,         na zrejme najmenšom slovenskom hrade, nachádzali stále živú odozvu.</a:t>
            </a:r>
          </a:p>
          <a:p>
            <a:endParaRPr lang="cs-CZ" dirty="0"/>
          </a:p>
        </p:txBody>
      </p:sp>
      <p:pic>
        <p:nvPicPr>
          <p:cNvPr id="8" name="Picture 2" descr="C:\Users\Jaroslav Vencálek\Desktop\Slovensko foto\Žilinský kraj\Okres Bytča\P4030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28800"/>
            <a:ext cx="2830628" cy="37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601272" cy="1143000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Národná prírodná rezervácia Súľovské skaly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>
              <a:buNone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Romantická krajina priamo nabáda k pátraniu po povestiach zdobiacich túto krajinu nemenej významne, ako prírodné výtvory Súľovských skál chránené          od roku 1973 na ploche 543 ha          v podobe národnej prírodnej rezervácie.</a:t>
            </a:r>
          </a:p>
          <a:p>
            <a:pPr marL="0">
              <a:buNone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Cesta dole k Hradnej netrvá dlho, ale zastávke pri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skalnej Gotickej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bráne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(13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metrov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vysokej),           sa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neubráni zrejme nikto.   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Pre gotický sloh charakteristická podoba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zopjatých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rúk modliaceho sa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človeka,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poslúžila                    na pomenovanie tohto, zrejme najfotogenickejšieho miesta celého skalného mesta.</a:t>
            </a:r>
          </a:p>
          <a:p>
            <a:pPr marL="0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Jaroslav Vencálek\Desktop\P4030026 u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556792"/>
            <a:ext cx="2910491" cy="39170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ovéPole 7"/>
          <p:cNvSpPr txBox="1"/>
          <p:nvPr/>
        </p:nvSpPr>
        <p:spPr>
          <a:xfrm>
            <a:off x="4860032" y="55892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Poniklec prostredný</a:t>
            </a:r>
            <a:endParaRPr lang="sk-SK" sz="1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Milujeme Slovensko: Bytča a okolie</a:t>
            </a:r>
            <a:endParaRPr lang="sk-SK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https://cdn.komensky.sk/thumb.php?server=svk&amp;id=200061&amp;type=4&amp;thumb=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212976"/>
            <a:ext cx="4464496" cy="2642588"/>
          </a:xfrm>
          <a:prstGeom prst="rect">
            <a:avLst/>
          </a:prstGeom>
          <a:noFill/>
        </p:spPr>
      </p:pic>
      <p:sp>
        <p:nvSpPr>
          <p:cNvPr id="12290" name="AutoShape 2" descr="Okres Žilina – Wikipedi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92" name="AutoShape 4" descr="Okres Žilina – Wikipedi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94" name="AutoShape 6" descr="Okres Žilina – Wikipedi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96" name="AutoShape 8" descr="Okres Žilina – Wikipedi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Zástupný symbol pro obsah 4" descr="okres-bytca-na-mape-kraja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99451" y="1052737"/>
            <a:ext cx="3356774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7488832" cy="1143000"/>
          </a:xfrm>
        </p:spPr>
        <p:txBody>
          <a:bodyPr>
            <a:noAutofit/>
          </a:bodyPr>
          <a:lstStyle/>
          <a:p>
            <a:pPr algn="ctr"/>
            <a:r>
              <a:rPr lang="sk-SK" sz="2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Hričovský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vodný kanál - jeden zo symbolov Považia - najvýznamnejšieho koridoru Slovenska 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139952" y="1600200"/>
            <a:ext cx="4320480" cy="4525963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sk-SK" sz="1700" dirty="0" smtClean="0"/>
              <a:t>Ak schádzame po ceste E 442 z </a:t>
            </a:r>
            <a:r>
              <a:rPr lang="sk-SK" sz="1700" dirty="0" err="1" smtClean="0"/>
              <a:t>Javorníkov</a:t>
            </a:r>
            <a:r>
              <a:rPr lang="sk-SK" sz="1700" dirty="0" smtClean="0"/>
              <a:t> do Bytče, ako prvá upúta našu pozornosť mohutná oblúková mostná konštrukcia, klenúca sa nie ponad rieku Váh, ale ponad tzv. </a:t>
            </a:r>
            <a:r>
              <a:rPr lang="sk-SK" sz="1700" dirty="0" err="1" smtClean="0"/>
              <a:t>Hričovský</a:t>
            </a:r>
            <a:r>
              <a:rPr lang="sk-SK" sz="1700" dirty="0" smtClean="0"/>
              <a:t> kanál – vodohospodársku stavbu </a:t>
            </a:r>
            <a:r>
              <a:rPr lang="sk-SK" sz="1700" dirty="0" smtClean="0"/>
              <a:t>majúcu             </a:t>
            </a:r>
            <a:r>
              <a:rPr lang="sk-SK" sz="1700" dirty="0" smtClean="0"/>
              <a:t>na strednom Považí v rámci Vážskej hydroenergetickej kaskády neobyčajne významnú  úlohu. </a:t>
            </a:r>
            <a:endParaRPr lang="cs-CZ" sz="1700" dirty="0" smtClean="0"/>
          </a:p>
          <a:p>
            <a:pPr marL="0">
              <a:buNone/>
            </a:pPr>
            <a:r>
              <a:rPr lang="sk-SK" sz="1700" dirty="0" smtClean="0"/>
              <a:t>Kanál, akoby zavesený </a:t>
            </a:r>
            <a:r>
              <a:rPr lang="sk-SK" sz="1700" dirty="0" smtClean="0"/>
              <a:t>na </a:t>
            </a:r>
            <a:r>
              <a:rPr lang="sk-SK" sz="1700" dirty="0" smtClean="0"/>
              <a:t>mieste stretu plochej Bytčianskej kotliny a južného okraja Nízkych </a:t>
            </a:r>
            <a:r>
              <a:rPr lang="sk-SK" sz="1700" dirty="0" err="1" smtClean="0"/>
              <a:t>Javorníkov</a:t>
            </a:r>
            <a:r>
              <a:rPr lang="sk-SK" sz="1700" dirty="0" smtClean="0"/>
              <a:t>, začínajúci </a:t>
            </a:r>
            <a:r>
              <a:rPr lang="sk-SK" sz="1700" dirty="0" smtClean="0"/>
              <a:t>          </a:t>
            </a:r>
            <a:r>
              <a:rPr lang="sk-SK" sz="1700" dirty="0" smtClean="0"/>
              <a:t>pod </a:t>
            </a:r>
            <a:r>
              <a:rPr lang="sk-SK" sz="1700" dirty="0" smtClean="0"/>
              <a:t>priehradnou </a:t>
            </a:r>
            <a:r>
              <a:rPr lang="sk-SK" sz="1700" dirty="0" smtClean="0"/>
              <a:t>stenou </a:t>
            </a:r>
            <a:r>
              <a:rPr lang="sk-SK" sz="1700" dirty="0" smtClean="0"/>
              <a:t>vodnej </a:t>
            </a:r>
            <a:r>
              <a:rPr lang="sk-SK" sz="1700" dirty="0" smtClean="0"/>
              <a:t>nádrže </a:t>
            </a:r>
          </a:p>
          <a:p>
            <a:pPr marL="0">
              <a:buNone/>
            </a:pPr>
            <a:r>
              <a:rPr lang="sk-SK" sz="1700" dirty="0" smtClean="0"/>
              <a:t>Hričov je po 28,41 km dĺžky ukončený vstupom do vodnej nádrže                 </a:t>
            </a:r>
            <a:r>
              <a:rPr lang="sk-SK" sz="1700" dirty="0" err="1" smtClean="0"/>
              <a:t>Nosice</a:t>
            </a:r>
            <a:r>
              <a:rPr lang="sk-SK" sz="1700" dirty="0" smtClean="0"/>
              <a:t> (Trenčiansky kraj). </a:t>
            </a:r>
            <a:endParaRPr lang="cs-CZ" sz="1700" dirty="0" smtClean="0"/>
          </a:p>
          <a:p>
            <a:pPr marL="0"/>
            <a:endParaRPr lang="cs-CZ" sz="17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220" y="1700808"/>
            <a:ext cx="3187700" cy="4250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6995120" cy="1301006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Bytča v centre rovnomennej kotliny        stredného Považia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6223745" cy="4149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Hričovský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derivačný 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kanál 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 súčasť 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stredno-vážskej kaskády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Hričovské vodné dielo vybudované v rokoch 1958–1962 na mieste stretu Žilinskej kotliny a Považského Podolia, je riadiacim stupňom hydroenergetickej  kaskády Hričov –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Mikšová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– Považská Bystrica. Derivačné elektrárne na tomto kanáli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sú v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 okolí Bytče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zastúpené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stupňom 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Mikšová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Trenčianskom kraji stupňom Považská Bystrica. Celkový využívaný spád Hričovského derivačného kanála predstavuje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47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m. Vodný režim Váhu je tak medzi Žilinou a Považskou Bystricou regulovaný energetickým využívaním vody Hričovského derivačného kanála. </a:t>
            </a:r>
          </a:p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Voda hnaná na lopatky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Kaplanových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vodných turbín odovzdáva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svoju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pohybovú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energiu hriadeľom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elektrických generátorov, kde získaná energia je cez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transformovne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a 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rozvodne prenášaná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širokému spektru užívateľov. </a:t>
            </a:r>
          </a:p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Vodné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nádrže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Nosice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a Hričov, spolu s Hričovským derivačným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kanálom,  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tak vytvárajú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dôležitý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energeticko-vodohospodársky aspekt génia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loci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 nielen Bytče a okolia, ale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tiež celého žilinsko-trenčianskeho                    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pomedzia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stredného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Považia.    </a:t>
            </a:r>
          </a:p>
          <a:p>
            <a:pPr marL="0"/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Za svetovým unikátom - Sobášnym palácom  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139952" y="1340768"/>
            <a:ext cx="3960440" cy="4785395"/>
          </a:xfrm>
        </p:spPr>
        <p:txBody>
          <a:bodyPr>
            <a:normAutofit fontScale="62500" lnSpcReduction="20000"/>
          </a:bodyPr>
          <a:lstStyle/>
          <a:p>
            <a:pPr marL="0">
              <a:buNone/>
            </a:pPr>
            <a:r>
              <a:rPr lang="sk-SK" sz="2800" dirty="0" smtClean="0">
                <a:latin typeface="Arial" pitchFamily="34" charset="0"/>
                <a:cs typeface="Arial" pitchFamily="34" charset="0"/>
              </a:rPr>
              <a:t>Pri hľadaní génia </a:t>
            </a:r>
            <a:r>
              <a:rPr lang="sk-SK" sz="2800" dirty="0" err="1" smtClean="0">
                <a:latin typeface="Arial" pitchFamily="34" charset="0"/>
                <a:cs typeface="Arial" pitchFamily="34" charset="0"/>
              </a:rPr>
              <a:t>loci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 mesta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Bytča  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sa určite v mysli mnohých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ľudí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vynorí otázka. Nie je vôbec tým najväčším fenoménom, ktorý kedy v tomto meste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vznikol, </a:t>
            </a:r>
            <a:r>
              <a:rPr lang="sk-SK" sz="2800" i="1" dirty="0" smtClean="0">
                <a:latin typeface="Arial" pitchFamily="34" charset="0"/>
                <a:cs typeface="Arial" pitchFamily="34" charset="0"/>
              </a:rPr>
              <a:t>svadobná hostina        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a vôbec všetko, čo súvisí s prípravou a realizáciou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svadobných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obradov      a hostín? </a:t>
            </a:r>
          </a:p>
          <a:p>
            <a:pPr marL="0">
              <a:buNone/>
            </a:pPr>
            <a:r>
              <a:rPr lang="sk-SK" sz="2800" b="1" dirty="0" smtClean="0">
                <a:latin typeface="Arial" pitchFamily="34" charset="0"/>
                <a:cs typeface="Arial" pitchFamily="34" charset="0"/>
              </a:rPr>
              <a:t>Juraj Thurzo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(1567–1616) – horlivý protestant a pritom významný prívrženec habsburského dvora, vysoko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postavený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šľachtic,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vykonávajúci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od roku 1585 funkciu oravského župana a od roku 1609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dokonca 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po panovníkovi najvyššiu  funkciu uhorského palatína, nechal   vo svojom bytčianskom sídle postaviť v roku 1601 reprezentačný       </a:t>
            </a:r>
            <a:r>
              <a:rPr lang="sk-SK" sz="2800" b="1" i="1" dirty="0" smtClean="0">
                <a:latin typeface="Arial" pitchFamily="34" charset="0"/>
                <a:cs typeface="Arial" pitchFamily="34" charset="0"/>
              </a:rPr>
              <a:t>Sobášny  palác</a:t>
            </a:r>
            <a:r>
              <a:rPr lang="sk-SK" sz="2800" i="1" dirty="0" smtClean="0">
                <a:latin typeface="Arial" pitchFamily="34" charset="0"/>
                <a:cs typeface="Arial" pitchFamily="34" charset="0"/>
              </a:rPr>
              <a:t>.</a:t>
            </a:r>
            <a:endParaRPr lang="sk-SK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024" y="1412776"/>
            <a:ext cx="313234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488832" cy="1143000"/>
          </a:xfrm>
        </p:spPr>
        <p:txBody>
          <a:bodyPr>
            <a:no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Palác pre svadby siedmich dcér Juraja Turza</a:t>
            </a:r>
            <a:b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sk-SK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(Zuzana, Judita, Barbora, Helena, Mária, Katarína, Anna)</a:t>
            </a:r>
            <a:endParaRPr lang="sk-SK" sz="2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3898776" cy="4641379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V  jeho svadobnej sále (34,5 m dlhá, 12,5 m široká) sa konali za širokej  účasti uhorských a cudzích veľmožov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svadby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jeho siedmich  dcér a mnohé nákladné slávnosti, dokumentujúce pravdepodobne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      aj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rozvoj vzdelanosti a pestovania vedných a umeleckých odborov     na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strednom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Považí.</a:t>
            </a:r>
          </a:p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Po každej svadbe sa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kráľovsky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pyšná Bytča vždy prebúdzala        do všedných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dní. Každodenný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jednotvárny život tunajších ľudí rozhodne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nevytváral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príležitosti k novým zvláštnostiam, ktoré by viedli k rozvoju tohto mestečka.  </a:t>
            </a:r>
          </a:p>
          <a:p>
            <a:endParaRPr lang="cs-CZ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2883768" cy="384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7745288" cy="1143000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Bytča a súd nad Alžbetou </a:t>
            </a:r>
            <a:r>
              <a:rPr lang="sk-SK" sz="2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Báthoryovou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412776"/>
            <a:ext cx="7715200" cy="4713387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 roku 1611 sa práve tu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konal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súd nad Alžbetou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Báthoryovou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, známou širokej verejnosti ako </a:t>
            </a:r>
            <a:r>
              <a:rPr lang="sk-SK" sz="1800" b="1" i="1" dirty="0" smtClean="0">
                <a:latin typeface="Arial" pitchFamily="34" charset="0"/>
                <a:cs typeface="Arial" pitchFamily="34" charset="0"/>
              </a:rPr>
              <a:t>čachtická pani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. Tu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bola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vďaka prívetivosti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        Juraja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Thurza odsúdená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len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na doživotné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väzenie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na Čachtickom hrade, kde v roku 1614 zomrela.</a:t>
            </a:r>
          </a:p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Mnoho miestností bytčianskeho zámku zapĺňajú cenné archívne dokumenty, okrem iných aj tie, ktoré usvedčujú uhorskú šľachtičnú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Báthoryovú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zo sadistických sklonov a ojedinelej krvilačnej ohavnosti.</a:t>
            </a:r>
          </a:p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Dôležitosť regionálnych archívov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je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nespochybniteľná a ich úloha pre bádateľskú činnosť nezastupiteľná. Ich umiestnenie do objektov,          ktoré by ale mohli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širšej verejnosti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poslúžiť či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už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prostredníctvom múzejných, vzdelávacích či podnikateľských aktivít k predstaveniu ojedinelých podôb génia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loci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génia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regionis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považskej krajiny,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                     je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prinajmenšom problematické. </a:t>
            </a:r>
            <a:r>
              <a:rPr lang="sk-SK" sz="1800" dirty="0" smtClean="0"/>
              <a:t>Podľa vyjadrenia </a:t>
            </a:r>
            <a:r>
              <a:rPr lang="sk-SK" sz="1800" dirty="0" smtClean="0"/>
              <a:t>historikov</a:t>
            </a:r>
            <a:r>
              <a:rPr lang="sk-SK" sz="1800" dirty="0" smtClean="0"/>
              <a:t>, </a:t>
            </a:r>
            <a:r>
              <a:rPr lang="sk-SK" sz="1800" dirty="0" smtClean="0"/>
              <a:t>stavba </a:t>
            </a:r>
            <a:r>
              <a:rPr lang="sk-SK" sz="1800" dirty="0" smtClean="0"/>
              <a:t>bytčianskeho renesančného Sobášneho paláca, vďaka </a:t>
            </a:r>
            <a:r>
              <a:rPr lang="sk-SK" sz="1800" dirty="0" smtClean="0"/>
              <a:t> svojej             ojedinelej </a:t>
            </a:r>
            <a:r>
              <a:rPr lang="sk-SK" sz="1800" dirty="0" smtClean="0"/>
              <a:t>funkcii, nemala v celej Európe obdoby. </a:t>
            </a:r>
            <a:endParaRPr lang="sk-SK" sz="1800" dirty="0" smtClean="0">
              <a:latin typeface="Arial" pitchFamily="34" charset="0"/>
              <a:cs typeface="Arial" pitchFamily="34" charset="0"/>
            </a:endParaRPr>
          </a:p>
          <a:p>
            <a:pPr marL="0"/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7452320" cy="1124744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Pôsobivé panoráma mesta Bytča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544" y="908721"/>
            <a:ext cx="7704856" cy="3168352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Len tu a tam pri pohľade z Bytčianskej kotliny, akoby v priezoroch  väčšinou nie príliš dlhých údolí, vedúcich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naprieč severnými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výbežkami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Manínskej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vrchoviny, objavujú sa na zadných nie príliš vzdialených horizontoch rozoklané skalné veže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paleogenných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zlepencov, ktoré svojou krajinnou dominantnosťou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každého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návštevníka ohromujú. Pretože rýchlosti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po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diaľnici pohybujúcich sa motorových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vozidiel, či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koľajových súprav idúcich železničným koridorom sú dosť vysoké, býva zahliadnutie romantickej krajiny Súľovských skál často len dielom okamihu. O to viac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práve táto horská krajina situovaná východne od Hlbokého nad Váhom, Hrabového či Jabloňového priťahuje.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Jaroslav Vencálek\Desktop\Slovensko foto\Žilinský kraj\Okres Bytča\první pokus 0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789040"/>
            <a:ext cx="3744416" cy="2450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ký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9309</TotalTime>
  <Words>666</Words>
  <Application>Microsoft Office PowerPoint</Application>
  <PresentationFormat>Předvádění na obrazovce (4:3)</PresentationFormat>
  <Paragraphs>40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Technický</vt:lpstr>
      <vt:lpstr>21. MilujemE Slovensko Bytča a okolie  </vt:lpstr>
      <vt:lpstr>Milujeme Slovensko: Bytča a okolie</vt:lpstr>
      <vt:lpstr>Hričovský vodný kanál - jeden zo symbolov Považia - najvýznamnejšieho koridoru Slovenska </vt:lpstr>
      <vt:lpstr>Bytča v centre rovnomennej kotliny        stredného Považia</vt:lpstr>
      <vt:lpstr>Hričovský derivačný kanál -  - súčasť stredno-vážskej kaskády</vt:lpstr>
      <vt:lpstr>Za svetovým unikátom - Sobášnym palácom  </vt:lpstr>
      <vt:lpstr>Palác pre svadby siedmich dcér Juraja Turza (Zuzana, Judita, Barbora, Helena, Mária, Katarína, Anna)</vt:lpstr>
      <vt:lpstr>Bytča a súd nad Alžbetou Báthoryovou</vt:lpstr>
      <vt:lpstr>Pôsobivé panoráma mesta Bytča</vt:lpstr>
      <vt:lpstr>V romantickej krajine Súľovských vrchov</vt:lpstr>
      <vt:lpstr>Skalné zlepencové útvary  - raj pre turistov</vt:lpstr>
      <vt:lpstr>Pitoreskné skalné útvary na Súľove</vt:lpstr>
      <vt:lpstr>Snímek 13</vt:lpstr>
      <vt:lpstr>Trocha adrenalínu pri vstupe                         do Súľovského hradu</vt:lpstr>
      <vt:lpstr>Národná prírodná rezervácia Súľovské skaly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SPOLEČENSKO-POLITICKÁ ÚLOHA UMĚNÍ  NA PŘÍKLADU VÝTVARNÉ TVORBY FRANTIŠKA VESELÉHO </dc:title>
  <dc:creator>Jaroslav Vencálek</dc:creator>
  <cp:lastModifiedBy>Uživatel systému Windows</cp:lastModifiedBy>
  <cp:revision>1180</cp:revision>
  <dcterms:created xsi:type="dcterms:W3CDTF">2019-11-01T10:11:43Z</dcterms:created>
  <dcterms:modified xsi:type="dcterms:W3CDTF">2020-06-01T14:55:19Z</dcterms:modified>
</cp:coreProperties>
</file>