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448" r:id="rId3"/>
    <p:sldId id="511" r:id="rId4"/>
    <p:sldId id="517" r:id="rId5"/>
    <p:sldId id="516" r:id="rId6"/>
    <p:sldId id="519" r:id="rId7"/>
    <p:sldId id="520" r:id="rId8"/>
    <p:sldId id="521" r:id="rId9"/>
    <p:sldId id="522" r:id="rId10"/>
    <p:sldId id="523" r:id="rId11"/>
    <p:sldId id="500" r:id="rId12"/>
    <p:sldId id="524" r:id="rId13"/>
    <p:sldId id="525" r:id="rId14"/>
    <p:sldId id="52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20. </a:t>
            </a:r>
            <a:r>
              <a:rPr lang="sk-SK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</a:t>
            </a:r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DOLNÉ KYSUCE</a:t>
            </a:r>
            <a:b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cs-CZ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Jaroslav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Vencálek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Inštitút politológie FF PU v Prešove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Nález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mamutieho zuba, aj napriek vysokej vedeckej dokumentačnej hodnote, nemusí byť ešte niečím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mimoriadnym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Ten na Kysuciach, pochádzajúci z Krásna nad Kysucou, ale dokumentuje možnosť,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že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prvé predpokladané osídlenie tejto krajiny by mohlo byť spájané už s obdobím staršej doby kamennej (paleolitu). Navštíviť múzejnú expozíciu v kaštieli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Radoľa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znamená mať možnosť zoznámiť sa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s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najrôznejšími pravekými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artefakty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(rezný nástroj zhotovený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z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pazúrika, nálezy hladených kamenných črepov, kamenné sekery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sekeromlaty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 a pravekými kmeňovými spoločenstvami, prežívajúcimi v lesnatom kysuckom území svoje životné príbehy. Taktiež nálezy drobných nástrojov, šperkov a črepov hrobovej keramiky (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Radoľa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Horný Vadičov) z obdobia doby bronzovej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1900-800 p. n. l.), spolu s archeologickými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artefakty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sídlisk ľudí lužickej kultúry (Kysucké Nové Mesto - Dubí, Ochodnica,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Radoľa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), železných artefaktov halštatskej a púchovskej kultúry (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Lopušné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Pažite, hradisko Malé Ostré) sú dôkazom bohatosti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   výskytu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pravekých ľudí na území Dolných Kysúc.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067944" y="260648"/>
            <a:ext cx="288032" cy="9361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301006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Kysucké Nové </a:t>
            </a:r>
            <a:r>
              <a:rPr lang="sk-SK" sz="2800" dirty="0" smtClean="0">
                <a:solidFill>
                  <a:srgbClr val="FFC000"/>
                </a:solidFill>
              </a:rPr>
              <a:t>Mesto                                          </a:t>
            </a:r>
            <a:r>
              <a:rPr lang="sk-SK" sz="2800" dirty="0" smtClean="0">
                <a:solidFill>
                  <a:srgbClr val="FFC000"/>
                </a:solidFill>
              </a:rPr>
              <a:t>– centrum Dolných Kysúc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</a:pPr>
            <a:endParaRPr lang="cs-CZ" sz="1800" dirty="0"/>
          </a:p>
        </p:txBody>
      </p:sp>
      <p:sp>
        <p:nvSpPr>
          <p:cNvPr id="5" name="Obdélník 4"/>
          <p:cNvSpPr/>
          <p:nvPr/>
        </p:nvSpPr>
        <p:spPr>
          <a:xfrm>
            <a:off x="3995936" y="414908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 </a:t>
            </a:r>
            <a:endParaRPr lang="cs-CZ" dirty="0"/>
          </a:p>
        </p:txBody>
      </p:sp>
      <p:pic>
        <p:nvPicPr>
          <p:cNvPr id="6" name="Picture 2" descr="C:\Users\Jaroslav Vencálek\Desktop\i_50856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923928" y="1700808"/>
            <a:ext cx="4824536" cy="265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Najstarší </a:t>
            </a:r>
            <a:r>
              <a:rPr lang="sk-SK" dirty="0" smtClean="0"/>
              <a:t>písomný doklad kysuckej obce sa viaže ku Kysuckému Novému Mesto (1254). Podľa historikov, krajinu nazývanú </a:t>
            </a:r>
            <a:r>
              <a:rPr lang="sk-SK" dirty="0" err="1" smtClean="0"/>
              <a:t>Jesesin</a:t>
            </a:r>
            <a:r>
              <a:rPr lang="sk-SK" dirty="0" smtClean="0"/>
              <a:t>, patriacu k </a:t>
            </a:r>
            <a:r>
              <a:rPr lang="sk-SK" dirty="0" smtClean="0"/>
              <a:t>Trenčianskemu </a:t>
            </a:r>
            <a:r>
              <a:rPr lang="sk-SK" dirty="0" smtClean="0"/>
              <a:t>hradu, daroval Bela IV. ako zemiansky majetok svojím </a:t>
            </a:r>
            <a:r>
              <a:rPr lang="sk-SK" dirty="0" smtClean="0"/>
              <a:t>verným, </a:t>
            </a:r>
            <a:r>
              <a:rPr lang="sk-SK" dirty="0" smtClean="0"/>
              <a:t>Michalovi a </a:t>
            </a:r>
            <a:r>
              <a:rPr lang="sk-SK" dirty="0" err="1" smtClean="0"/>
              <a:t>Detrikovi</a:t>
            </a:r>
            <a:r>
              <a:rPr lang="sk-SK" dirty="0" smtClean="0"/>
              <a:t> zo Spiša. Mestské privilégia získalo Kysucké Nové Mesto spolu s právami týždenných </a:t>
            </a:r>
            <a:r>
              <a:rPr lang="sk-SK" dirty="0" smtClean="0"/>
              <a:t>trhov            </a:t>
            </a:r>
            <a:r>
              <a:rPr lang="sk-SK" dirty="0" smtClean="0"/>
              <a:t>a právom opevniť sa už v 14. storočí.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365104"/>
            <a:ext cx="8352928" cy="210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Ostatné najstaršie písomné záznamy obcí dolných Kysúc pochádzajú </a:t>
            </a:r>
            <a:r>
              <a:rPr lang="sk-SK" dirty="0" smtClean="0"/>
              <a:t>                z </a:t>
            </a:r>
            <a:r>
              <a:rPr lang="sk-SK" dirty="0" smtClean="0"/>
              <a:t>neskorších rokov: </a:t>
            </a:r>
            <a:r>
              <a:rPr lang="sk-SK" dirty="0" err="1" smtClean="0"/>
              <a:t>Radoľa</a:t>
            </a:r>
            <a:r>
              <a:rPr lang="sk-SK" dirty="0" smtClean="0"/>
              <a:t> (1332), Rudina (1359), Nesluša (1367), </a:t>
            </a:r>
            <a:r>
              <a:rPr lang="sk-SK" dirty="0" err="1" smtClean="0"/>
              <a:t>Dubie</a:t>
            </a:r>
            <a:r>
              <a:rPr lang="sk-SK" dirty="0" smtClean="0"/>
              <a:t> (1367), Dolný Vadičov (1419), Snežnica (1428), Kysucký Lieskovec (1438), </a:t>
            </a:r>
            <a:r>
              <a:rPr lang="sk-SK" dirty="0" err="1" smtClean="0"/>
              <a:t>Budatínska</a:t>
            </a:r>
            <a:r>
              <a:rPr lang="sk-SK" dirty="0" smtClean="0"/>
              <a:t> Lehota (1438), Povina (1438), Horný Vadičov (1504), Rudinka (1506). Čadca, založená v neskoršom období valašskej kolonizácie (1565) </a:t>
            </a:r>
            <a:r>
              <a:rPr lang="sk-SK" dirty="0" smtClean="0"/>
              <a:t>            bola na </a:t>
            </a:r>
            <a:r>
              <a:rPr lang="sk-SK" dirty="0" smtClean="0"/>
              <a:t>mestečko s právom výročných jarmokov </a:t>
            </a:r>
            <a:r>
              <a:rPr lang="sk-SK" dirty="0" smtClean="0"/>
              <a:t>                                              povýšená až </a:t>
            </a:r>
            <a:r>
              <a:rPr lang="sk-SK" dirty="0" smtClean="0"/>
              <a:t>Máriou Teréziou (1778).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Veľkonočné aktivity v kaštieli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Radoľa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851920" y="1484785"/>
            <a:ext cx="4032448" cy="4392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      A </a:t>
            </a:r>
            <a:r>
              <a:rPr lang="sk-SK" dirty="0" smtClean="0"/>
              <a:t>práve oným dvom mestám, historicky staršiemu Kysuckému Novému Mestu </a:t>
            </a:r>
            <a:r>
              <a:rPr lang="sk-SK" dirty="0" smtClean="0"/>
              <a:t>a </a:t>
            </a:r>
            <a:r>
              <a:rPr lang="sk-SK" dirty="0" smtClean="0"/>
              <a:t>mladšej, ale najmä sliezskym priemyselným rozvojom výrazne ovplyvnenej Čadci, je venovaná v </a:t>
            </a:r>
            <a:r>
              <a:rPr lang="sk-SK" dirty="0" err="1" smtClean="0"/>
              <a:t>Radoli</a:t>
            </a:r>
            <a:r>
              <a:rPr lang="sk-SK" dirty="0" smtClean="0"/>
              <a:t> expozícia meštianskeho bývania.          V oboch centrách žila spoločenská vrstva silnejšieho ekonomického významu </a:t>
            </a:r>
            <a:r>
              <a:rPr lang="sk-SK" dirty="0" smtClean="0"/>
              <a:t>             a </a:t>
            </a:r>
            <a:r>
              <a:rPr lang="sk-SK" dirty="0" smtClean="0"/>
              <a:t>sociálno-kultúrneho vplyvu </a:t>
            </a:r>
            <a:r>
              <a:rPr lang="sk-SK" dirty="0" smtClean="0"/>
              <a:t>            na </a:t>
            </a:r>
            <a:r>
              <a:rPr lang="sk-SK" dirty="0" smtClean="0"/>
              <a:t>rozvoj Kysúc. Svojbytná meštianska kultúra </a:t>
            </a:r>
            <a:r>
              <a:rPr lang="sk-SK" dirty="0" smtClean="0"/>
              <a:t>                            sa </a:t>
            </a:r>
            <a:r>
              <a:rPr lang="sk-SK" dirty="0" smtClean="0"/>
              <a:t>prejavovala okrem iného </a:t>
            </a:r>
            <a:r>
              <a:rPr lang="sk-SK" dirty="0" smtClean="0"/>
              <a:t>           aj </a:t>
            </a:r>
            <a:r>
              <a:rPr lang="sk-SK" dirty="0" smtClean="0"/>
              <a:t>vo sfére bývania, čo ponúka návštevníkovi k videniu </a:t>
            </a:r>
            <a:r>
              <a:rPr lang="sk-SK" dirty="0" smtClean="0"/>
              <a:t> muzeálna expozícia.</a:t>
            </a:r>
            <a:endParaRPr lang="cs-CZ" dirty="0"/>
          </a:p>
        </p:txBody>
      </p:sp>
      <p:pic>
        <p:nvPicPr>
          <p:cNvPr id="7" name="Picture 3" descr="C:\Users\Jaroslav Vencálek\Desktop\Foto Slovensko\Žilinský kraj\Okres Krásno nad Kysucou\P4030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024335" cy="403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Folklórne súbory z družobných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moravskosliezskych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obcí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Hrádku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Jablunkova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700808"/>
            <a:ext cx="4032448" cy="44253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      V </a:t>
            </a:r>
            <a:r>
              <a:rPr lang="sk-SK" dirty="0" smtClean="0"/>
              <a:t>kraji s dominantným vidieckym spôsobom bývania je možné práve v </a:t>
            </a:r>
            <a:r>
              <a:rPr lang="sk-SK" dirty="0" err="1" smtClean="0"/>
              <a:t>Radoli</a:t>
            </a:r>
            <a:r>
              <a:rPr lang="sk-SK" dirty="0" smtClean="0"/>
              <a:t> zhliadnuť interiéry meštianskych domov pochádzajúcich z bytov </a:t>
            </a:r>
            <a:r>
              <a:rPr lang="sk-SK" dirty="0" smtClean="0"/>
              <a:t>               na </a:t>
            </a:r>
            <a:r>
              <a:rPr lang="sk-SK" dirty="0" smtClean="0"/>
              <a:t>námestí Kysuckého Nového Mesta.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/>
              <a:t>  </a:t>
            </a:r>
            <a:r>
              <a:rPr lang="sk-SK" dirty="0" smtClean="0"/>
              <a:t>Prostredníctvom miesta nazývaného </a:t>
            </a:r>
            <a:r>
              <a:rPr lang="sk-SK" dirty="0" err="1" smtClean="0"/>
              <a:t>Radoľa</a:t>
            </a:r>
            <a:r>
              <a:rPr lang="sk-SK" dirty="0" smtClean="0"/>
              <a:t> tak možno lepšie porozumieť </a:t>
            </a:r>
            <a:r>
              <a:rPr lang="sk-SK" dirty="0" err="1" smtClean="0"/>
              <a:t>géniu</a:t>
            </a:r>
            <a:r>
              <a:rPr lang="sk-SK" dirty="0" smtClean="0"/>
              <a:t> </a:t>
            </a:r>
            <a:r>
              <a:rPr lang="sk-SK" dirty="0" err="1" smtClean="0"/>
              <a:t>loci</a:t>
            </a:r>
            <a:r>
              <a:rPr lang="sk-SK" dirty="0" smtClean="0"/>
              <a:t> kysuckých miest. Vnímanie ich génia </a:t>
            </a:r>
            <a:r>
              <a:rPr lang="sk-SK" dirty="0" err="1" smtClean="0"/>
              <a:t>loci</a:t>
            </a:r>
            <a:r>
              <a:rPr lang="sk-SK" dirty="0" smtClean="0"/>
              <a:t> je totiž čoraz väčšou skupinou obyvateľov spájané práve s nachádzaním takmer zabudnutých väzieb spájajúcich súčasnosť s minulosťou.</a:t>
            </a:r>
          </a:p>
          <a:p>
            <a:endParaRPr lang="cs-CZ" dirty="0"/>
          </a:p>
        </p:txBody>
      </p:sp>
      <p:pic>
        <p:nvPicPr>
          <p:cNvPr id="5" name="Picture 2" descr="C:\Users\Jaroslav Vencálek\Desktop\Foto Slovensko\Žilinský kraj\Okres Krásno nad Kysucou\P4030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700808"/>
            <a:ext cx="3024335" cy="403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Prirodzenou osu regiónu Dolných Kysúc vytvára rieka Kysuca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427984" y="3789040"/>
            <a:ext cx="4032448" cy="233712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Akási podivuhodná symfónia rozdielne ladených zvukov, plynúcich súčasne zo zahltenej cestnej dopravy a voľne plynúcich vôd Kysuce,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sa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premieta do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regiónu Dolných Kysúc. </a:t>
            </a:r>
          </a:p>
          <a:p>
            <a:endParaRPr lang="cs-CZ" sz="1800" dirty="0"/>
          </a:p>
        </p:txBody>
      </p:sp>
      <p:pic>
        <p:nvPicPr>
          <p:cNvPr id="1026" name="Picture 2" descr="C:\Users\Jaroslav Vencálek\Desktop\xIMG_342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3096344" cy="232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39552" y="1412777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Český spisovateľ Karel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Čapek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(1890-1938) kedysi poznamenal: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Sú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piesne, ku ktorým patria  hory a doliny, a keď nie je ani hôr ani dolín,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       je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tej pesničky len kúsok, ako keď vám niekto zapíska kratučký motív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 nejakej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symfónie.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Je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zaujímavé, že aj napriek čulému dopravnému ruchu v tomto regiónu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je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možné pozorovať vody Kysuce, derúce sa cez skalné prahy, prepadávajúce cez vyhladené skalné výbežky, peniace sa a opätovne vystupujúce okolo okrajov zreteľne zoradených skalných stupňov. 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Dolné Kysuce</a:t>
            </a:r>
            <a:endParaRPr lang="sk-S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4464496" cy="2642588"/>
          </a:xfrm>
          <a:prstGeom prst="rect">
            <a:avLst/>
          </a:prstGeom>
          <a:noFill/>
        </p:spPr>
      </p:pic>
      <p:sp>
        <p:nvSpPr>
          <p:cNvPr id="12290" name="AutoShape 2" descr="Okres Žilina – Wikipedi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Okres Žilina – Wikipedi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4" name="AutoShape 6" descr="Okres Žilina – Wikipedi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6" name="AutoShape 8" descr="Okres Žilina – Wikipedi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Zástupný symbol pro obsah 4" descr="okres-kysucke-nove-mesto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19672" y="1268760"/>
            <a:ext cx="2827323" cy="249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Krajina Kysuckých bradiel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556793"/>
            <a:ext cx="7931224" cy="439248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Ľadonhore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(999 m n. m.) - najvyššej dominante Kysuckých bradiel sa dá dostať údolím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Vadičovského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potoka, pretekajúcim v hornej časti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hlbokou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tzv.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Vadičovskou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brázdou. Pri ceste z Dolného do Horného Vadičova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sever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Vadičovskej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brázdy, uzavretej osadou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Kubaščíkovci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sa postupne odhaľuje monumentálna bradlová časť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Ľadonhory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Jej reliéf nesie početné znaky romantických krajinomalieb zobrazovaných zástancami romantického umeleckého smeru. Aké zaujímavé a podivuhodné bývajú priechody lipovými či bukovými javorinami alebo drieňovými či rýdzimi bučinami? Vstupom do lesov pokrývajúcich kužeľovitú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Ľadonhoru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sa pod rozložitou klenbou stromových korún stretávame so všade prítomným kobercom bukového lístia. V každom ročnom období sa ponárame (s výnimkou zimy, kedy je kraj pokrytý snehom) do mohutných vrstiev tlejúcej rastlinnej hmoty. Možno práve ono brodenie opadaným lístím po strmých južných svahoch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Ľadonhory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patrí k neobvyklým zážitkom neobyčajného prostredia             tejto časti Kysuckého bradla.</a:t>
            </a:r>
            <a:r>
              <a:rPr lang="sk-SK" sz="1800" dirty="0" smtClean="0"/>
              <a:t> 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Ľadonhora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(999 m n. m.) - nielen výšková 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dominanta Kysuckých bradiel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Jaroslav Vencálek\Desktop\unname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3"/>
            <a:ext cx="5688632" cy="4255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Veľký </a:t>
            </a:r>
            <a:r>
              <a:rPr lang="sk-SK" sz="2800" dirty="0" err="1" smtClean="0">
                <a:solidFill>
                  <a:srgbClr val="FFC000"/>
                </a:solidFill>
              </a:rPr>
              <a:t>Vreteń</a:t>
            </a:r>
            <a:r>
              <a:rPr lang="sk-SK" sz="2800" dirty="0" smtClean="0">
                <a:solidFill>
                  <a:srgbClr val="FFC000"/>
                </a:solidFill>
              </a:rPr>
              <a:t> (Veľké Vreteno) </a:t>
            </a:r>
            <a:br>
              <a:rPr lang="sk-SK" sz="2800" dirty="0" smtClean="0">
                <a:solidFill>
                  <a:srgbClr val="FFC000"/>
                </a:solidFill>
              </a:rPr>
            </a:br>
            <a:r>
              <a:rPr lang="sk-SK" sz="2800" dirty="0" smtClean="0">
                <a:solidFill>
                  <a:srgbClr val="FFC000"/>
                </a:solidFill>
              </a:rPr>
              <a:t>nad obcou </a:t>
            </a:r>
            <a:r>
              <a:rPr lang="sk-SK" sz="2800" dirty="0" err="1" smtClean="0">
                <a:solidFill>
                  <a:srgbClr val="FFC000"/>
                </a:solidFill>
              </a:rPr>
              <a:t>Radoľa</a:t>
            </a:r>
            <a:endParaRPr lang="sk-SK" sz="2800" dirty="0">
              <a:solidFill>
                <a:srgbClr val="FFC000"/>
              </a:solidFill>
            </a:endParaRPr>
          </a:p>
        </p:txBody>
      </p:sp>
      <p:pic>
        <p:nvPicPr>
          <p:cNvPr id="5123" name="Picture 3" descr="C:\Users\Jaroslav Vencálek\Desktop\424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23231"/>
            <a:ext cx="5976714" cy="3972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6413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dirty="0" smtClean="0"/>
              <a:t>      </a:t>
            </a:r>
            <a:r>
              <a:rPr lang="sk-SK" dirty="0" smtClean="0"/>
              <a:t>Pohľad z </a:t>
            </a:r>
            <a:r>
              <a:rPr lang="sk-SK" dirty="0" err="1" smtClean="0"/>
              <a:t>Vreteňa</a:t>
            </a:r>
            <a:r>
              <a:rPr lang="sk-SK" dirty="0" smtClean="0"/>
              <a:t> (820 m </a:t>
            </a:r>
            <a:r>
              <a:rPr lang="sk-SK" dirty="0" err="1" smtClean="0"/>
              <a:t>n.m</a:t>
            </a:r>
            <a:r>
              <a:rPr lang="sk-SK" dirty="0" smtClean="0"/>
              <a:t>.) pripomína chrbát pravekého jaštera </a:t>
            </a:r>
            <a:r>
              <a:rPr lang="sk-SK" dirty="0" err="1" smtClean="0"/>
              <a:t>stegosaura</a:t>
            </a:r>
            <a:r>
              <a:rPr lang="sk-SK" dirty="0" smtClean="0"/>
              <a:t> (</a:t>
            </a:r>
            <a:r>
              <a:rPr lang="sk-SK" i="1" dirty="0" err="1" smtClean="0"/>
              <a:t>Stegosaurus</a:t>
            </a:r>
            <a:r>
              <a:rPr lang="sk-SK" i="1" dirty="0" smtClean="0"/>
              <a:t> </a:t>
            </a:r>
            <a:r>
              <a:rPr lang="sk-SK" i="1" dirty="0" err="1" smtClean="0"/>
              <a:t>ungulatus</a:t>
            </a:r>
            <a:r>
              <a:rPr lang="sk-SK" dirty="0" smtClean="0"/>
              <a:t>), vyzbrojeného </a:t>
            </a:r>
            <a:r>
              <a:rPr lang="sk-SK" dirty="0" smtClean="0"/>
              <a:t>         od </a:t>
            </a:r>
            <a:r>
              <a:rPr lang="sk-SK" dirty="0" smtClean="0"/>
              <a:t>hlavy až ku špičke chvosta dvojicami ostrých a tvrdých plátov obranných štítov. Z Kysuckého bradla, ktoré sa dá vidieť z tohto miesta, je najbližšie Veľké Ostré (553 m n. m.), cez ktorého pomyselný hrot opancierovaného jaštera pokračuje chrbát Stenami s </a:t>
            </a:r>
            <a:r>
              <a:rPr lang="sk-SK" dirty="0" err="1" smtClean="0"/>
              <a:t>Ľadonhorou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smtClean="0"/>
              <a:t>   </a:t>
            </a:r>
            <a:r>
              <a:rPr lang="sk-SK" dirty="0" smtClean="0"/>
              <a:t>Potom, čo boli Kysuce industrializované a v Kysuckom Novom Meste bol v priebehu druhej polovice 20. storočia vybudovaný veľký strojársky závod na výrobu </a:t>
            </a:r>
            <a:r>
              <a:rPr lang="sk-SK" dirty="0" err="1" smtClean="0"/>
              <a:t>guličkových</a:t>
            </a:r>
            <a:r>
              <a:rPr lang="sk-SK" dirty="0" smtClean="0"/>
              <a:t> ložísk, Veľké Ostré sa stalo centrom podnikovej </a:t>
            </a:r>
            <a:r>
              <a:rPr lang="sk-SK" dirty="0" smtClean="0"/>
              <a:t>rekreácie. Vo </a:t>
            </a:r>
            <a:r>
              <a:rPr lang="sk-SK" dirty="0" smtClean="0"/>
              <a:t>Veľkom Ostrom bolo vybudované jedno z najväčších ubytovacích zariadení chatového typu, vrátane bazéna (využívajúceho horskú vodu) </a:t>
            </a:r>
            <a:r>
              <a:rPr lang="sk-SK" dirty="0" smtClean="0"/>
              <a:t>   a </a:t>
            </a:r>
            <a:r>
              <a:rPr lang="sk-SK" dirty="0" smtClean="0"/>
              <a:t>rekreačných športovísk.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smtClean="0"/>
              <a:t>   </a:t>
            </a:r>
            <a:r>
              <a:rPr lang="sk-SK" dirty="0" smtClean="0"/>
              <a:t>V súčasnosti ponúka v zimnom období rekreačné stredisko Veľké Ostré - </a:t>
            </a:r>
            <a:r>
              <a:rPr lang="sk-SK" dirty="0" err="1" smtClean="0"/>
              <a:t>Radoľa</a:t>
            </a:r>
            <a:r>
              <a:rPr lang="sk-SK" dirty="0" smtClean="0"/>
              <a:t> spolu s lyžiarskym klubom Kysucké Nové Mesto výhodné podmienky tak pre  zjazdové  lyžovanie </a:t>
            </a:r>
            <a:r>
              <a:rPr lang="sk-SK" dirty="0" smtClean="0"/>
              <a:t>             a </a:t>
            </a:r>
            <a:r>
              <a:rPr lang="sk-SK" dirty="0" err="1" smtClean="0"/>
              <a:t>snowboarding</a:t>
            </a:r>
            <a:r>
              <a:rPr lang="sk-SK" dirty="0" smtClean="0"/>
              <a:t>, ako aj pre  bežecké lyžovanie.</a:t>
            </a:r>
            <a:endParaRPr lang="sk-SK" dirty="0"/>
          </a:p>
        </p:txBody>
      </p:sp>
      <p:sp>
        <p:nvSpPr>
          <p:cNvPr id="4" name="Šipka dolů 3"/>
          <p:cNvSpPr/>
          <p:nvPr/>
        </p:nvSpPr>
        <p:spPr>
          <a:xfrm>
            <a:off x="4211960" y="332656"/>
            <a:ext cx="288032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Kysucká brána - hranica medzi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 Žilinskou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kotlinou a regiónom Dolných Kysúc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4104456" cy="452596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Na Veľkom Ostrom je neobyčajne zreteľná premena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jednotlivých miest Kysuckého bradla. Ak kedysi, pod vplyvom Keltov, prinášajúcich do priestoru lužickej kultúry západoeurópske inovácie, stávali sa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vrcholové partie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Kysuckého bradla opornými sídelnými uzlami ľudu púchovskej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kultúry. Začiatkom            3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tisícročia sa tie isté miesta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stávajú vyhľadávanými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strediskami Kysučanov na nadobúdanie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rozvíjanie lyžiarskych schopností, pred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ich cestami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za zimnými pobytmi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do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alpských regiónov Rakúska, Nemecka, Talianska, Švajčiarska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Francúzska. 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oslav Vencálek\Desktop\kysucka_brana[1]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992760" cy="214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Nie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menej zaujímavú časť Kysuckého bradla predstavujú tie miesta,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ktorých rieka Kysuca prerezala mladšie vápencové usadeniny až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do podložia,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ktorom vplyvom eróznej činnosti vzniklo súčasné koryto rieky.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Vzniknutá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puklina medzi homoľami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Brodnianky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(720 m n. 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       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Rochovice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(640 m n. m.) je pomenovaná </a:t>
            </a:r>
            <a:r>
              <a:rPr lang="sk-SK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Kysuckou bránou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(niekedy tiež bránou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Brodnianskou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 Predstavuje významný dopravný koridor, tvorený predovšetkým cestou európskeho významu E75, vedúcou zo Žiliny do ČR a železničnou traťou, historicky pomenovanou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Košicko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bohumínskou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magistrálou, spájajúcou Žilinu s českým Sliezskom (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Moravskosliezsky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kraj).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Kysucká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brána ale takisto predstavuje markantnú hranicu etnografického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regiónu Kysúc a severnej časti stredného Považia.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Každé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miesto v krajine, kde sa v jednom uzle stretávajú línie vytvorené prírodou s líniami podmienenými činnosťou človeka, majú veľký imaginatívny význam. A práve Kysucká brána predstavuje onen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krajinný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uzol, ktorého génius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upúta pozornosť každého,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kto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sa s týmto miestom zoznámi.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139952" y="260648"/>
            <a:ext cx="360040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Kaštieľ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Radoľa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67200" y="1412776"/>
            <a:ext cx="3977208" cy="4968552"/>
          </a:xfrm>
        </p:spPr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Radoľa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- po tom, čo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bola                          v 80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. rokoch 20. storočia komplexne zreštaurovaná tamojšia renesančná budova zemianskej tvŕdze pochádzajúcej z druhej polovice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     16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. storočia, akoby opätovne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          v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stenách obnoveného kaštieľa našiel k svojmu prebývaniu to najvhodnejšie miesto duch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Dolných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Kysúc.</a:t>
            </a:r>
          </a:p>
          <a:p>
            <a:pPr marL="0">
              <a:buNone/>
            </a:pPr>
            <a:r>
              <a:rPr lang="sk-SK" sz="3300" dirty="0" smtClean="0">
                <a:latin typeface="Arial" pitchFamily="34" charset="0"/>
                <a:cs typeface="Arial" pitchFamily="34" charset="0"/>
              </a:rPr>
              <a:t>Najúplnejšia zbierka archeologických nálezov dokumentujúcich počiatky osídlenia krajiny, spolu s ukážkou spôsobu bývania a života kysuckých mešťanov na prelome 19. a 20. storočia, vytvárajú veľmi prívetivé prostredie, v ktorom návštevník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múzea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má možnosť zoznámiť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           sa s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géniom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regionis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          kysuckého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regiónu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7" name="Picture 2" descr="C:\Users\Jaroslav Vencálek\Desktop\Foto Slovensko\Žilinský kraj\Okres Krásno nad Kysucou\P40300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08759"/>
            <a:ext cx="3277389" cy="436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8825</TotalTime>
  <Words>1291</Words>
  <Application>Microsoft Office PowerPoint</Application>
  <PresentationFormat>Předvádění na obrazovce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20. MilujemE Slovensko DOLNÉ KYSUCE  </vt:lpstr>
      <vt:lpstr>Milujeme Slovensko: Dolné Kysuce</vt:lpstr>
      <vt:lpstr>Krajina Kysuckých bradiel</vt:lpstr>
      <vt:lpstr>Ľadonhora (999 m n. m.) - nielen výšková   dominanta Kysuckých bradiel</vt:lpstr>
      <vt:lpstr>Veľký Vreteń (Veľké Vreteno)  nad obcou Radoľa</vt:lpstr>
      <vt:lpstr>Snímek 6</vt:lpstr>
      <vt:lpstr>Kysucká brána - hranica medzi                                         Žilinskou kotlinou a regiónom Dolných Kysúc </vt:lpstr>
      <vt:lpstr>Snímek 8</vt:lpstr>
      <vt:lpstr>Kaštieľ Radoľa</vt:lpstr>
      <vt:lpstr>Snímek 10</vt:lpstr>
      <vt:lpstr>Kysucké Nové Mesto                                          – centrum Dolných Kysúc</vt:lpstr>
      <vt:lpstr>Veľkonočné aktivity v kaštieli Radoľa</vt:lpstr>
      <vt:lpstr>Folklórne súbory z družobných moravskosliezskych obcí                                  Hrádku a Jablunkova</vt:lpstr>
      <vt:lpstr>Prirodzenou osu regiónu Dolných Kysúc vytvára rieka Kysuca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1081</cp:revision>
  <dcterms:created xsi:type="dcterms:W3CDTF">2019-11-01T10:11:43Z</dcterms:created>
  <dcterms:modified xsi:type="dcterms:W3CDTF">2020-05-27T14:56:57Z</dcterms:modified>
</cp:coreProperties>
</file>