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15"/>
  </p:notesMasterIdLst>
  <p:sldIdLst>
    <p:sldId id="256" r:id="rId2"/>
    <p:sldId id="346" r:id="rId3"/>
    <p:sldId id="351" r:id="rId4"/>
    <p:sldId id="350" r:id="rId5"/>
    <p:sldId id="352" r:id="rId6"/>
    <p:sldId id="353" r:id="rId7"/>
    <p:sldId id="354" r:id="rId8"/>
    <p:sldId id="355" r:id="rId9"/>
    <p:sldId id="356" r:id="rId10"/>
    <p:sldId id="357" r:id="rId11"/>
    <p:sldId id="358" r:id="rId12"/>
    <p:sldId id="345" r:id="rId13"/>
    <p:sldId id="361" r:id="rId14"/>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Rg st="1" end="18"/>
    <p:penClr>
      <a:srgbClr val="FF0000"/>
    </p:penClr>
  </p:showPr>
  <p:clrMru>
    <a:srgbClr val="FFC000"/>
    <a:srgbClr val="33CC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128"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BB7E7EC-95C4-4C38-A87C-7D7128E3F956}" type="datetimeFigureOut">
              <a:rPr lang="cs-CZ" smtClean="0"/>
              <a:pPr/>
              <a:t>27.03.2020</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8769A56-AA79-4F45-937A-3B3ABAB99274}" type="slidenum">
              <a:rPr lang="cs-CZ" smtClean="0"/>
              <a:pPr/>
              <a:t>‹#›</a:t>
            </a:fld>
            <a:endParaRPr lang="cs-CZ"/>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2">
        <a:schemeClr val="bg2"/>
      </p:bgRef>
    </p:bg>
    <p:spTree>
      <p:nvGrpSpPr>
        <p:cNvPr id="1" name=""/>
        <p:cNvGrpSpPr/>
        <p:nvPr/>
      </p:nvGrpSpPr>
      <p:grpSpPr>
        <a:xfrm>
          <a:off x="0" y="0"/>
          <a:ext cx="0" cy="0"/>
          <a:chOff x="0" y="0"/>
          <a:chExt cx="0" cy="0"/>
        </a:xfrm>
      </p:grpSpPr>
      <p:sp>
        <p:nvSpPr>
          <p:cNvPr id="7" name="Volný tvar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Volný tvar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Nadpis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cs-CZ" smtClean="0"/>
              <a:t>Klepnutím lze upravit styl předlohy nadpisů.</a:t>
            </a:r>
            <a:endParaRPr kumimoji="0" lang="en-US"/>
          </a:p>
        </p:txBody>
      </p:sp>
      <p:sp>
        <p:nvSpPr>
          <p:cNvPr id="17" name="Podnadpis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30" name="Zástupný symbol pro datum 29"/>
          <p:cNvSpPr>
            <a:spLocks noGrp="1"/>
          </p:cNvSpPr>
          <p:nvPr>
            <p:ph type="dt" sz="half" idx="10"/>
          </p:nvPr>
        </p:nvSpPr>
        <p:spPr/>
        <p:txBody>
          <a:bodyPr/>
          <a:lstStyle/>
          <a:p>
            <a:fld id="{18A2481B-5154-415F-B752-558547769AA3}" type="datetimeFigureOut">
              <a:rPr lang="cs-CZ" smtClean="0"/>
              <a:pPr/>
              <a:t>27.03.2020</a:t>
            </a:fld>
            <a:endParaRPr lang="cs-CZ"/>
          </a:p>
        </p:txBody>
      </p:sp>
      <p:sp>
        <p:nvSpPr>
          <p:cNvPr id="19" name="Zástupný symbol pro zápatí 18"/>
          <p:cNvSpPr>
            <a:spLocks noGrp="1"/>
          </p:cNvSpPr>
          <p:nvPr>
            <p:ph type="ftr" sz="quarter" idx="11"/>
          </p:nvPr>
        </p:nvSpPr>
        <p:spPr/>
        <p:txBody>
          <a:bodyPr/>
          <a:lstStyle/>
          <a:p>
            <a:endParaRPr lang="cs-CZ"/>
          </a:p>
        </p:txBody>
      </p:sp>
      <p:sp>
        <p:nvSpPr>
          <p:cNvPr id="27" name="Zástupný symbol pro číslo snímku 26"/>
          <p:cNvSpPr>
            <a:spLocks noGrp="1"/>
          </p:cNvSpPr>
          <p:nvPr>
            <p:ph type="sldNum" sz="quarter" idx="12"/>
          </p:nvPr>
        </p:nvSpPr>
        <p:spPr/>
        <p:txBody>
          <a:bodyPr/>
          <a:lstStyle/>
          <a:p>
            <a:fld id="{20264769-77EF-4CD0-90DE-F7D7F2D423C4}" type="slidenum">
              <a:rPr lang="cs-CZ" smtClean="0"/>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18A2481B-5154-415F-B752-558547769AA3}" type="datetimeFigureOut">
              <a:rPr lang="cs-CZ" smtClean="0"/>
              <a:pPr/>
              <a:t>27.03.2020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18A2481B-5154-415F-B752-558547769AA3}" type="datetimeFigureOut">
              <a:rPr lang="cs-CZ" smtClean="0"/>
              <a:pPr/>
              <a:t>27.03.2020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lgn="l">
              <a:defRPr/>
            </a:lvl1pPr>
          </a:lstStyle>
          <a:p>
            <a:r>
              <a:rPr kumimoji="0" lang="cs-CZ" smtClean="0"/>
              <a:t>Klepnutím lze upravit styl předlohy nadpisů.</a:t>
            </a:r>
            <a:endParaRPr kumimoji="0" lang="en-US"/>
          </a:p>
        </p:txBody>
      </p:sp>
      <p:sp>
        <p:nvSpPr>
          <p:cNvPr id="3" name="Zástupný symbol pro obsah 2"/>
          <p:cNvSpPr>
            <a:spLocks noGrp="1"/>
          </p:cNvSpPr>
          <p:nvPr>
            <p:ph idx="1"/>
          </p:nvPr>
        </p:nvSpPr>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18A2481B-5154-415F-B752-558547769AA3}" type="datetimeFigureOut">
              <a:rPr lang="cs-CZ" smtClean="0"/>
              <a:pPr/>
              <a:t>27.03.2020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2">
        <a:schemeClr val="bg2"/>
      </p:bgRef>
    </p:bg>
    <p:spTree>
      <p:nvGrpSpPr>
        <p:cNvPr id="1" name=""/>
        <p:cNvGrpSpPr/>
        <p:nvPr/>
      </p:nvGrpSpPr>
      <p:grpSpPr>
        <a:xfrm>
          <a:off x="0" y="0"/>
          <a:ext cx="0" cy="0"/>
          <a:chOff x="0" y="0"/>
          <a:chExt cx="0" cy="0"/>
        </a:xfrm>
      </p:grpSpPr>
      <p:sp>
        <p:nvSpPr>
          <p:cNvPr id="7" name="Volný tvar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Volný tvar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Nadpis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p:txBody>
          <a:bodyPr/>
          <a:lstStyle/>
          <a:p>
            <a:fld id="{18A2481B-5154-415F-B752-558547769AA3}" type="datetimeFigureOut">
              <a:rPr lang="cs-CZ" smtClean="0"/>
              <a:pPr/>
              <a:t>27.03.2020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7467600" cy="1143000"/>
          </a:xfrm>
        </p:spPr>
        <p:txBody>
          <a:bodyPr/>
          <a:lstStyle/>
          <a:p>
            <a:r>
              <a:rPr kumimoji="0" lang="cs-CZ" smtClean="0"/>
              <a:t>Klepnutím lze upravit styl předlohy nadpisů.</a:t>
            </a:r>
            <a:endParaRPr kumimoji="0" lang="en-US"/>
          </a:p>
        </p:txBody>
      </p:sp>
      <p:sp>
        <p:nvSpPr>
          <p:cNvPr id="3" name="Zástupný symbol pro obsah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fld id="{18A2481B-5154-415F-B752-558547769AA3}" type="datetimeFigureOut">
              <a:rPr lang="cs-CZ" smtClean="0"/>
              <a:pPr/>
              <a:t>27.03.2020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8229600" cy="1143000"/>
          </a:xfrm>
        </p:spPr>
        <p:txBody>
          <a:bodyPr anchor="ctr"/>
          <a:lstStyle>
            <a:lvl1pPr>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4" name="Zástupný symbol pro text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5" name="Zástupný symbol pro obsah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Zástupný symbol pro obsah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0"/>
          </p:nvPr>
        </p:nvSpPr>
        <p:spPr/>
        <p:txBody>
          <a:bodyPr/>
          <a:lstStyle/>
          <a:p>
            <a:fld id="{18A2481B-5154-415F-B752-558547769AA3}" type="datetimeFigureOut">
              <a:rPr lang="cs-CZ" smtClean="0"/>
              <a:pPr/>
              <a:t>27.03.2020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320"/>
            <a:ext cx="7470648" cy="1143000"/>
          </a:xfrm>
        </p:spPr>
        <p:txBody>
          <a:bodyPr anchor="ctr"/>
          <a:lstStyle>
            <a:lvl1pPr algn="l">
              <a:defRPr sz="4600"/>
            </a:lvl1pPr>
          </a:lstStyle>
          <a:p>
            <a:r>
              <a:rPr kumimoji="0" lang="cs-CZ" smtClean="0"/>
              <a:t>Klepnutím lze upravit styl předlohy nadpisů.</a:t>
            </a:r>
            <a:endParaRPr kumimoji="0" lang="en-US"/>
          </a:p>
        </p:txBody>
      </p:sp>
      <p:sp>
        <p:nvSpPr>
          <p:cNvPr id="7" name="Zástupný symbol pro datum 6"/>
          <p:cNvSpPr>
            <a:spLocks noGrp="1"/>
          </p:cNvSpPr>
          <p:nvPr>
            <p:ph type="dt" sz="half" idx="10"/>
          </p:nvPr>
        </p:nvSpPr>
        <p:spPr/>
        <p:txBody>
          <a:bodyPr/>
          <a:lstStyle/>
          <a:p>
            <a:fld id="{18A2481B-5154-415F-B752-558547769AA3}" type="datetimeFigureOut">
              <a:rPr lang="cs-CZ" smtClean="0"/>
              <a:pPr/>
              <a:t>27.03.2020</a:t>
            </a:fld>
            <a:endParaRPr lang="cs-CZ"/>
          </a:p>
        </p:txBody>
      </p:sp>
      <p:sp>
        <p:nvSpPr>
          <p:cNvPr id="8" name="Zástupný symbol pro číslo snímku 7"/>
          <p:cNvSpPr>
            <a:spLocks noGrp="1"/>
          </p:cNvSpPr>
          <p:nvPr>
            <p:ph type="sldNum" sz="quarter" idx="11"/>
          </p:nvPr>
        </p:nvSpPr>
        <p:spPr/>
        <p:txBody>
          <a:bodyPr/>
          <a:lstStyle/>
          <a:p>
            <a:fld id="{20264769-77EF-4CD0-90DE-F7D7F2D423C4}" type="slidenum">
              <a:rPr lang="cs-CZ" smtClean="0"/>
              <a:pPr/>
              <a:t>‹#›</a:t>
            </a:fld>
            <a:endParaRPr lang="cs-CZ"/>
          </a:p>
        </p:txBody>
      </p:sp>
      <p:sp>
        <p:nvSpPr>
          <p:cNvPr id="9" name="Zástupný symbol pro zápatí 8"/>
          <p:cNvSpPr>
            <a:spLocks noGrp="1"/>
          </p:cNvSpPr>
          <p:nvPr>
            <p:ph type="ftr" sz="quarter" idx="12"/>
          </p:nvPr>
        </p:nvSpPr>
        <p:spPr/>
        <p:txBody>
          <a:bodyPr/>
          <a:lstStyle/>
          <a:p>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18A2481B-5154-415F-B752-558547769AA3}" type="datetimeFigureOut">
              <a:rPr lang="cs-CZ" smtClean="0"/>
              <a:pPr/>
              <a:t>27.03.2020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cs-CZ" smtClean="0"/>
              <a:t>Klepnutím lze upravit styly předlohy textu.</a:t>
            </a:r>
          </a:p>
        </p:txBody>
      </p:sp>
      <p:sp>
        <p:nvSpPr>
          <p:cNvPr id="4" name="Zástupný symbol pro obsah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fld id="{18A2481B-5154-415F-B752-558547769AA3}" type="datetimeFigureOut">
              <a:rPr lang="cs-CZ" smtClean="0"/>
              <a:pPr/>
              <a:t>27.03.2020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a:xfrm>
            <a:off x="8156448" y="6422064"/>
            <a:ext cx="762000" cy="365125"/>
          </a:xfrm>
        </p:spPr>
        <p:txBody>
          <a:bodyPr/>
          <a:lstStyle/>
          <a:p>
            <a:fld id="{20264769-77EF-4CD0-90DE-F7D7F2D423C4}"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cs-CZ" smtClean="0"/>
              <a:t>Klepnutím lze upravit styl předlohy nadpisů.</a:t>
            </a:r>
            <a:endParaRPr kumimoji="0" lang="en-US"/>
          </a:p>
        </p:txBody>
      </p:sp>
      <p:sp>
        <p:nvSpPr>
          <p:cNvPr id="3" name="Zástupný symbol pro obrázek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cs-CZ" smtClean="0"/>
              <a:t>Klepnutím na ikonu přidáte obrázek.</a:t>
            </a:r>
            <a:endParaRPr kumimoji="0" lang="en-US" dirty="0"/>
          </a:p>
        </p:txBody>
      </p:sp>
      <p:sp>
        <p:nvSpPr>
          <p:cNvPr id="4" name="Zástupný symbol pro text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cs-CZ" smtClean="0"/>
              <a:t>Klepnutím lze upravit styly předlohy textu.</a:t>
            </a:r>
          </a:p>
        </p:txBody>
      </p:sp>
      <p:sp>
        <p:nvSpPr>
          <p:cNvPr id="5" name="Zástupný symbol pro datum 4"/>
          <p:cNvSpPr>
            <a:spLocks noGrp="1"/>
          </p:cNvSpPr>
          <p:nvPr>
            <p:ph type="dt" sz="half" idx="10"/>
          </p:nvPr>
        </p:nvSpPr>
        <p:spPr>
          <a:xfrm>
            <a:off x="457200" y="6422064"/>
            <a:ext cx="2133600" cy="365125"/>
          </a:xfrm>
        </p:spPr>
        <p:txBody>
          <a:bodyPr/>
          <a:lstStyle/>
          <a:p>
            <a:fld id="{18A2481B-5154-415F-B752-558547769AA3}" type="datetimeFigureOut">
              <a:rPr lang="cs-CZ" smtClean="0"/>
              <a:pPr/>
              <a:t>27.03.2020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Volný tvar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Volný tvar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Zástupný symbol pro nadpis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cs-CZ" smtClean="0"/>
              <a:t>Klepnutím lze upravit styl předlohy nadpisů.</a:t>
            </a:r>
            <a:endParaRPr kumimoji="0" lang="en-US"/>
          </a:p>
        </p:txBody>
      </p:sp>
      <p:sp>
        <p:nvSpPr>
          <p:cNvPr id="30" name="Zástupný symbol pro text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0" name="Zástupný symbol pro datum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18A2481B-5154-415F-B752-558547769AA3}" type="datetimeFigureOut">
              <a:rPr lang="cs-CZ" smtClean="0"/>
              <a:pPr/>
              <a:t>27.03.2020</a:t>
            </a:fld>
            <a:endParaRPr lang="cs-CZ"/>
          </a:p>
        </p:txBody>
      </p:sp>
      <p:sp>
        <p:nvSpPr>
          <p:cNvPr id="22" name="Zástupný symbol pro zápatí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cs-CZ"/>
          </a:p>
        </p:txBody>
      </p:sp>
      <p:sp>
        <p:nvSpPr>
          <p:cNvPr id="18" name="Zástupný symbol pro číslo snímku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20264769-77EF-4CD0-90DE-F7D7F2D423C4}" type="slidenum">
              <a:rPr lang="cs-CZ" smtClean="0"/>
              <a:pPr/>
              <a:t>‹#›</a:t>
            </a:fld>
            <a:endParaRPr lang="cs-CZ"/>
          </a:p>
        </p:txBody>
      </p:sp>
    </p:spTree>
  </p:cSld>
  <p:clrMap bg1="dk1" tx1="lt1" bg2="dk2" tx2="lt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www.zborovna.sk/kniznica.php?action=download&amp;file_name=Slovensko%20-%20slep&#233;%20(obrysov&#233;)%20mapy%20+%20slep&#233;%20mapy%20krajov%20SR&amp;save=1&amp;id=200061" TargetMode="External"/><Relationship Id="rId1" Type="http://schemas.openxmlformats.org/officeDocument/2006/relationships/slideLayout" Target="../slideLayouts/slideLayout6.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429064" y="3337560"/>
            <a:ext cx="6303176" cy="2251680"/>
          </a:xfrm>
        </p:spPr>
        <p:txBody>
          <a:bodyPr>
            <a:normAutofit/>
          </a:bodyPr>
          <a:lstStyle/>
          <a:p>
            <a:r>
              <a:rPr lang="cs-CZ" sz="3600" dirty="0" smtClean="0">
                <a:solidFill>
                  <a:srgbClr val="FFC000"/>
                </a:solidFill>
                <a:latin typeface="Arial" pitchFamily="34" charset="0"/>
                <a:cs typeface="Arial" pitchFamily="34" charset="0"/>
              </a:rPr>
              <a:t>2</a:t>
            </a:r>
            <a:r>
              <a:rPr lang="nn-NO" sz="3600" dirty="0" smtClean="0">
                <a:solidFill>
                  <a:srgbClr val="FFC000"/>
                </a:solidFill>
                <a:latin typeface="Arial" pitchFamily="34" charset="0"/>
                <a:cs typeface="Arial" pitchFamily="34" charset="0"/>
              </a:rPr>
              <a:t>. Milujem</a:t>
            </a:r>
            <a:r>
              <a:rPr lang="cs-CZ" sz="3600" dirty="0" smtClean="0">
                <a:solidFill>
                  <a:srgbClr val="FFC000"/>
                </a:solidFill>
                <a:latin typeface="Arial" pitchFamily="34" charset="0"/>
                <a:cs typeface="Arial" pitchFamily="34" charset="0"/>
              </a:rPr>
              <a:t>E</a:t>
            </a:r>
            <a:r>
              <a:rPr lang="nn-NO" sz="3600" dirty="0" smtClean="0">
                <a:solidFill>
                  <a:srgbClr val="FFC000"/>
                </a:solidFill>
                <a:latin typeface="Arial" pitchFamily="34" charset="0"/>
                <a:cs typeface="Arial" pitchFamily="34" charset="0"/>
              </a:rPr>
              <a:t> Slovensko </a:t>
            </a:r>
            <a:r>
              <a:rPr lang="nn-NO" sz="3100" dirty="0" smtClean="0">
                <a:solidFill>
                  <a:srgbClr val="FFC000"/>
                </a:solidFill>
                <a:latin typeface="Arial" pitchFamily="34" charset="0"/>
                <a:cs typeface="Arial" pitchFamily="34" charset="0"/>
              </a:rPr>
              <a:t>región Horné Kysuce (časť</a:t>
            </a:r>
            <a:r>
              <a:rPr lang="cs-CZ" sz="3100" dirty="0" smtClean="0">
                <a:solidFill>
                  <a:srgbClr val="FFC000"/>
                </a:solidFill>
                <a:latin typeface="Arial" pitchFamily="34" charset="0"/>
                <a:cs typeface="Arial" pitchFamily="34" charset="0"/>
              </a:rPr>
              <a:t>2</a:t>
            </a:r>
            <a:r>
              <a:rPr lang="nn-NO" sz="3100" dirty="0" smtClean="0">
                <a:solidFill>
                  <a:srgbClr val="FFC000"/>
                </a:solidFill>
                <a:latin typeface="Arial" pitchFamily="34" charset="0"/>
                <a:cs typeface="Arial" pitchFamily="34" charset="0"/>
              </a:rPr>
              <a:t>.)</a:t>
            </a:r>
            <a:r>
              <a:rPr lang="cs-CZ" sz="3100" dirty="0" smtClean="0">
                <a:solidFill>
                  <a:srgbClr val="FFC000"/>
                </a:solidFill>
              </a:rPr>
              <a:t/>
            </a:r>
            <a:br>
              <a:rPr lang="cs-CZ" sz="3100" dirty="0" smtClean="0">
                <a:solidFill>
                  <a:srgbClr val="FFC000"/>
                </a:solidFill>
              </a:rPr>
            </a:br>
            <a:endParaRPr lang="cs-CZ" sz="3100" dirty="0">
              <a:solidFill>
                <a:srgbClr val="FFC000"/>
              </a:solidFill>
            </a:endParaRPr>
          </a:p>
        </p:txBody>
      </p:sp>
      <p:sp>
        <p:nvSpPr>
          <p:cNvPr id="3" name="Podnadpis 2"/>
          <p:cNvSpPr>
            <a:spLocks noGrp="1"/>
          </p:cNvSpPr>
          <p:nvPr>
            <p:ph type="subTitle" idx="1"/>
          </p:nvPr>
        </p:nvSpPr>
        <p:spPr>
          <a:xfrm>
            <a:off x="433050" y="1544812"/>
            <a:ext cx="6299190" cy="1668164"/>
          </a:xfrm>
        </p:spPr>
        <p:txBody>
          <a:bodyPr>
            <a:normAutofit/>
          </a:bodyPr>
          <a:lstStyle/>
          <a:p>
            <a:r>
              <a:rPr lang="cs-CZ" sz="2400" dirty="0" smtClean="0">
                <a:latin typeface="Arial" pitchFamily="34" charset="0"/>
                <a:cs typeface="Arial" pitchFamily="34" charset="0"/>
              </a:rPr>
              <a:t>Jaroslav Vencálek</a:t>
            </a:r>
          </a:p>
          <a:p>
            <a:r>
              <a:rPr lang="cs-CZ" sz="2400" dirty="0" err="1" smtClean="0">
                <a:latin typeface="Arial" pitchFamily="34" charset="0"/>
                <a:cs typeface="Arial" pitchFamily="34" charset="0"/>
              </a:rPr>
              <a:t>Inštitút</a:t>
            </a:r>
            <a:r>
              <a:rPr lang="cs-CZ" sz="2400" dirty="0" smtClean="0">
                <a:latin typeface="Arial" pitchFamily="34" charset="0"/>
                <a:cs typeface="Arial" pitchFamily="34" charset="0"/>
              </a:rPr>
              <a:t> </a:t>
            </a:r>
            <a:r>
              <a:rPr lang="cs-CZ" sz="2400" dirty="0" err="1" smtClean="0">
                <a:latin typeface="Arial" pitchFamily="34" charset="0"/>
                <a:cs typeface="Arial" pitchFamily="34" charset="0"/>
              </a:rPr>
              <a:t>politológie</a:t>
            </a:r>
            <a:r>
              <a:rPr lang="cs-CZ" sz="2400" dirty="0" smtClean="0">
                <a:latin typeface="Arial" pitchFamily="34" charset="0"/>
                <a:cs typeface="Arial" pitchFamily="34" charset="0"/>
              </a:rPr>
              <a:t> FF PU v Prešove</a:t>
            </a:r>
            <a:endParaRPr lang="cs-CZ"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sk-SK" sz="2800" dirty="0" smtClean="0">
                <a:solidFill>
                  <a:srgbClr val="FFC000"/>
                </a:solidFill>
                <a:latin typeface="Arial" pitchFamily="34" charset="0"/>
                <a:cs typeface="Arial" pitchFamily="34" charset="0"/>
              </a:rPr>
              <a:t>"</a:t>
            </a:r>
            <a:r>
              <a:rPr lang="sk-SK" sz="2800" dirty="0" smtClean="0">
                <a:solidFill>
                  <a:srgbClr val="FFC000"/>
                </a:solidFill>
                <a:latin typeface="Arial" pitchFamily="34" charset="0"/>
                <a:cs typeface="Arial" pitchFamily="34" charset="0"/>
              </a:rPr>
              <a:t>Galéria </a:t>
            </a:r>
            <a:r>
              <a:rPr lang="sk-SK" sz="2800" dirty="0" err="1" smtClean="0">
                <a:solidFill>
                  <a:srgbClr val="FFC000"/>
                </a:solidFill>
                <a:latin typeface="Arial" pitchFamily="34" charset="0"/>
                <a:cs typeface="Arial" pitchFamily="34" charset="0"/>
              </a:rPr>
              <a:t>Drotárie</a:t>
            </a:r>
            <a:r>
              <a:rPr lang="sk-SK" sz="2800" dirty="0" smtClean="0">
                <a:solidFill>
                  <a:srgbClr val="FFC000"/>
                </a:solidFill>
                <a:latin typeface="Arial" pitchFamily="34" charset="0"/>
                <a:cs typeface="Arial" pitchFamily="34" charset="0"/>
              </a:rPr>
              <a:t>“</a:t>
            </a:r>
            <a:endParaRPr lang="cs-CZ" sz="2800" dirty="0">
              <a:solidFill>
                <a:srgbClr val="FFC000"/>
              </a:solidFill>
              <a:latin typeface="Arial" pitchFamily="34" charset="0"/>
              <a:cs typeface="Arial" pitchFamily="34" charset="0"/>
            </a:endParaRPr>
          </a:p>
        </p:txBody>
      </p:sp>
      <p:sp>
        <p:nvSpPr>
          <p:cNvPr id="3" name="Zástupný symbol pro obsah 2"/>
          <p:cNvSpPr>
            <a:spLocks noGrp="1"/>
          </p:cNvSpPr>
          <p:nvPr>
            <p:ph idx="1"/>
          </p:nvPr>
        </p:nvSpPr>
        <p:spPr/>
        <p:txBody>
          <a:bodyPr>
            <a:normAutofit/>
          </a:bodyPr>
          <a:lstStyle/>
          <a:p>
            <a:pPr>
              <a:buNone/>
            </a:pPr>
            <a:r>
              <a:rPr lang="sk-SK" sz="1800" dirty="0" smtClean="0">
                <a:latin typeface="Arial" pitchFamily="34" charset="0"/>
                <a:cs typeface="Arial" pitchFamily="34" charset="0"/>
              </a:rPr>
              <a:t>      Významný </a:t>
            </a:r>
            <a:r>
              <a:rPr lang="sk-SK" sz="1800" dirty="0" smtClean="0">
                <a:latin typeface="Arial" pitchFamily="34" charset="0"/>
                <a:cs typeface="Arial" pitchFamily="34" charset="0"/>
              </a:rPr>
              <a:t>zámer k prezentovaniu génia </a:t>
            </a:r>
            <a:r>
              <a:rPr lang="sk-SK" sz="1800" dirty="0" err="1" smtClean="0">
                <a:latin typeface="Arial" pitchFamily="34" charset="0"/>
                <a:cs typeface="Arial" pitchFamily="34" charset="0"/>
              </a:rPr>
              <a:t>loci</a:t>
            </a:r>
            <a:r>
              <a:rPr lang="sk-SK" sz="1800" dirty="0" smtClean="0">
                <a:latin typeface="Arial" pitchFamily="34" charset="0"/>
                <a:cs typeface="Arial" pitchFamily="34" charset="0"/>
              </a:rPr>
              <a:t> krajiny predstavuje úsilie pracovníkov Kysuckého múzea v Čadci na vytvorenie "Galérie </a:t>
            </a:r>
            <a:r>
              <a:rPr lang="sk-SK" sz="1800" dirty="0" err="1" smtClean="0">
                <a:latin typeface="Arial" pitchFamily="34" charset="0"/>
                <a:cs typeface="Arial" pitchFamily="34" charset="0"/>
              </a:rPr>
              <a:t>Drotárie</a:t>
            </a:r>
            <a:r>
              <a:rPr lang="sk-SK" sz="1800" dirty="0" smtClean="0">
                <a:latin typeface="Arial" pitchFamily="34" charset="0"/>
                <a:cs typeface="Arial" pitchFamily="34" charset="0"/>
              </a:rPr>
              <a:t>", kde by prostredníctvom umeleckého spracovania drôtu boli zachytené dôležité okamihy zo života významných osobností Kysúc. Prvou drôtenou plastikou je filmová postava Tona </a:t>
            </a:r>
            <a:r>
              <a:rPr lang="sk-SK" sz="1800" dirty="0" err="1" smtClean="0">
                <a:latin typeface="Arial" pitchFamily="34" charset="0"/>
                <a:cs typeface="Arial" pitchFamily="34" charset="0"/>
              </a:rPr>
              <a:t>Brtka</a:t>
            </a:r>
            <a:r>
              <a:rPr lang="sk-SK" sz="1800" dirty="0" smtClean="0">
                <a:latin typeface="Arial" pitchFamily="34" charset="0"/>
                <a:cs typeface="Arial" pitchFamily="34" charset="0"/>
              </a:rPr>
              <a:t> stvárnená kysuckým rodákom - hercom Jozefom </a:t>
            </a:r>
            <a:r>
              <a:rPr lang="sk-SK" sz="1800" dirty="0" err="1" smtClean="0">
                <a:latin typeface="Arial" pitchFamily="34" charset="0"/>
                <a:cs typeface="Arial" pitchFamily="34" charset="0"/>
              </a:rPr>
              <a:t>Krónerom</a:t>
            </a:r>
            <a:r>
              <a:rPr lang="sk-SK" sz="1800" dirty="0" smtClean="0">
                <a:latin typeface="Arial" pitchFamily="34" charset="0"/>
                <a:cs typeface="Arial" pitchFamily="34" charset="0"/>
              </a:rPr>
              <a:t> (1924-1998) vo filme Obchod na korze. Ten bol ocenený americkou filmovou akadémiou (</a:t>
            </a:r>
            <a:r>
              <a:rPr lang="sk-SK" sz="1800" dirty="0" err="1" smtClean="0">
                <a:latin typeface="Arial" pitchFamily="34" charset="0"/>
                <a:cs typeface="Arial" pitchFamily="34" charset="0"/>
              </a:rPr>
              <a:t>Academy</a:t>
            </a:r>
            <a:r>
              <a:rPr lang="sk-SK" sz="1800" dirty="0" smtClean="0">
                <a:latin typeface="Arial" pitchFamily="34" charset="0"/>
                <a:cs typeface="Arial" pitchFamily="34" charset="0"/>
              </a:rPr>
              <a:t> </a:t>
            </a:r>
            <a:r>
              <a:rPr lang="sk-SK" sz="1800" dirty="0" err="1" smtClean="0">
                <a:latin typeface="Arial" pitchFamily="34" charset="0"/>
                <a:cs typeface="Arial" pitchFamily="34" charset="0"/>
              </a:rPr>
              <a:t>of</a:t>
            </a:r>
            <a:r>
              <a:rPr lang="sk-SK" sz="1800" dirty="0" smtClean="0">
                <a:latin typeface="Arial" pitchFamily="34" charset="0"/>
                <a:cs typeface="Arial" pitchFamily="34" charset="0"/>
              </a:rPr>
              <a:t> </a:t>
            </a:r>
            <a:r>
              <a:rPr lang="sk-SK" sz="1800" dirty="0" err="1" smtClean="0">
                <a:latin typeface="Arial" pitchFamily="34" charset="0"/>
                <a:cs typeface="Arial" pitchFamily="34" charset="0"/>
              </a:rPr>
              <a:t>Motion</a:t>
            </a:r>
            <a:r>
              <a:rPr lang="sk-SK" sz="1800" dirty="0" smtClean="0">
                <a:latin typeface="Arial" pitchFamily="34" charset="0"/>
                <a:cs typeface="Arial" pitchFamily="34" charset="0"/>
              </a:rPr>
              <a:t> </a:t>
            </a:r>
            <a:r>
              <a:rPr lang="sk-SK" sz="1800" dirty="0" err="1" smtClean="0">
                <a:latin typeface="Arial" pitchFamily="34" charset="0"/>
                <a:cs typeface="Arial" pitchFamily="34" charset="0"/>
              </a:rPr>
              <a:t>Pictures</a:t>
            </a:r>
            <a:r>
              <a:rPr lang="sk-SK" sz="1800" dirty="0" smtClean="0">
                <a:latin typeface="Arial" pitchFamily="34" charset="0"/>
                <a:cs typeface="Arial" pitchFamily="34" charset="0"/>
              </a:rPr>
              <a:t> and </a:t>
            </a:r>
            <a:r>
              <a:rPr lang="sk-SK" sz="1800" dirty="0" err="1" smtClean="0">
                <a:latin typeface="Arial" pitchFamily="34" charset="0"/>
                <a:cs typeface="Arial" pitchFamily="34" charset="0"/>
              </a:rPr>
              <a:t>Sciences</a:t>
            </a:r>
            <a:r>
              <a:rPr lang="sk-SK" sz="1800" dirty="0" smtClean="0">
                <a:latin typeface="Arial" pitchFamily="34" charset="0"/>
                <a:cs typeface="Arial" pitchFamily="34" charset="0"/>
              </a:rPr>
              <a:t>) v Los </a:t>
            </a:r>
            <a:r>
              <a:rPr lang="sk-SK" sz="1800" dirty="0" err="1" smtClean="0">
                <a:latin typeface="Arial" pitchFamily="34" charset="0"/>
                <a:cs typeface="Arial" pitchFamily="34" charset="0"/>
              </a:rPr>
              <a:t>Angeles</a:t>
            </a:r>
            <a:r>
              <a:rPr lang="sk-SK" sz="1800" dirty="0" smtClean="0">
                <a:latin typeface="Arial" pitchFamily="34" charset="0"/>
                <a:cs typeface="Arial" pitchFamily="34" charset="0"/>
              </a:rPr>
              <a:t> zlatým </a:t>
            </a:r>
            <a:r>
              <a:rPr lang="sk-SK" sz="1800" dirty="0" err="1" smtClean="0">
                <a:latin typeface="Arial" pitchFamily="34" charset="0"/>
                <a:cs typeface="Arial" pitchFamily="34" charset="0"/>
              </a:rPr>
              <a:t>Oscarom</a:t>
            </a:r>
            <a:r>
              <a:rPr lang="sk-SK" sz="1800" dirty="0" smtClean="0">
                <a:latin typeface="Arial" pitchFamily="34" charset="0"/>
                <a:cs typeface="Arial" pitchFamily="34" charset="0"/>
              </a:rPr>
              <a:t> (1966).       V Čadci sa tak v tesnej blízkosti drôtenej plastiky nachádza replika zlatého filmového </a:t>
            </a:r>
            <a:r>
              <a:rPr lang="sk-SK" sz="1800" dirty="0" err="1" smtClean="0">
                <a:latin typeface="Arial" pitchFamily="34" charset="0"/>
                <a:cs typeface="Arial" pitchFamily="34" charset="0"/>
              </a:rPr>
              <a:t>Oscara</a:t>
            </a:r>
            <a:r>
              <a:rPr lang="sk-SK" sz="1800" dirty="0" smtClean="0">
                <a:latin typeface="Arial" pitchFamily="34" charset="0"/>
                <a:cs typeface="Arial" pitchFamily="34" charset="0"/>
              </a:rPr>
              <a:t>.</a:t>
            </a:r>
            <a:endParaRPr lang="cs-CZ" sz="1800" dirty="0" smtClean="0">
              <a:latin typeface="Arial" pitchFamily="34" charset="0"/>
              <a:cs typeface="Arial" pitchFamily="34" charset="0"/>
            </a:endParaRPr>
          </a:p>
          <a:p>
            <a:endParaRPr lang="cs-CZ"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sz="2800" dirty="0" smtClean="0">
                <a:solidFill>
                  <a:srgbClr val="FFC000"/>
                </a:solidFill>
                <a:latin typeface="Arial" pitchFamily="34" charset="0"/>
                <a:cs typeface="Arial" pitchFamily="34" charset="0"/>
              </a:rPr>
              <a:t>Jan </a:t>
            </a:r>
            <a:r>
              <a:rPr lang="cs-CZ" sz="2800" dirty="0" err="1" smtClean="0">
                <a:solidFill>
                  <a:srgbClr val="FFC000"/>
                </a:solidFill>
                <a:latin typeface="Arial" pitchFamily="34" charset="0"/>
                <a:cs typeface="Arial" pitchFamily="34" charset="0"/>
              </a:rPr>
              <a:t>Palárik</a:t>
            </a:r>
            <a:r>
              <a:rPr lang="cs-CZ" sz="2800" dirty="0" smtClean="0">
                <a:solidFill>
                  <a:srgbClr val="FFC000"/>
                </a:solidFill>
                <a:latin typeface="Arial" pitchFamily="34" charset="0"/>
                <a:cs typeface="Arial" pitchFamily="34" charset="0"/>
              </a:rPr>
              <a:t> a jeho „</a:t>
            </a:r>
            <a:r>
              <a:rPr lang="cs-CZ" sz="2800" dirty="0" err="1" smtClean="0">
                <a:solidFill>
                  <a:srgbClr val="FFC000"/>
                </a:solidFill>
                <a:latin typeface="Arial" pitchFamily="34" charset="0"/>
                <a:cs typeface="Arial" pitchFamily="34" charset="0"/>
              </a:rPr>
              <a:t>Drotár</a:t>
            </a:r>
            <a:r>
              <a:rPr lang="cs-CZ" sz="2800" dirty="0" smtClean="0">
                <a:solidFill>
                  <a:srgbClr val="FFC000"/>
                </a:solidFill>
                <a:latin typeface="Arial" pitchFamily="34" charset="0"/>
                <a:cs typeface="Arial" pitchFamily="34" charset="0"/>
              </a:rPr>
              <a:t>“</a:t>
            </a:r>
            <a:endParaRPr lang="cs-CZ" sz="2800" dirty="0">
              <a:solidFill>
                <a:srgbClr val="FFC000"/>
              </a:solidFill>
              <a:latin typeface="Arial" pitchFamily="34" charset="0"/>
              <a:cs typeface="Arial" pitchFamily="34" charset="0"/>
            </a:endParaRPr>
          </a:p>
        </p:txBody>
      </p:sp>
      <p:sp>
        <p:nvSpPr>
          <p:cNvPr id="3" name="Zástupný symbol pro obsah 2"/>
          <p:cNvSpPr>
            <a:spLocks noGrp="1"/>
          </p:cNvSpPr>
          <p:nvPr>
            <p:ph idx="1"/>
          </p:nvPr>
        </p:nvSpPr>
        <p:spPr/>
        <p:txBody>
          <a:bodyPr>
            <a:normAutofit fontScale="32500" lnSpcReduction="20000"/>
          </a:bodyPr>
          <a:lstStyle/>
          <a:p>
            <a:pPr>
              <a:buNone/>
            </a:pPr>
            <a:r>
              <a:rPr lang="sk-SK" sz="4500" dirty="0" smtClean="0">
                <a:latin typeface="Arial" pitchFamily="34" charset="0"/>
                <a:cs typeface="Arial" pitchFamily="34" charset="0"/>
              </a:rPr>
              <a:t>       Navštíviť </a:t>
            </a:r>
            <a:r>
              <a:rPr lang="sk-SK" sz="4500" dirty="0" smtClean="0">
                <a:latin typeface="Arial" pitchFamily="34" charset="0"/>
                <a:cs typeface="Arial" pitchFamily="34" charset="0"/>
              </a:rPr>
              <a:t>túto expozíciu „Galérie </a:t>
            </a:r>
            <a:r>
              <a:rPr lang="sk-SK" sz="4500" dirty="0" err="1" smtClean="0">
                <a:latin typeface="Arial" pitchFamily="34" charset="0"/>
                <a:cs typeface="Arial" pitchFamily="34" charset="0"/>
              </a:rPr>
              <a:t>Drotárie</a:t>
            </a:r>
            <a:r>
              <a:rPr lang="sk-SK" sz="4500" dirty="0" smtClean="0">
                <a:latin typeface="Arial" pitchFamily="34" charset="0"/>
                <a:cs typeface="Arial" pitchFamily="34" charset="0"/>
              </a:rPr>
              <a:t>“ znamená nielen zoznámiť sa s dôležitým aspektom génia </a:t>
            </a:r>
            <a:r>
              <a:rPr lang="sk-SK" sz="4500" dirty="0" err="1" smtClean="0">
                <a:latin typeface="Arial" pitchFamily="34" charset="0"/>
                <a:cs typeface="Arial" pitchFamily="34" charset="0"/>
              </a:rPr>
              <a:t>loci</a:t>
            </a:r>
            <a:r>
              <a:rPr lang="sk-SK" sz="4500" dirty="0" smtClean="0">
                <a:latin typeface="Arial" pitchFamily="34" charset="0"/>
                <a:cs typeface="Arial" pitchFamily="34" charset="0"/>
              </a:rPr>
              <a:t> tejto krajiny, ale znamená dať aj po rokoch za pravdu Jánovi Palárikovi, ktorý vo veselohre Drotár vložil do úst divadelnej postavy Maríny verše povzbudzujúce národné povedomie:</a:t>
            </a:r>
            <a:endParaRPr lang="cs-CZ" sz="4500" dirty="0" smtClean="0">
              <a:latin typeface="Arial" pitchFamily="34" charset="0"/>
              <a:cs typeface="Arial" pitchFamily="34" charset="0"/>
            </a:endParaRPr>
          </a:p>
          <a:p>
            <a:pPr>
              <a:buNone/>
            </a:pPr>
            <a:r>
              <a:rPr lang="sk-SK" sz="4500" dirty="0" smtClean="0">
                <a:latin typeface="Arial" pitchFamily="34" charset="0"/>
                <a:cs typeface="Arial" pitchFamily="34" charset="0"/>
              </a:rPr>
              <a:t> </a:t>
            </a:r>
            <a:endParaRPr lang="cs-CZ" sz="4500" dirty="0" smtClean="0">
              <a:latin typeface="Arial" pitchFamily="34" charset="0"/>
              <a:cs typeface="Arial" pitchFamily="34" charset="0"/>
            </a:endParaRPr>
          </a:p>
          <a:p>
            <a:pPr>
              <a:buNone/>
            </a:pPr>
            <a:r>
              <a:rPr lang="sk-SK" sz="4500" i="1" dirty="0" smtClean="0">
                <a:latin typeface="Arial" pitchFamily="34" charset="0"/>
                <a:cs typeface="Arial" pitchFamily="34" charset="0"/>
              </a:rPr>
              <a:t>       Ach</a:t>
            </a:r>
            <a:r>
              <a:rPr lang="sk-SK" sz="4500" i="1" dirty="0" smtClean="0">
                <a:latin typeface="Arial" pitchFamily="34" charset="0"/>
                <a:cs typeface="Arial" pitchFamily="34" charset="0"/>
              </a:rPr>
              <a:t>, čo zlý svet potupného natára</a:t>
            </a:r>
            <a:endParaRPr lang="cs-CZ" sz="4500" dirty="0" smtClean="0">
              <a:latin typeface="Arial" pitchFamily="34" charset="0"/>
              <a:cs typeface="Arial" pitchFamily="34" charset="0"/>
            </a:endParaRPr>
          </a:p>
          <a:p>
            <a:pPr>
              <a:buNone/>
            </a:pPr>
            <a:r>
              <a:rPr lang="sk-SK" sz="4500" i="1" dirty="0" smtClean="0">
                <a:latin typeface="Arial" pitchFamily="34" charset="0"/>
                <a:cs typeface="Arial" pitchFamily="34" charset="0"/>
              </a:rPr>
              <a:t>       na </a:t>
            </a:r>
            <a:r>
              <a:rPr lang="sk-SK" sz="4500" i="1" dirty="0" smtClean="0">
                <a:latin typeface="Arial" pitchFamily="34" charset="0"/>
                <a:cs typeface="Arial" pitchFamily="34" charset="0"/>
              </a:rPr>
              <a:t>Slováka, </a:t>
            </a:r>
            <a:r>
              <a:rPr lang="sk-SK" sz="4500" i="1" dirty="0" err="1" smtClean="0">
                <a:latin typeface="Arial" pitchFamily="34" charset="0"/>
                <a:cs typeface="Arial" pitchFamily="34" charset="0"/>
              </a:rPr>
              <a:t>ubohého</a:t>
            </a:r>
            <a:r>
              <a:rPr lang="sk-SK" sz="4500" i="1" dirty="0" smtClean="0">
                <a:latin typeface="Arial" pitchFamily="34" charset="0"/>
                <a:cs typeface="Arial" pitchFamily="34" charset="0"/>
              </a:rPr>
              <a:t> drotára:</a:t>
            </a:r>
            <a:endParaRPr lang="cs-CZ" sz="4500" dirty="0" smtClean="0">
              <a:latin typeface="Arial" pitchFamily="34" charset="0"/>
              <a:cs typeface="Arial" pitchFamily="34" charset="0"/>
            </a:endParaRPr>
          </a:p>
          <a:p>
            <a:pPr>
              <a:buNone/>
            </a:pPr>
            <a:r>
              <a:rPr lang="sk-SK" sz="4500" i="1" dirty="0" smtClean="0">
                <a:latin typeface="Arial" pitchFamily="34" charset="0"/>
                <a:cs typeface="Arial" pitchFamily="34" charset="0"/>
              </a:rPr>
              <a:t>       Bár </a:t>
            </a:r>
            <a:r>
              <a:rPr lang="sk-SK" sz="4500" i="1" dirty="0" smtClean="0">
                <a:latin typeface="Arial" pitchFamily="34" charset="0"/>
                <a:cs typeface="Arial" pitchFamily="34" charset="0"/>
              </a:rPr>
              <a:t>on nosí biedne krpce, psotu trie –</a:t>
            </a:r>
            <a:endParaRPr lang="cs-CZ" sz="4500" dirty="0" smtClean="0">
              <a:latin typeface="Arial" pitchFamily="34" charset="0"/>
              <a:cs typeface="Arial" pitchFamily="34" charset="0"/>
            </a:endParaRPr>
          </a:p>
          <a:p>
            <a:pPr>
              <a:buNone/>
            </a:pPr>
            <a:r>
              <a:rPr lang="sk-SK" sz="4500" i="1" dirty="0" smtClean="0">
                <a:latin typeface="Arial" pitchFamily="34" charset="0"/>
                <a:cs typeface="Arial" pitchFamily="34" charset="0"/>
              </a:rPr>
              <a:t>       lež </a:t>
            </a:r>
            <a:r>
              <a:rPr lang="sk-SK" sz="4500" i="1" dirty="0" smtClean="0">
                <a:latin typeface="Arial" pitchFamily="34" charset="0"/>
                <a:cs typeface="Arial" pitchFamily="34" charset="0"/>
              </a:rPr>
              <a:t>pod hunkou šľachetný cit v prsiach vrie.</a:t>
            </a:r>
            <a:endParaRPr lang="cs-CZ" sz="4500" dirty="0" smtClean="0">
              <a:latin typeface="Arial" pitchFamily="34" charset="0"/>
              <a:cs typeface="Arial" pitchFamily="34" charset="0"/>
            </a:endParaRPr>
          </a:p>
          <a:p>
            <a:pPr>
              <a:buNone/>
            </a:pPr>
            <a:r>
              <a:rPr lang="sk-SK" sz="4500" i="1" dirty="0" smtClean="0">
                <a:latin typeface="Arial" pitchFamily="34" charset="0"/>
                <a:cs typeface="Arial" pitchFamily="34" charset="0"/>
              </a:rPr>
              <a:t> </a:t>
            </a:r>
            <a:endParaRPr lang="cs-CZ" sz="4500" dirty="0" smtClean="0">
              <a:latin typeface="Arial" pitchFamily="34" charset="0"/>
              <a:cs typeface="Arial" pitchFamily="34" charset="0"/>
            </a:endParaRPr>
          </a:p>
          <a:p>
            <a:pPr>
              <a:buNone/>
            </a:pPr>
            <a:r>
              <a:rPr lang="sk-SK" sz="4500" i="1" dirty="0" smtClean="0">
                <a:latin typeface="Arial" pitchFamily="34" charset="0"/>
                <a:cs typeface="Arial" pitchFamily="34" charset="0"/>
              </a:rPr>
              <a:t>       Nie je preto drotár hoden hanenia,</a:t>
            </a:r>
            <a:endParaRPr lang="cs-CZ" sz="4500" dirty="0" smtClean="0">
              <a:latin typeface="Arial" pitchFamily="34" charset="0"/>
              <a:cs typeface="Arial" pitchFamily="34" charset="0"/>
            </a:endParaRPr>
          </a:p>
          <a:p>
            <a:pPr>
              <a:buNone/>
            </a:pPr>
            <a:r>
              <a:rPr lang="sk-SK" sz="4500" i="1" dirty="0" smtClean="0">
                <a:latin typeface="Arial" pitchFamily="34" charset="0"/>
                <a:cs typeface="Arial" pitchFamily="34" charset="0"/>
              </a:rPr>
              <a:t>       že krajšieho </a:t>
            </a:r>
            <a:r>
              <a:rPr lang="sk-SK" sz="4500" i="1" dirty="0" err="1" smtClean="0">
                <a:latin typeface="Arial" pitchFamily="34" charset="0"/>
                <a:cs typeface="Arial" pitchFamily="34" charset="0"/>
              </a:rPr>
              <a:t>neprovodí</a:t>
            </a:r>
            <a:r>
              <a:rPr lang="sk-SK" sz="4500" i="1" dirty="0" smtClean="0">
                <a:latin typeface="Arial" pitchFamily="34" charset="0"/>
                <a:cs typeface="Arial" pitchFamily="34" charset="0"/>
              </a:rPr>
              <a:t> umenia:</a:t>
            </a:r>
            <a:endParaRPr lang="cs-CZ" sz="4500" dirty="0" smtClean="0">
              <a:latin typeface="Arial" pitchFamily="34" charset="0"/>
              <a:cs typeface="Arial" pitchFamily="34" charset="0"/>
            </a:endParaRPr>
          </a:p>
          <a:p>
            <a:pPr>
              <a:buNone/>
            </a:pPr>
            <a:r>
              <a:rPr lang="sk-SK" sz="4500" i="1" dirty="0" smtClean="0">
                <a:latin typeface="Arial" pitchFamily="34" charset="0"/>
                <a:cs typeface="Arial" pitchFamily="34" charset="0"/>
              </a:rPr>
              <a:t>       Lež vy, páni, hanu na vás </a:t>
            </a:r>
            <a:r>
              <a:rPr lang="sk-SK" sz="4500" i="1" dirty="0" err="1" smtClean="0">
                <a:latin typeface="Arial" pitchFamily="34" charset="0"/>
                <a:cs typeface="Arial" pitchFamily="34" charset="0"/>
              </a:rPr>
              <a:t>tichnete</a:t>
            </a:r>
            <a:r>
              <a:rPr lang="sk-SK" sz="4500" i="1" dirty="0" smtClean="0">
                <a:latin typeface="Arial" pitchFamily="34" charset="0"/>
                <a:cs typeface="Arial" pitchFamily="34" charset="0"/>
              </a:rPr>
              <a:t>,</a:t>
            </a:r>
            <a:endParaRPr lang="cs-CZ" sz="4500" dirty="0" smtClean="0">
              <a:latin typeface="Arial" pitchFamily="34" charset="0"/>
              <a:cs typeface="Arial" pitchFamily="34" charset="0"/>
            </a:endParaRPr>
          </a:p>
          <a:p>
            <a:pPr>
              <a:buNone/>
            </a:pPr>
            <a:r>
              <a:rPr lang="sk-SK" sz="4500" i="1" dirty="0" smtClean="0">
                <a:latin typeface="Arial" pitchFamily="34" charset="0"/>
                <a:cs typeface="Arial" pitchFamily="34" charset="0"/>
              </a:rPr>
              <a:t>       umenia viac čo mu nedoprajete!</a:t>
            </a:r>
            <a:endParaRPr lang="cs-CZ" sz="4500" dirty="0" smtClean="0">
              <a:latin typeface="Arial" pitchFamily="34" charset="0"/>
              <a:cs typeface="Arial" pitchFamily="34" charset="0"/>
            </a:endParaRPr>
          </a:p>
          <a:p>
            <a:pPr>
              <a:buNone/>
            </a:pPr>
            <a:r>
              <a:rPr lang="sk-SK" sz="4500" i="1" dirty="0" smtClean="0">
                <a:latin typeface="Arial" pitchFamily="34" charset="0"/>
                <a:cs typeface="Arial" pitchFamily="34" charset="0"/>
              </a:rPr>
              <a:t> </a:t>
            </a:r>
            <a:endParaRPr lang="cs-CZ" sz="4500" dirty="0" smtClean="0">
              <a:latin typeface="Arial" pitchFamily="34" charset="0"/>
              <a:cs typeface="Arial" pitchFamily="34" charset="0"/>
            </a:endParaRPr>
          </a:p>
          <a:p>
            <a:pPr>
              <a:buNone/>
            </a:pPr>
            <a:r>
              <a:rPr lang="sk-SK" sz="4500" i="1" dirty="0" smtClean="0">
                <a:latin typeface="Arial" pitchFamily="34" charset="0"/>
                <a:cs typeface="Arial" pitchFamily="34" charset="0"/>
              </a:rPr>
              <a:t>       Ostatne </a:t>
            </a:r>
            <a:r>
              <a:rPr lang="sk-SK" sz="4500" i="1" dirty="0" smtClean="0">
                <a:latin typeface="Arial" pitchFamily="34" charset="0"/>
                <a:cs typeface="Arial" pitchFamily="34" charset="0"/>
              </a:rPr>
              <a:t>je každá práca poctivá,</a:t>
            </a:r>
            <a:endParaRPr lang="cs-CZ" sz="4500" dirty="0" smtClean="0">
              <a:latin typeface="Arial" pitchFamily="34" charset="0"/>
              <a:cs typeface="Arial" pitchFamily="34" charset="0"/>
            </a:endParaRPr>
          </a:p>
          <a:p>
            <a:pPr>
              <a:buNone/>
            </a:pPr>
            <a:r>
              <a:rPr lang="sk-SK" sz="4500" i="1" dirty="0" smtClean="0">
                <a:latin typeface="Arial" pitchFamily="34" charset="0"/>
                <a:cs typeface="Arial" pitchFamily="34" charset="0"/>
              </a:rPr>
              <a:t>       keď </a:t>
            </a:r>
            <a:r>
              <a:rPr lang="sk-SK" sz="4500" i="1" dirty="0" smtClean="0">
                <a:latin typeface="Arial" pitchFamily="34" charset="0"/>
                <a:cs typeface="Arial" pitchFamily="34" charset="0"/>
              </a:rPr>
              <a:t>poctivé v prsiach </a:t>
            </a:r>
            <a:r>
              <a:rPr lang="sk-SK" sz="4500" i="1" dirty="0" err="1" smtClean="0">
                <a:latin typeface="Arial" pitchFamily="34" charset="0"/>
                <a:cs typeface="Arial" pitchFamily="34" charset="0"/>
              </a:rPr>
              <a:t>prebývá</a:t>
            </a:r>
            <a:r>
              <a:rPr lang="sk-SK" sz="4500" i="1" dirty="0" smtClean="0">
                <a:latin typeface="Arial" pitchFamily="34" charset="0"/>
                <a:cs typeface="Arial" pitchFamily="34" charset="0"/>
              </a:rPr>
              <a:t>:</a:t>
            </a:r>
            <a:endParaRPr lang="cs-CZ" sz="4500" dirty="0" smtClean="0">
              <a:latin typeface="Arial" pitchFamily="34" charset="0"/>
              <a:cs typeface="Arial" pitchFamily="34" charset="0"/>
            </a:endParaRPr>
          </a:p>
          <a:p>
            <a:pPr>
              <a:buNone/>
            </a:pPr>
            <a:r>
              <a:rPr lang="sk-SK" sz="4500" i="1" dirty="0" smtClean="0">
                <a:latin typeface="Arial" pitchFamily="34" charset="0"/>
                <a:cs typeface="Arial" pitchFamily="34" charset="0"/>
              </a:rPr>
              <a:t>       Kto </a:t>
            </a:r>
            <a:r>
              <a:rPr lang="sk-SK" sz="4500" i="1" dirty="0" smtClean="0">
                <a:latin typeface="Arial" pitchFamily="34" charset="0"/>
                <a:cs typeface="Arial" pitchFamily="34" charset="0"/>
              </a:rPr>
              <a:t>leňoší, právo láme a </a:t>
            </a:r>
            <a:r>
              <a:rPr lang="sk-SK" sz="4500" i="1" dirty="0" err="1" smtClean="0">
                <a:latin typeface="Arial" pitchFamily="34" charset="0"/>
                <a:cs typeface="Arial" pitchFamily="34" charset="0"/>
              </a:rPr>
              <a:t>lúpí</a:t>
            </a:r>
            <a:r>
              <a:rPr lang="sk-SK" sz="4500" i="1" dirty="0" smtClean="0">
                <a:latin typeface="Arial" pitchFamily="34" charset="0"/>
                <a:cs typeface="Arial" pitchFamily="34" charset="0"/>
              </a:rPr>
              <a:t>,</a:t>
            </a:r>
            <a:endParaRPr lang="cs-CZ" sz="4500" dirty="0" smtClean="0">
              <a:latin typeface="Arial" pitchFamily="34" charset="0"/>
              <a:cs typeface="Arial" pitchFamily="34" charset="0"/>
            </a:endParaRPr>
          </a:p>
          <a:p>
            <a:pPr>
              <a:buNone/>
            </a:pPr>
            <a:r>
              <a:rPr lang="sk-SK" sz="4500" i="1" dirty="0" smtClean="0">
                <a:latin typeface="Arial" pitchFamily="34" charset="0"/>
                <a:cs typeface="Arial" pitchFamily="34" charset="0"/>
              </a:rPr>
              <a:t>       len </a:t>
            </a:r>
            <a:r>
              <a:rPr lang="sk-SK" sz="4500" i="1" dirty="0" smtClean="0">
                <a:latin typeface="Arial" pitchFamily="34" charset="0"/>
                <a:cs typeface="Arial" pitchFamily="34" charset="0"/>
              </a:rPr>
              <a:t>ten hoden </a:t>
            </a:r>
            <a:r>
              <a:rPr lang="sk-SK" sz="4500" i="1" dirty="0" err="1" smtClean="0">
                <a:latin typeface="Arial" pitchFamily="34" charset="0"/>
                <a:cs typeface="Arial" pitchFamily="34" charset="0"/>
              </a:rPr>
              <a:t>všeho</a:t>
            </a:r>
            <a:r>
              <a:rPr lang="sk-SK" sz="4500" i="1" dirty="0" smtClean="0">
                <a:latin typeface="Arial" pitchFamily="34" charset="0"/>
                <a:cs typeface="Arial" pitchFamily="34" charset="0"/>
              </a:rPr>
              <a:t> ľudstva potupy!</a:t>
            </a:r>
            <a:endParaRPr lang="cs-CZ" sz="4500" dirty="0" smtClean="0">
              <a:latin typeface="Arial" pitchFamily="34" charset="0"/>
              <a:cs typeface="Arial" pitchFamily="34" charset="0"/>
            </a:endParaRPr>
          </a:p>
          <a:p>
            <a:pPr>
              <a:buNone/>
            </a:pPr>
            <a:r>
              <a:rPr lang="sk-SK" sz="4500" dirty="0" smtClean="0">
                <a:latin typeface="Arial" pitchFamily="34" charset="0"/>
                <a:cs typeface="Arial" pitchFamily="34" charset="0"/>
              </a:rPr>
              <a:t>    </a:t>
            </a:r>
            <a:endParaRPr lang="cs-CZ" sz="4500" dirty="0" smtClean="0">
              <a:latin typeface="Arial" pitchFamily="34" charset="0"/>
              <a:cs typeface="Arial" pitchFamily="34" charset="0"/>
            </a:endParaRPr>
          </a:p>
          <a:p>
            <a:endParaRPr lang="cs-CZ"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normAutofit/>
          </a:bodyPr>
          <a:lstStyle/>
          <a:p>
            <a:pPr algn="ctr"/>
            <a:r>
              <a:rPr lang="cs-CZ" sz="2800" dirty="0" smtClean="0">
                <a:solidFill>
                  <a:srgbClr val="FFC000"/>
                </a:solidFill>
                <a:latin typeface="Arial" pitchFamily="34" charset="0"/>
                <a:cs typeface="Arial" pitchFamily="34" charset="0"/>
              </a:rPr>
              <a:t>Na </a:t>
            </a:r>
            <a:r>
              <a:rPr lang="cs-CZ" sz="2800" dirty="0" err="1" smtClean="0">
                <a:solidFill>
                  <a:srgbClr val="FFC000"/>
                </a:solidFill>
                <a:latin typeface="Arial" pitchFamily="34" charset="0"/>
                <a:cs typeface="Arial" pitchFamily="34" charset="0"/>
              </a:rPr>
              <a:t>ceste</a:t>
            </a:r>
            <a:r>
              <a:rPr lang="cs-CZ" sz="2800" dirty="0" smtClean="0">
                <a:solidFill>
                  <a:srgbClr val="FFC000"/>
                </a:solidFill>
                <a:latin typeface="Arial" pitchFamily="34" charset="0"/>
                <a:cs typeface="Arial" pitchFamily="34" charset="0"/>
              </a:rPr>
              <a:t> k </a:t>
            </a:r>
            <a:r>
              <a:rPr lang="cs-CZ" sz="2800" dirty="0" err="1" smtClean="0">
                <a:solidFill>
                  <a:srgbClr val="FFC000"/>
                </a:solidFill>
                <a:latin typeface="Arial" pitchFamily="34" charset="0"/>
                <a:cs typeface="Arial" pitchFamily="34" charset="0"/>
              </a:rPr>
              <a:t>novej</a:t>
            </a:r>
            <a:r>
              <a:rPr lang="cs-CZ" sz="2800" dirty="0" smtClean="0">
                <a:solidFill>
                  <a:srgbClr val="FFC000"/>
                </a:solidFill>
                <a:latin typeface="Arial" pitchFamily="34" charset="0"/>
                <a:cs typeface="Arial" pitchFamily="34" charset="0"/>
              </a:rPr>
              <a:t> </a:t>
            </a:r>
            <a:r>
              <a:rPr lang="cs-CZ" sz="2800" dirty="0" err="1" smtClean="0">
                <a:solidFill>
                  <a:srgbClr val="FFC000"/>
                </a:solidFill>
                <a:latin typeface="Arial" pitchFamily="34" charset="0"/>
                <a:cs typeface="Arial" pitchFamily="34" charset="0"/>
              </a:rPr>
              <a:t>budúcnosti</a:t>
            </a:r>
            <a:endParaRPr lang="cs-CZ" sz="2800" dirty="0">
              <a:solidFill>
                <a:srgbClr val="FFC000"/>
              </a:solidFill>
              <a:latin typeface="Arial" pitchFamily="34" charset="0"/>
              <a:cs typeface="Arial" pitchFamily="34" charset="0"/>
            </a:endParaRPr>
          </a:p>
        </p:txBody>
      </p:sp>
      <p:sp>
        <p:nvSpPr>
          <p:cNvPr id="5" name="Zástupný symbol pro obsah 4"/>
          <p:cNvSpPr>
            <a:spLocks noGrp="1"/>
          </p:cNvSpPr>
          <p:nvPr>
            <p:ph sz="half" idx="1"/>
          </p:nvPr>
        </p:nvSpPr>
        <p:spPr>
          <a:xfrm>
            <a:off x="251520" y="1600200"/>
            <a:ext cx="3863280" cy="4525963"/>
          </a:xfrm>
        </p:spPr>
        <p:txBody>
          <a:bodyPr>
            <a:normAutofit fontScale="77500" lnSpcReduction="20000"/>
          </a:bodyPr>
          <a:lstStyle/>
          <a:p>
            <a:pPr>
              <a:buNone/>
            </a:pPr>
            <a:r>
              <a:rPr lang="cs-CZ" sz="2400" dirty="0" smtClean="0">
                <a:effectLst>
                  <a:outerShdw blurRad="38100" dist="38100" dir="2700000" algn="tl">
                    <a:srgbClr val="000000">
                      <a:alpha val="43137"/>
                    </a:srgbClr>
                  </a:outerShdw>
                </a:effectLst>
                <a:latin typeface="Arial" pitchFamily="34" charset="0"/>
                <a:cs typeface="Arial" pitchFamily="34" charset="0"/>
              </a:rPr>
              <a:t>	</a:t>
            </a:r>
            <a:r>
              <a:rPr lang="sk-SK" sz="2400" dirty="0" smtClean="0">
                <a:effectLst>
                  <a:outerShdw blurRad="38100" dist="38100" dir="2700000" algn="tl">
                    <a:srgbClr val="000000">
                      <a:alpha val="43137"/>
                    </a:srgbClr>
                  </a:outerShdw>
                </a:effectLst>
                <a:latin typeface="Arial" pitchFamily="34" charset="0"/>
                <a:cs typeface="Arial" pitchFamily="34" charset="0"/>
              </a:rPr>
              <a:t>Pojmy, akými sú génius </a:t>
            </a:r>
            <a:r>
              <a:rPr lang="sk-SK" sz="2400" dirty="0" err="1" smtClean="0">
                <a:effectLst>
                  <a:outerShdw blurRad="38100" dist="38100" dir="2700000" algn="tl">
                    <a:srgbClr val="000000">
                      <a:alpha val="43137"/>
                    </a:srgbClr>
                  </a:outerShdw>
                </a:effectLst>
                <a:latin typeface="Arial" pitchFamily="34" charset="0"/>
                <a:cs typeface="Arial" pitchFamily="34" charset="0"/>
              </a:rPr>
              <a:t>loci</a:t>
            </a:r>
            <a:r>
              <a:rPr lang="sk-SK" sz="2400" dirty="0" smtClean="0">
                <a:effectLst>
                  <a:outerShdw blurRad="38100" dist="38100" dir="2700000" algn="tl">
                    <a:srgbClr val="000000">
                      <a:alpha val="43137"/>
                    </a:srgbClr>
                  </a:outerShdw>
                </a:effectLst>
                <a:latin typeface="Arial" pitchFamily="34" charset="0"/>
                <a:cs typeface="Arial" pitchFamily="34" charset="0"/>
              </a:rPr>
              <a:t>, génius Európy a génius </a:t>
            </a:r>
            <a:r>
              <a:rPr lang="sk-SK" sz="2400" dirty="0" err="1" smtClean="0">
                <a:effectLst>
                  <a:outerShdw blurRad="38100" dist="38100" dir="2700000" algn="tl">
                    <a:srgbClr val="000000">
                      <a:alpha val="43137"/>
                    </a:srgbClr>
                  </a:outerShdw>
                </a:effectLst>
                <a:latin typeface="Arial" pitchFamily="34" charset="0"/>
                <a:cs typeface="Arial" pitchFamily="34" charset="0"/>
              </a:rPr>
              <a:t>Terrarum</a:t>
            </a:r>
            <a:r>
              <a:rPr lang="sk-SK" sz="2400" dirty="0" smtClean="0">
                <a:effectLst>
                  <a:outerShdw blurRad="38100" dist="38100" dir="2700000" algn="tl">
                    <a:srgbClr val="000000">
                      <a:alpha val="43137"/>
                    </a:srgbClr>
                  </a:outerShdw>
                </a:effectLst>
                <a:latin typeface="Arial" pitchFamily="34" charset="0"/>
                <a:cs typeface="Arial" pitchFamily="34" charset="0"/>
              </a:rPr>
              <a:t> znamenajú vysokú hodnotu akumulácie skúseností mnohých generácií, pričom dôraz </a:t>
            </a:r>
            <a:r>
              <a:rPr lang="sk-SK" sz="2400" dirty="0" smtClean="0">
                <a:effectLst>
                  <a:outerShdw blurRad="38100" dist="38100" dir="2700000" algn="tl">
                    <a:srgbClr val="000000">
                      <a:alpha val="43137"/>
                    </a:srgbClr>
                  </a:outerShdw>
                </a:effectLst>
                <a:latin typeface="Arial" pitchFamily="34" charset="0"/>
                <a:cs typeface="Arial" pitchFamily="34" charset="0"/>
              </a:rPr>
              <a:t>        je </a:t>
            </a:r>
            <a:r>
              <a:rPr lang="sk-SK" sz="2400" dirty="0" smtClean="0">
                <a:effectLst>
                  <a:outerShdw blurRad="38100" dist="38100" dir="2700000" algn="tl">
                    <a:srgbClr val="000000">
                      <a:alpha val="43137"/>
                    </a:srgbClr>
                  </a:outerShdw>
                </a:effectLst>
                <a:latin typeface="Arial" pitchFamily="34" charset="0"/>
                <a:cs typeface="Arial" pitchFamily="34" charset="0"/>
              </a:rPr>
              <a:t>kladený na plodnosť myšlienok, bohatstvo ľudských výtvorov </a:t>
            </a:r>
            <a:r>
              <a:rPr lang="sk-SK" sz="2400" dirty="0" smtClean="0">
                <a:effectLst>
                  <a:outerShdw blurRad="38100" dist="38100" dir="2700000" algn="tl">
                    <a:srgbClr val="000000">
                      <a:alpha val="43137"/>
                    </a:srgbClr>
                  </a:outerShdw>
                </a:effectLst>
                <a:latin typeface="Arial" pitchFamily="34" charset="0"/>
                <a:cs typeface="Arial" pitchFamily="34" charset="0"/>
              </a:rPr>
              <a:t>                 aj </a:t>
            </a:r>
            <a:r>
              <a:rPr lang="sk-SK" sz="2400" dirty="0" smtClean="0">
                <a:effectLst>
                  <a:outerShdw blurRad="38100" dist="38100" dir="2700000" algn="tl">
                    <a:srgbClr val="000000">
                      <a:alpha val="43137"/>
                    </a:srgbClr>
                  </a:outerShdw>
                </a:effectLst>
                <a:latin typeface="Arial" pitchFamily="34" charset="0"/>
                <a:cs typeface="Arial" pitchFamily="34" charset="0"/>
              </a:rPr>
              <a:t>biologickú vitálnosť spoločnosti. </a:t>
            </a:r>
          </a:p>
          <a:p>
            <a:pPr>
              <a:buNone/>
            </a:pPr>
            <a:r>
              <a:rPr lang="cs-CZ" sz="2400" dirty="0" smtClean="0">
                <a:effectLst>
                  <a:outerShdw blurRad="38100" dist="38100" dir="2700000" algn="tl">
                    <a:srgbClr val="000000">
                      <a:alpha val="43137"/>
                    </a:srgbClr>
                  </a:outerShdw>
                </a:effectLst>
                <a:latin typeface="Arial" pitchFamily="34" charset="0"/>
                <a:cs typeface="Arial" pitchFamily="34" charset="0"/>
              </a:rPr>
              <a:t> </a:t>
            </a:r>
          </a:p>
          <a:p>
            <a:pPr>
              <a:buNone/>
            </a:pPr>
            <a:r>
              <a:rPr lang="cs-CZ" sz="2400" dirty="0" smtClean="0">
                <a:effectLst>
                  <a:outerShdw blurRad="38100" dist="38100" dir="2700000" algn="tl">
                    <a:srgbClr val="000000">
                      <a:alpha val="43137"/>
                    </a:srgbClr>
                  </a:outerShdw>
                </a:effectLst>
                <a:latin typeface="Arial" pitchFamily="34" charset="0"/>
                <a:cs typeface="Arial" pitchFamily="34" charset="0"/>
              </a:rPr>
              <a:t>	</a:t>
            </a:r>
            <a:r>
              <a:rPr lang="sk-SK" sz="2400" dirty="0" smtClean="0">
                <a:solidFill>
                  <a:srgbClr val="FFC000"/>
                </a:solidFill>
                <a:effectLst>
                  <a:outerShdw blurRad="38100" dist="38100" dir="2700000" algn="tl">
                    <a:srgbClr val="000000">
                      <a:alpha val="43137"/>
                    </a:srgbClr>
                  </a:outerShdw>
                </a:effectLst>
                <a:latin typeface="Arial" pitchFamily="34" charset="0"/>
                <a:cs typeface="Arial" pitchFamily="34" charset="0"/>
              </a:rPr>
              <a:t>Znalosť génia </a:t>
            </a:r>
            <a:r>
              <a:rPr lang="sk-SK" sz="2400" dirty="0" err="1" smtClean="0">
                <a:solidFill>
                  <a:srgbClr val="FFC000"/>
                </a:solidFill>
                <a:effectLst>
                  <a:outerShdw blurRad="38100" dist="38100" dir="2700000" algn="tl">
                    <a:srgbClr val="000000">
                      <a:alpha val="43137"/>
                    </a:srgbClr>
                  </a:outerShdw>
                </a:effectLst>
                <a:latin typeface="Arial" pitchFamily="34" charset="0"/>
                <a:cs typeface="Arial" pitchFamily="34" charset="0"/>
              </a:rPr>
              <a:t>loci</a:t>
            </a:r>
            <a:r>
              <a:rPr lang="sk-SK" sz="2400" dirty="0" smtClean="0">
                <a:solidFill>
                  <a:srgbClr val="FFC000"/>
                </a:solidFill>
                <a:effectLst>
                  <a:outerShdw blurRad="38100" dist="38100" dir="2700000" algn="tl">
                    <a:srgbClr val="000000">
                      <a:alpha val="43137"/>
                    </a:srgbClr>
                  </a:outerShdw>
                </a:effectLst>
                <a:latin typeface="Arial" pitchFamily="34" charset="0"/>
                <a:cs typeface="Arial" pitchFamily="34" charset="0"/>
              </a:rPr>
              <a:t> nám umožňuje dešifrovať pamätné </a:t>
            </a:r>
            <a:r>
              <a:rPr lang="sk-SK" sz="2400" dirty="0" smtClean="0">
                <a:solidFill>
                  <a:srgbClr val="FFC000"/>
                </a:solidFill>
                <a:effectLst>
                  <a:outerShdw blurRad="38100" dist="38100" dir="2700000" algn="tl">
                    <a:srgbClr val="000000">
                      <a:alpha val="43137"/>
                    </a:srgbClr>
                  </a:outerShdw>
                </a:effectLst>
                <a:latin typeface="Arial" pitchFamily="34" charset="0"/>
                <a:cs typeface="Arial" pitchFamily="34" charset="0"/>
              </a:rPr>
              <a:t>kódy </a:t>
            </a:r>
            <a:r>
              <a:rPr lang="sk-SK" sz="2400" dirty="0" smtClean="0">
                <a:solidFill>
                  <a:srgbClr val="FFC000"/>
                </a:solidFill>
                <a:effectLst>
                  <a:outerShdw blurRad="38100" dist="38100" dir="2700000" algn="tl">
                    <a:srgbClr val="000000">
                      <a:alpha val="43137"/>
                    </a:srgbClr>
                  </a:outerShdw>
                </a:effectLst>
                <a:latin typeface="Arial" pitchFamily="34" charset="0"/>
                <a:cs typeface="Arial" pitchFamily="34" charset="0"/>
              </a:rPr>
              <a:t>predchádzajúcich generácií, ich hodnotové systémy a etické normy. </a:t>
            </a:r>
            <a:endParaRPr lang="sk-SK" sz="2400" dirty="0">
              <a:solidFill>
                <a:srgbClr val="FFC000"/>
              </a:solidFill>
            </a:endParaRPr>
          </a:p>
        </p:txBody>
      </p:sp>
      <p:pic>
        <p:nvPicPr>
          <p:cNvPr id="8" name="Picture 2" descr="C:\Users\Jaroslav Vencálek\Desktop\Genius loci předmět\Genius loci podklady monografie, studie\Žilinský kraj\Originál foto-Žilinský kraj\Turzovka - pamatník kysuckým drotárom.JPG"/>
          <p:cNvPicPr>
            <a:picLocks noGrp="1" noChangeAspect="1" noChangeArrowheads="1"/>
          </p:cNvPicPr>
          <p:nvPr>
            <p:ph sz="half" idx="2"/>
          </p:nvPr>
        </p:nvPicPr>
        <p:blipFill>
          <a:blip r:embed="rId2" cstate="print"/>
          <a:srcRect/>
          <a:stretch>
            <a:fillRect/>
          </a:stretch>
        </p:blipFill>
        <p:spPr bwMode="auto">
          <a:xfrm>
            <a:off x="4398245" y="1600201"/>
            <a:ext cx="3046718" cy="4061047"/>
          </a:xfrm>
          <a:prstGeom prst="rect">
            <a:avLst/>
          </a:prstGeom>
          <a:noFill/>
        </p:spPr>
      </p:pic>
    </p:spTree>
  </p:cSld>
  <p:clrMapOvr>
    <a:masterClrMapping/>
  </p:clrMapOvr>
  <p:transition spd="med">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457200" y="274638"/>
            <a:ext cx="7467600" cy="994122"/>
          </a:xfrm>
        </p:spPr>
        <p:txBody>
          <a:bodyPr>
            <a:normAutofit/>
          </a:bodyPr>
          <a:lstStyle/>
          <a:p>
            <a:r>
              <a:rPr lang="pl-PL" sz="2400" dirty="0" smtClean="0">
                <a:solidFill>
                  <a:srgbClr val="FFC000"/>
                </a:solidFill>
                <a:effectLst>
                  <a:outerShdw blurRad="38100" dist="38100" dir="2700000" algn="tl">
                    <a:srgbClr val="000000">
                      <a:alpha val="43137"/>
                    </a:srgbClr>
                  </a:outerShdw>
                </a:effectLst>
              </a:rPr>
              <a:t>Kultúra je založená na </a:t>
            </a:r>
            <a:r>
              <a:rPr lang="pl-PL" sz="2400" dirty="0" smtClean="0">
                <a:solidFill>
                  <a:srgbClr val="FFC000"/>
                </a:solidFill>
                <a:effectLst>
                  <a:outerShdw blurRad="38100" dist="38100" dir="2700000" algn="tl">
                    <a:srgbClr val="000000">
                      <a:alpha val="43137"/>
                    </a:srgbClr>
                  </a:outerShdw>
                </a:effectLst>
              </a:rPr>
              <a:t>tom, čo </a:t>
            </a:r>
            <a:r>
              <a:rPr lang="pl-PL" sz="2400" dirty="0" smtClean="0">
                <a:solidFill>
                  <a:srgbClr val="FFC000"/>
                </a:solidFill>
                <a:effectLst>
                  <a:outerShdw blurRad="38100" dist="38100" dir="2700000" algn="tl">
                    <a:srgbClr val="000000">
                      <a:alpha val="43137"/>
                    </a:srgbClr>
                  </a:outerShdw>
                </a:effectLst>
              </a:rPr>
              <a:t>sa od ľudí vyžaduje, nie na tom, čo sa im poskytuje (A. S. Exupéry)</a:t>
            </a:r>
            <a:endParaRPr lang="cs-CZ" sz="2400" dirty="0"/>
          </a:p>
        </p:txBody>
      </p:sp>
      <p:pic>
        <p:nvPicPr>
          <p:cNvPr id="7" name="Zástupný symbol pro obsah 7" descr="P8250512 Univerzita Prešov.jpg"/>
          <p:cNvPicPr>
            <a:picLocks noGrp="1" noChangeAspect="1"/>
          </p:cNvPicPr>
          <p:nvPr>
            <p:ph idx="1"/>
          </p:nvPr>
        </p:nvPicPr>
        <p:blipFill>
          <a:blip r:embed="rId2" cstate="print"/>
          <a:stretch>
            <a:fillRect/>
          </a:stretch>
        </p:blipFill>
        <p:spPr>
          <a:xfrm>
            <a:off x="1619672" y="2852936"/>
            <a:ext cx="4320480" cy="3141221"/>
          </a:xfrm>
        </p:spPr>
      </p:pic>
      <p:sp>
        <p:nvSpPr>
          <p:cNvPr id="8" name="Obdélník 7"/>
          <p:cNvSpPr/>
          <p:nvPr/>
        </p:nvSpPr>
        <p:spPr>
          <a:xfrm>
            <a:off x="395536" y="1340769"/>
            <a:ext cx="8208912" cy="1200329"/>
          </a:xfrm>
          <a:prstGeom prst="rect">
            <a:avLst/>
          </a:prstGeom>
        </p:spPr>
        <p:txBody>
          <a:bodyPr wrap="square">
            <a:spAutoFit/>
          </a:bodyPr>
          <a:lstStyle/>
          <a:p>
            <a:pPr>
              <a:lnSpc>
                <a:spcPct val="80000"/>
              </a:lnSpc>
              <a:buNone/>
              <a:defRPr/>
            </a:pPr>
            <a:r>
              <a:rPr lang="sk-SK" dirty="0" smtClean="0">
                <a:solidFill>
                  <a:srgbClr val="FFC000"/>
                </a:solidFill>
                <a:effectLst>
                  <a:outerShdw blurRad="38100" dist="38100" dir="2700000" algn="tl">
                    <a:srgbClr val="000000">
                      <a:alpha val="43137"/>
                    </a:srgbClr>
                  </a:outerShdw>
                </a:effectLst>
              </a:rPr>
              <a:t>Edukačné systémy sa stanú súčasťou stratégie prežitia planéty a rozvinú sa </a:t>
            </a:r>
            <a:r>
              <a:rPr lang="sk-SK" dirty="0" smtClean="0">
                <a:solidFill>
                  <a:srgbClr val="FFC000"/>
                </a:solidFill>
                <a:effectLst>
                  <a:outerShdw blurRad="38100" dist="38100" dir="2700000" algn="tl">
                    <a:srgbClr val="000000">
                      <a:alpha val="43137"/>
                    </a:srgbClr>
                  </a:outerShdw>
                </a:effectLst>
              </a:rPr>
              <a:t> do </a:t>
            </a:r>
            <a:r>
              <a:rPr lang="sk-SK" dirty="0" smtClean="0">
                <a:solidFill>
                  <a:srgbClr val="FFC000"/>
                </a:solidFill>
                <a:effectLst>
                  <a:outerShdw blurRad="38100" dist="38100" dir="2700000" algn="tl">
                    <a:srgbClr val="000000">
                      <a:alpha val="43137"/>
                    </a:srgbClr>
                  </a:outerShdw>
                </a:effectLst>
              </a:rPr>
              <a:t>efektívnejších </a:t>
            </a:r>
            <a:r>
              <a:rPr lang="sk-SK" dirty="0" smtClean="0">
                <a:solidFill>
                  <a:srgbClr val="FFC000"/>
                </a:solidFill>
                <a:effectLst>
                  <a:outerShdw blurRad="38100" dist="38100" dir="2700000" algn="tl">
                    <a:srgbClr val="000000">
                      <a:alpha val="43137"/>
                    </a:srgbClr>
                  </a:outerShdw>
                </a:effectLst>
              </a:rPr>
              <a:t>systémov </a:t>
            </a:r>
            <a:r>
              <a:rPr lang="sk-SK" dirty="0" smtClean="0">
                <a:solidFill>
                  <a:srgbClr val="FFC000"/>
                </a:solidFill>
                <a:effectLst>
                  <a:outerShdw blurRad="38100" dist="38100" dir="2700000" algn="tl">
                    <a:srgbClr val="000000">
                      <a:alpha val="43137"/>
                    </a:srgbClr>
                  </a:outerShdw>
                </a:effectLst>
              </a:rPr>
              <a:t>než tomu bolo doteraz (napr. gramotnosť </a:t>
            </a:r>
            <a:r>
              <a:rPr lang="sk-SK" dirty="0" smtClean="0">
                <a:solidFill>
                  <a:srgbClr val="FFC000"/>
                </a:solidFill>
                <a:effectLst>
                  <a:outerShdw blurRad="38100" dist="38100" dir="2700000" algn="tl">
                    <a:srgbClr val="000000">
                      <a:alpha val="43137"/>
                    </a:srgbClr>
                  </a:outerShdw>
                </a:effectLst>
              </a:rPr>
              <a:t>                   a </a:t>
            </a:r>
            <a:r>
              <a:rPr lang="sk-SK" dirty="0" smtClean="0">
                <a:solidFill>
                  <a:srgbClr val="FFC000"/>
                </a:solidFill>
                <a:effectLst>
                  <a:outerShdw blurRad="38100" dist="38100" dir="2700000" algn="tl">
                    <a:srgbClr val="000000">
                      <a:alpha val="43137"/>
                    </a:srgbClr>
                  </a:outerShdw>
                </a:effectLst>
              </a:rPr>
              <a:t>prijímanie inovácií prostredníctvom nových technológií, celoživotné vzdelávanie, </a:t>
            </a:r>
            <a:r>
              <a:rPr lang="sk-SK" dirty="0" err="1" smtClean="0">
                <a:solidFill>
                  <a:srgbClr val="FFC000"/>
                </a:solidFill>
                <a:effectLst>
                  <a:outerShdw blurRad="38100" dist="38100" dir="2700000" algn="tl">
                    <a:srgbClr val="000000">
                      <a:alpha val="43137"/>
                    </a:srgbClr>
                  </a:outerShdw>
                </a:effectLst>
              </a:rPr>
              <a:t>multilingválne</a:t>
            </a:r>
            <a:r>
              <a:rPr lang="sk-SK" dirty="0" smtClean="0">
                <a:solidFill>
                  <a:srgbClr val="FFC000"/>
                </a:solidFill>
                <a:effectLst>
                  <a:outerShdw blurRad="38100" dist="38100" dir="2700000" algn="tl">
                    <a:srgbClr val="000000">
                      <a:alpha val="43137"/>
                    </a:srgbClr>
                  </a:outerShdw>
                </a:effectLst>
              </a:rPr>
              <a:t> poradenstvo, etické správanie na báze empatie, rozvíjanie emocionálnych, humánnych a sociálnych aspektov vzdelávania ).</a:t>
            </a:r>
            <a:endParaRPr lang="sk-SK" dirty="0">
              <a:solidFill>
                <a:srgbClr val="FFC000"/>
              </a:solidFill>
            </a:endParaRPr>
          </a:p>
        </p:txBody>
      </p:sp>
    </p:spTree>
  </p:cSld>
  <p:clrMapOvr>
    <a:masterClrMapping/>
  </p:clrMapOvr>
  <p:transition spd="slow">
    <p:pull dir="l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sz="2400" b="1" dirty="0" smtClean="0">
                <a:solidFill>
                  <a:srgbClr val="FFC000"/>
                </a:solidFill>
                <a:latin typeface="Arial" pitchFamily="34" charset="0"/>
                <a:cs typeface="Arial" pitchFamily="34" charset="0"/>
              </a:rPr>
              <a:t>Milujeme Slovensko: Horné </a:t>
            </a:r>
            <a:r>
              <a:rPr lang="cs-CZ" sz="2400" b="1" dirty="0" err="1" smtClean="0">
                <a:solidFill>
                  <a:srgbClr val="FFC000"/>
                </a:solidFill>
                <a:latin typeface="Arial" pitchFamily="34" charset="0"/>
                <a:cs typeface="Arial" pitchFamily="34" charset="0"/>
              </a:rPr>
              <a:t>Kysuce</a:t>
            </a:r>
            <a:endParaRPr lang="cs-CZ" sz="2400" b="1" dirty="0">
              <a:solidFill>
                <a:srgbClr val="FFC000"/>
              </a:solidFill>
              <a:latin typeface="Arial" pitchFamily="34" charset="0"/>
              <a:cs typeface="Arial" pitchFamily="34" charset="0"/>
            </a:endParaRPr>
          </a:p>
        </p:txBody>
      </p:sp>
      <p:pic>
        <p:nvPicPr>
          <p:cNvPr id="38914" name="Picture 2" descr="https://cdn.komensky.sk/thumb.php?server=svk&amp;id=200061&amp;type=4&amp;thumb=1">
            <a:hlinkClick r:id="rId2"/>
          </p:cNvPr>
          <p:cNvPicPr>
            <a:picLocks noChangeAspect="1" noChangeArrowheads="1"/>
          </p:cNvPicPr>
          <p:nvPr/>
        </p:nvPicPr>
        <p:blipFill>
          <a:blip r:embed="rId3" cstate="print"/>
          <a:srcRect/>
          <a:stretch>
            <a:fillRect/>
          </a:stretch>
        </p:blipFill>
        <p:spPr bwMode="auto">
          <a:xfrm>
            <a:off x="2411760" y="3284984"/>
            <a:ext cx="4464496" cy="2642588"/>
          </a:xfrm>
          <a:prstGeom prst="rect">
            <a:avLst/>
          </a:prstGeom>
          <a:noFill/>
        </p:spPr>
      </p:pic>
      <p:pic>
        <p:nvPicPr>
          <p:cNvPr id="5" name="Zástupný symbol pro obsah 4" descr="Okres_cadca.png"/>
          <p:cNvPicPr>
            <a:picLocks noChangeAspect="1"/>
          </p:cNvPicPr>
          <p:nvPr/>
        </p:nvPicPr>
        <p:blipFill>
          <a:blip r:embed="rId4" cstate="print"/>
          <a:srcRect/>
          <a:stretch>
            <a:fillRect/>
          </a:stretch>
        </p:blipFill>
        <p:spPr>
          <a:xfrm>
            <a:off x="899592" y="1268760"/>
            <a:ext cx="3312046" cy="2926188"/>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51" name="Rectangle 11"/>
          <p:cNvSpPr>
            <a:spLocks noGrp="1" noChangeArrowheads="1"/>
          </p:cNvSpPr>
          <p:nvPr>
            <p:ph type="title"/>
          </p:nvPr>
        </p:nvSpPr>
        <p:spPr/>
        <p:txBody>
          <a:bodyPr rtlCol="0">
            <a:normAutofit/>
          </a:bodyPr>
          <a:lstStyle/>
          <a:p>
            <a:pPr algn="ctr" eaLnBrk="1" fontAlgn="auto" hangingPunct="1">
              <a:spcAft>
                <a:spcPts val="0"/>
              </a:spcAft>
              <a:defRPr/>
            </a:pPr>
            <a:r>
              <a:rPr lang="cs-CZ" sz="2400" dirty="0" err="1" smtClean="0">
                <a:solidFill>
                  <a:srgbClr val="FFC000"/>
                </a:solidFill>
                <a:effectLst>
                  <a:outerShdw blurRad="38100" dist="38100" dir="2700000" algn="tl">
                    <a:srgbClr val="000000">
                      <a:alpha val="43137"/>
                    </a:srgbClr>
                  </a:outerShdw>
                </a:effectLst>
                <a:latin typeface="Arial" pitchFamily="34" charset="0"/>
                <a:cs typeface="Arial" pitchFamily="34" charset="0"/>
              </a:rPr>
              <a:t>Drotárske</a:t>
            </a:r>
            <a:r>
              <a:rPr lang="cs-CZ" sz="2400" dirty="0" smtClean="0">
                <a:solidFill>
                  <a:srgbClr val="FFC000"/>
                </a:solidFill>
                <a:effectLst>
                  <a:outerShdw blurRad="38100" dist="38100" dir="2700000" algn="tl">
                    <a:srgbClr val="000000">
                      <a:alpha val="43137"/>
                    </a:srgbClr>
                  </a:outerShdw>
                </a:effectLst>
                <a:latin typeface="Arial" pitchFamily="34" charset="0"/>
                <a:cs typeface="Arial" pitchFamily="34" charset="0"/>
              </a:rPr>
              <a:t> </a:t>
            </a:r>
            <a:r>
              <a:rPr lang="cs-CZ" sz="2400" dirty="0" err="1" smtClean="0">
                <a:solidFill>
                  <a:srgbClr val="FFC000"/>
                </a:solidFill>
                <a:effectLst>
                  <a:outerShdw blurRad="38100" dist="38100" dir="2700000" algn="tl">
                    <a:srgbClr val="000000">
                      <a:alpha val="43137"/>
                    </a:srgbClr>
                  </a:outerShdw>
                </a:effectLst>
                <a:latin typeface="Arial" pitchFamily="34" charset="0"/>
                <a:cs typeface="Arial" pitchFamily="34" charset="0"/>
              </a:rPr>
              <a:t>remeslo</a:t>
            </a:r>
            <a:r>
              <a:rPr lang="cs-CZ" sz="2400" dirty="0" smtClean="0">
                <a:solidFill>
                  <a:srgbClr val="FFC000"/>
                </a:solidFill>
                <a:effectLst>
                  <a:outerShdw blurRad="38100" dist="38100" dir="2700000" algn="tl">
                    <a:srgbClr val="000000">
                      <a:alpha val="43137"/>
                    </a:srgbClr>
                  </a:outerShdw>
                </a:effectLst>
                <a:latin typeface="Arial" pitchFamily="34" charset="0"/>
                <a:cs typeface="Arial" pitchFamily="34" charset="0"/>
              </a:rPr>
              <a:t> </a:t>
            </a:r>
            <a:r>
              <a:rPr lang="cs-CZ" sz="2400" dirty="0">
                <a:solidFill>
                  <a:srgbClr val="FFC000"/>
                </a:solidFill>
                <a:effectLst>
                  <a:outerShdw blurRad="38100" dist="38100" dir="2700000" algn="tl">
                    <a:srgbClr val="000000">
                      <a:alpha val="43137"/>
                    </a:srgbClr>
                  </a:outerShdw>
                </a:effectLst>
                <a:latin typeface="Arial" pitchFamily="34" charset="0"/>
                <a:cs typeface="Arial" pitchFamily="34" charset="0"/>
              </a:rPr>
              <a:t>– genius </a:t>
            </a:r>
            <a:r>
              <a:rPr lang="cs-CZ" sz="2400" dirty="0" err="1">
                <a:solidFill>
                  <a:srgbClr val="FFC000"/>
                </a:solidFill>
                <a:effectLst>
                  <a:outerShdw blurRad="38100" dist="38100" dir="2700000" algn="tl">
                    <a:srgbClr val="000000">
                      <a:alpha val="43137"/>
                    </a:srgbClr>
                  </a:outerShdw>
                </a:effectLst>
                <a:latin typeface="Arial" pitchFamily="34" charset="0"/>
                <a:cs typeface="Arial" pitchFamily="34" charset="0"/>
              </a:rPr>
              <a:t>loci</a:t>
            </a:r>
            <a:r>
              <a:rPr lang="cs-CZ" sz="2400" dirty="0">
                <a:solidFill>
                  <a:srgbClr val="FFC000"/>
                </a:solidFill>
                <a:effectLst>
                  <a:outerShdw blurRad="38100" dist="38100" dir="2700000" algn="tl">
                    <a:srgbClr val="000000">
                      <a:alpha val="43137"/>
                    </a:srgbClr>
                  </a:outerShdw>
                </a:effectLst>
                <a:latin typeface="Arial" pitchFamily="34" charset="0"/>
                <a:cs typeface="Arial" pitchFamily="34" charset="0"/>
              </a:rPr>
              <a:t> (</a:t>
            </a:r>
            <a:r>
              <a:rPr lang="cs-CZ" sz="2400" dirty="0" err="1" smtClean="0">
                <a:solidFill>
                  <a:srgbClr val="FFC000"/>
                </a:solidFill>
                <a:effectLst>
                  <a:outerShdw blurRad="38100" dist="38100" dir="2700000" algn="tl">
                    <a:srgbClr val="000000">
                      <a:alpha val="43137"/>
                    </a:srgbClr>
                  </a:outerShdw>
                </a:effectLst>
                <a:latin typeface="Arial" pitchFamily="34" charset="0"/>
                <a:cs typeface="Arial" pitchFamily="34" charset="0"/>
              </a:rPr>
              <a:t>nielen</a:t>
            </a:r>
            <a:r>
              <a:rPr lang="cs-CZ" sz="2400" dirty="0">
                <a:solidFill>
                  <a:srgbClr val="FFC000"/>
                </a:solidFill>
                <a:effectLst>
                  <a:outerShdw blurRad="38100" dist="38100" dir="2700000" algn="tl">
                    <a:srgbClr val="000000">
                      <a:alpha val="43137"/>
                    </a:srgbClr>
                  </a:outerShdw>
                </a:effectLst>
                <a:latin typeface="Arial" pitchFamily="34" charset="0"/>
                <a:cs typeface="Arial" pitchFamily="34" charset="0"/>
              </a:rPr>
              <a:t>) </a:t>
            </a:r>
            <a:r>
              <a:rPr lang="cs-CZ" sz="2400" dirty="0" smtClean="0">
                <a:solidFill>
                  <a:srgbClr val="FFC000"/>
                </a:solidFill>
                <a:effectLst>
                  <a:outerShdw blurRad="38100" dist="38100" dir="2700000" algn="tl">
                    <a:srgbClr val="000000">
                      <a:alpha val="43137"/>
                    </a:srgbClr>
                  </a:outerShdw>
                </a:effectLst>
                <a:latin typeface="Arial" pitchFamily="34" charset="0"/>
                <a:cs typeface="Arial" pitchFamily="34" charset="0"/>
              </a:rPr>
              <a:t>            Horných </a:t>
            </a:r>
            <a:r>
              <a:rPr lang="cs-CZ" sz="2400" dirty="0" err="1" smtClean="0">
                <a:solidFill>
                  <a:srgbClr val="FFC000"/>
                </a:solidFill>
                <a:effectLst>
                  <a:outerShdw blurRad="38100" dist="38100" dir="2700000" algn="tl">
                    <a:srgbClr val="000000">
                      <a:alpha val="43137"/>
                    </a:srgbClr>
                  </a:outerShdw>
                </a:effectLst>
                <a:latin typeface="Arial" pitchFamily="34" charset="0"/>
                <a:cs typeface="Arial" pitchFamily="34" charset="0"/>
              </a:rPr>
              <a:t>Kysúc</a:t>
            </a:r>
            <a:endParaRPr lang="cs-CZ" sz="2400" dirty="0">
              <a:solidFill>
                <a:srgbClr val="FFC000"/>
              </a:solidFill>
              <a:effectLst>
                <a:outerShdw blurRad="38100" dist="38100" dir="2700000" algn="tl">
                  <a:srgbClr val="000000">
                    <a:alpha val="43137"/>
                  </a:srgbClr>
                </a:outerShdw>
              </a:effectLst>
              <a:latin typeface="Arial" pitchFamily="34" charset="0"/>
              <a:cs typeface="Arial" pitchFamily="34" charset="0"/>
            </a:endParaRPr>
          </a:p>
        </p:txBody>
      </p:sp>
      <p:pic>
        <p:nvPicPr>
          <p:cNvPr id="35847" name="Picture 7" descr="Drotárstvo pavouk"/>
          <p:cNvPicPr>
            <a:picLocks noGrp="1" noChangeAspect="1" noChangeArrowheads="1"/>
          </p:cNvPicPr>
          <p:nvPr>
            <p:ph idx="1"/>
          </p:nvPr>
        </p:nvPicPr>
        <p:blipFill>
          <a:blip r:embed="rId2" cstate="print"/>
          <a:srcRect/>
          <a:stretch>
            <a:fillRect/>
          </a:stretch>
        </p:blipFill>
        <p:spPr>
          <a:xfrm>
            <a:off x="1691680" y="1412776"/>
            <a:ext cx="5616624" cy="4273371"/>
          </a:xfrm>
          <a:prstGeom prst="roundRect">
            <a:avLst/>
          </a:prstGeom>
          <a:effectLst>
            <a:outerShdw blurRad="292100" dist="139700" dir="2700000" algn="tl" rotWithShape="0">
              <a:srgbClr val="333333">
                <a:alpha val="65000"/>
              </a:srgbClr>
            </a:outerShdw>
          </a:effectLst>
        </p:spPr>
      </p:pic>
    </p:spTree>
  </p:cSld>
  <p:clrMapOvr>
    <a:masterClrMapping/>
  </p:clrMapOvr>
  <p:transition spd="med">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normAutofit/>
          </a:bodyPr>
          <a:lstStyle/>
          <a:p>
            <a:pPr algn="ctr"/>
            <a:r>
              <a:rPr lang="cs-CZ" sz="2800" dirty="0" err="1" smtClean="0">
                <a:solidFill>
                  <a:srgbClr val="FFC000"/>
                </a:solidFill>
                <a:latin typeface="Arial" pitchFamily="34" charset="0"/>
                <a:cs typeface="Arial" pitchFamily="34" charset="0"/>
              </a:rPr>
              <a:t>Kysuce</a:t>
            </a:r>
            <a:r>
              <a:rPr lang="cs-CZ" sz="2800" dirty="0" smtClean="0">
                <a:solidFill>
                  <a:srgbClr val="FFC000"/>
                </a:solidFill>
                <a:latin typeface="Arial" pitchFamily="34" charset="0"/>
                <a:cs typeface="Arial" pitchFamily="34" charset="0"/>
              </a:rPr>
              <a:t> a </a:t>
            </a:r>
            <a:r>
              <a:rPr lang="cs-CZ" sz="2800" dirty="0" err="1" smtClean="0">
                <a:solidFill>
                  <a:srgbClr val="FFC000"/>
                </a:solidFill>
                <a:latin typeface="Arial" pitchFamily="34" charset="0"/>
                <a:cs typeface="Arial" pitchFamily="34" charset="0"/>
              </a:rPr>
              <a:t>drotárstvo</a:t>
            </a:r>
            <a:endParaRPr lang="cs-CZ" sz="2800" dirty="0">
              <a:solidFill>
                <a:srgbClr val="FFC000"/>
              </a:solidFill>
              <a:latin typeface="Arial" pitchFamily="34" charset="0"/>
              <a:cs typeface="Arial" pitchFamily="34" charset="0"/>
            </a:endParaRPr>
          </a:p>
        </p:txBody>
      </p:sp>
      <p:sp>
        <p:nvSpPr>
          <p:cNvPr id="4" name="Zástupný symbol pro obsah 3"/>
          <p:cNvSpPr>
            <a:spLocks noGrp="1"/>
          </p:cNvSpPr>
          <p:nvPr>
            <p:ph idx="1"/>
          </p:nvPr>
        </p:nvSpPr>
        <p:spPr/>
        <p:txBody>
          <a:bodyPr>
            <a:normAutofit fontScale="77500" lnSpcReduction="20000"/>
          </a:bodyPr>
          <a:lstStyle/>
          <a:p>
            <a:pPr>
              <a:buNone/>
            </a:pPr>
            <a:r>
              <a:rPr lang="sk-SK" sz="2400" dirty="0" smtClean="0">
                <a:latin typeface="Arial" pitchFamily="34" charset="0"/>
                <a:cs typeface="Arial" pitchFamily="34" charset="0"/>
              </a:rPr>
              <a:t>     Génius </a:t>
            </a:r>
            <a:r>
              <a:rPr lang="sk-SK" sz="2400" dirty="0" err="1" smtClean="0">
                <a:latin typeface="Arial" pitchFamily="34" charset="0"/>
                <a:cs typeface="Arial" pitchFamily="34" charset="0"/>
              </a:rPr>
              <a:t>loci</a:t>
            </a:r>
            <a:r>
              <a:rPr lang="sk-SK" sz="2400" dirty="0" smtClean="0">
                <a:latin typeface="Arial" pitchFamily="34" charset="0"/>
                <a:cs typeface="Arial" pitchFamily="34" charset="0"/>
              </a:rPr>
              <a:t> Kysúc je stále, aj keď začiatkom 3. tisícročia už len prostredníctvom muzeálnej podoby alebo umeleckých činností spájaný s drotárstvom. Jeho vznik a rozvoj bol úzko prepojený   s bezútešnými sociálno-ekonomickými pomermi krajiny. Medzi najvýznamnejšie obce horných Kysúc, ktoré charakterizovalo práve toto špecifické doplnkové mužské zamestnanie, patrili Krásno nad Kysucou, Turzovka, Vysoká nad Kysucou               a Zákopčie. Drotárstvo bolo taktiež rozvinuté aj na dolných Kysuciach, kam patrili predovšetkým obce Dunajov, Lodno, Nesluša, Ochodnica, Rudinská a v </a:t>
            </a:r>
            <a:r>
              <a:rPr lang="sk-SK" sz="2400" dirty="0" err="1" smtClean="0">
                <a:latin typeface="Arial" pitchFamily="34" charset="0"/>
                <a:cs typeface="Arial" pitchFamily="34" charset="0"/>
              </a:rPr>
              <a:t>javorníckej</a:t>
            </a:r>
            <a:r>
              <a:rPr lang="sk-SK" sz="2400" dirty="0" smtClean="0">
                <a:latin typeface="Arial" pitchFamily="34" charset="0"/>
                <a:cs typeface="Arial" pitchFamily="34" charset="0"/>
              </a:rPr>
              <a:t> časti stredného Považia (napr. Dlhé Pole, Veľké Rovné).</a:t>
            </a:r>
            <a:endParaRPr lang="cs-CZ" sz="2400" dirty="0" smtClean="0">
              <a:latin typeface="Arial" pitchFamily="34" charset="0"/>
              <a:cs typeface="Arial" pitchFamily="34" charset="0"/>
            </a:endParaRPr>
          </a:p>
          <a:p>
            <a:pPr>
              <a:buNone/>
            </a:pPr>
            <a:r>
              <a:rPr lang="sk-SK" sz="2400" dirty="0" smtClean="0">
                <a:latin typeface="Arial" pitchFamily="34" charset="0"/>
                <a:cs typeface="Arial" pitchFamily="34" charset="0"/>
              </a:rPr>
              <a:t>      Nedostatok kvalitnej ornej pôdy v horských polohách medzi Čadcou, Žilinou a Bytčou pôsobil pri vytváraní nepriaznivých sociálno-ekonomických trendov. Na druhej strane to bol aj dostatok drôtu z blízkych </a:t>
            </a:r>
            <a:r>
              <a:rPr lang="sk-SK" sz="2400" dirty="0" err="1" smtClean="0">
                <a:latin typeface="Arial" pitchFamily="34" charset="0"/>
                <a:cs typeface="Arial" pitchFamily="34" charset="0"/>
              </a:rPr>
              <a:t>železiarských</a:t>
            </a:r>
            <a:r>
              <a:rPr lang="sk-SK" sz="2400" dirty="0" smtClean="0">
                <a:latin typeface="Arial" pitchFamily="34" charset="0"/>
                <a:cs typeface="Arial" pitchFamily="34" charset="0"/>
              </a:rPr>
              <a:t> oblastí </a:t>
            </a:r>
            <a:r>
              <a:rPr lang="sk-SK" sz="2400" dirty="0" err="1" smtClean="0">
                <a:latin typeface="Arial" pitchFamily="34" charset="0"/>
                <a:cs typeface="Arial" pitchFamily="34" charset="0"/>
              </a:rPr>
              <a:t>Těšínskeho</a:t>
            </a:r>
            <a:r>
              <a:rPr lang="sk-SK" sz="2400" dirty="0" smtClean="0">
                <a:latin typeface="Arial" pitchFamily="34" charset="0"/>
                <a:cs typeface="Arial" pitchFamily="34" charset="0"/>
              </a:rPr>
              <a:t> Sliezska a od roku 1824 (založenie Rudolfovej huty vo Vítkoviciach, ČR) a spriemyselňovanie Ostravskej panvy, ktoré významne ovplyvnili rozvoj drotárstva na Kysuciach. </a:t>
            </a:r>
            <a:endParaRPr lang="cs-CZ" sz="2400" dirty="0" smtClean="0">
              <a:latin typeface="Arial" pitchFamily="34" charset="0"/>
              <a:cs typeface="Arial" pitchFamily="34" charset="0"/>
            </a:endParaRPr>
          </a:p>
        </p:txBody>
      </p:sp>
    </p:spTree>
  </p:cSld>
  <p:clrMapOvr>
    <a:masterClrMapping/>
  </p:clrMapOvr>
  <p:transition spd="med">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sk-SK" sz="2800" dirty="0" smtClean="0">
                <a:solidFill>
                  <a:srgbClr val="FFC000"/>
                </a:solidFill>
                <a:latin typeface="Arial" pitchFamily="34" charset="0"/>
                <a:cs typeface="Arial" pitchFamily="34" charset="0"/>
              </a:rPr>
              <a:t>Čo hovorí etnografka Anna </a:t>
            </a:r>
            <a:r>
              <a:rPr lang="sk-SK" sz="2800" dirty="0" err="1" smtClean="0">
                <a:solidFill>
                  <a:srgbClr val="FFC000"/>
                </a:solidFill>
                <a:latin typeface="Arial" pitchFamily="34" charset="0"/>
                <a:cs typeface="Arial" pitchFamily="34" charset="0"/>
              </a:rPr>
              <a:t>Kiripolská</a:t>
            </a:r>
            <a:r>
              <a:rPr lang="sk-SK" sz="2800" dirty="0" smtClean="0">
                <a:solidFill>
                  <a:srgbClr val="FFC000"/>
                </a:solidFill>
                <a:latin typeface="Arial" pitchFamily="34" charset="0"/>
                <a:cs typeface="Arial" pitchFamily="34" charset="0"/>
              </a:rPr>
              <a:t>? </a:t>
            </a:r>
            <a:br>
              <a:rPr lang="sk-SK" sz="2800" dirty="0" smtClean="0">
                <a:solidFill>
                  <a:srgbClr val="FFC000"/>
                </a:solidFill>
                <a:latin typeface="Arial" pitchFamily="34" charset="0"/>
                <a:cs typeface="Arial" pitchFamily="34" charset="0"/>
              </a:rPr>
            </a:br>
            <a:r>
              <a:rPr lang="sk-SK" sz="2800" dirty="0" smtClean="0">
                <a:solidFill>
                  <a:srgbClr val="FFC000"/>
                </a:solidFill>
                <a:latin typeface="Arial" pitchFamily="34" charset="0"/>
                <a:cs typeface="Arial" pitchFamily="34" charset="0"/>
              </a:rPr>
              <a:t>„Kysucká encyklopédia“ </a:t>
            </a:r>
            <a:endParaRPr lang="cs-CZ" sz="2800" dirty="0">
              <a:solidFill>
                <a:srgbClr val="FFC000"/>
              </a:solidFill>
              <a:latin typeface="Arial" pitchFamily="34" charset="0"/>
              <a:cs typeface="Arial" pitchFamily="34" charset="0"/>
            </a:endParaRPr>
          </a:p>
        </p:txBody>
      </p:sp>
      <p:sp>
        <p:nvSpPr>
          <p:cNvPr id="3" name="Zástupný symbol pro obsah 2"/>
          <p:cNvSpPr>
            <a:spLocks noGrp="1"/>
          </p:cNvSpPr>
          <p:nvPr>
            <p:ph idx="1"/>
          </p:nvPr>
        </p:nvSpPr>
        <p:spPr>
          <a:xfrm>
            <a:off x="-180528" y="1340768"/>
            <a:ext cx="9073008" cy="4392489"/>
          </a:xfrm>
        </p:spPr>
        <p:txBody>
          <a:bodyPr>
            <a:noAutofit/>
          </a:bodyPr>
          <a:lstStyle/>
          <a:p>
            <a:pPr>
              <a:buNone/>
            </a:pPr>
            <a:r>
              <a:rPr lang="sk-SK" sz="2000" dirty="0" smtClean="0"/>
              <a:t>     </a:t>
            </a:r>
            <a:r>
              <a:rPr lang="sk-SK" sz="1800" i="1" dirty="0" smtClean="0">
                <a:latin typeface="Arial" pitchFamily="34" charset="0"/>
                <a:cs typeface="Arial" pitchFamily="34" charset="0"/>
              </a:rPr>
              <a:t>Základným materiálom bol drôt, ktorým prví drotári len „</a:t>
            </a:r>
            <a:r>
              <a:rPr lang="sk-SK" sz="1800" i="1" dirty="0" err="1" smtClean="0">
                <a:latin typeface="Arial" pitchFamily="34" charset="0"/>
                <a:cs typeface="Arial" pitchFamily="34" charset="0"/>
              </a:rPr>
              <a:t>haftovali</a:t>
            </a:r>
            <a:r>
              <a:rPr lang="sk-SK" sz="1800" i="1" dirty="0" smtClean="0">
                <a:latin typeface="Arial" pitchFamily="34" charset="0"/>
                <a:cs typeface="Arial" pitchFamily="34" charset="0"/>
              </a:rPr>
              <a:t>“, t.j. po oboch stranách pukliny hlineného riadu šidlom vyvŕtali dierky, cez ne prevliekli drôt a puknuté miesto potom stiahli. Až neskôr sa naučili drôtovať, t.j. oplietať celú nádobu sieťou z drôtu, pletenou do rôznych obrazcov (do kocky, do saka,             do mriežky, na retiazku, do hviezdy).</a:t>
            </a:r>
            <a:endParaRPr lang="cs-CZ" sz="1800" dirty="0" smtClean="0">
              <a:latin typeface="Arial" pitchFamily="34" charset="0"/>
              <a:cs typeface="Arial" pitchFamily="34" charset="0"/>
            </a:endParaRPr>
          </a:p>
          <a:p>
            <a:pPr>
              <a:buNone/>
            </a:pPr>
            <a:r>
              <a:rPr lang="sk-SK" sz="1800" i="1" dirty="0" smtClean="0">
                <a:latin typeface="Arial" pitchFamily="34" charset="0"/>
                <a:cs typeface="Arial" pitchFamily="34" charset="0"/>
              </a:rPr>
              <a:t>      Na prácu s hlineným riadom používali čierny, na opravu porcelánových a sklenených výrobkov jemný mosadzný drôt. Z drôtu plietli aj podstavce pod riad a žehličky, vešiaky, naberačky, habarky, háčiky, </a:t>
            </a:r>
            <a:r>
              <a:rPr lang="sk-SK" sz="1800" i="1" dirty="0" err="1" smtClean="0">
                <a:latin typeface="Arial" pitchFamily="34" charset="0"/>
                <a:cs typeface="Arial" pitchFamily="34" charset="0"/>
              </a:rPr>
              <a:t>lyžičníky</a:t>
            </a:r>
            <a:r>
              <a:rPr lang="sk-SK" sz="1800" i="1" dirty="0" smtClean="0">
                <a:latin typeface="Arial" pitchFamily="34" charset="0"/>
                <a:cs typeface="Arial" pitchFamily="34" charset="0"/>
              </a:rPr>
              <a:t>, klietky, </a:t>
            </a:r>
            <a:r>
              <a:rPr lang="sk-SK" sz="1800" i="1" dirty="0" err="1" smtClean="0">
                <a:latin typeface="Arial" pitchFamily="34" charset="0"/>
                <a:cs typeface="Arial" pitchFamily="34" charset="0"/>
              </a:rPr>
              <a:t>svietníky</a:t>
            </a:r>
            <a:r>
              <a:rPr lang="sk-SK" sz="1800" i="1" dirty="0" smtClean="0">
                <a:latin typeface="Arial" pitchFamily="34" charset="0"/>
                <a:cs typeface="Arial" pitchFamily="34" charset="0"/>
              </a:rPr>
              <a:t>, ozdobné košíky a podnosy, šparák   y do fajok, rôzne typy pascí na myši, </a:t>
            </a:r>
            <a:r>
              <a:rPr lang="sk-SK" sz="1800" i="1" dirty="0" err="1" smtClean="0">
                <a:latin typeface="Arial" pitchFamily="34" charset="0"/>
                <a:cs typeface="Arial" pitchFamily="34" charset="0"/>
              </a:rPr>
              <a:t>väščie</a:t>
            </a:r>
            <a:r>
              <a:rPr lang="sk-SK" sz="1800" i="1" dirty="0" smtClean="0">
                <a:latin typeface="Arial" pitchFamily="34" charset="0"/>
                <a:cs typeface="Arial" pitchFamily="34" charset="0"/>
              </a:rPr>
              <a:t> hlodavce a  zver, teda výrobky vyhľadávané v dedinských i mestských domácnostiach. </a:t>
            </a:r>
            <a:endParaRPr lang="cs-CZ" sz="1800" dirty="0" smtClean="0">
              <a:latin typeface="Arial" pitchFamily="34" charset="0"/>
              <a:cs typeface="Arial" pitchFamily="34" charset="0"/>
            </a:endParaRPr>
          </a:p>
          <a:p>
            <a:pPr>
              <a:buNone/>
            </a:pPr>
            <a:r>
              <a:rPr lang="sk-SK" sz="1800" i="1" dirty="0" smtClean="0">
                <a:latin typeface="Arial" pitchFamily="34" charset="0"/>
                <a:cs typeface="Arial" pitchFamily="34" charset="0"/>
              </a:rPr>
              <a:t>      Od druhej polovice 19. storočia pribudol ďalší výrobný materiál – plech, ktorý poslúžil nielen na rozšírenie sortimentu výrobkov o pekáče, hrnce, </a:t>
            </a:r>
            <a:r>
              <a:rPr lang="sk-SK" sz="1800" i="1" dirty="0" err="1" smtClean="0">
                <a:latin typeface="Arial" pitchFamily="34" charset="0"/>
                <a:cs typeface="Arial" pitchFamily="34" charset="0"/>
              </a:rPr>
              <a:t>konvy</a:t>
            </a:r>
            <a:r>
              <a:rPr lang="sk-SK" sz="1800" i="1" dirty="0" smtClean="0">
                <a:latin typeface="Arial" pitchFamily="34" charset="0"/>
                <a:cs typeface="Arial" pitchFamily="34" charset="0"/>
              </a:rPr>
              <a:t>, krhly, lopatky a rôzne ďalšie typy nádob, ale používali ho aj vo forme nitov a „</a:t>
            </a:r>
            <a:r>
              <a:rPr lang="sk-SK" sz="1800" i="1" dirty="0" err="1" smtClean="0">
                <a:latin typeface="Arial" pitchFamily="34" charset="0"/>
                <a:cs typeface="Arial" pitchFamily="34" charset="0"/>
              </a:rPr>
              <a:t>flíčkov</a:t>
            </a:r>
            <a:r>
              <a:rPr lang="sk-SK" sz="1800" i="1" dirty="0" smtClean="0">
                <a:latin typeface="Arial" pitchFamily="34" charset="0"/>
                <a:cs typeface="Arial" pitchFamily="34" charset="0"/>
              </a:rPr>
              <a:t>“     na opravu plechového a smaltovaného riadu. </a:t>
            </a:r>
            <a:endParaRPr lang="cs-CZ" sz="1800" dirty="0" smtClean="0">
              <a:latin typeface="Arial" pitchFamily="34" charset="0"/>
              <a:cs typeface="Arial" pitchFamily="34" charset="0"/>
            </a:endParaRPr>
          </a:p>
          <a:p>
            <a:pPr>
              <a:buNone/>
            </a:pPr>
            <a:r>
              <a:rPr lang="sk-SK" sz="1800" i="1" dirty="0" smtClean="0">
                <a:latin typeface="Arial" pitchFamily="34" charset="0"/>
                <a:cs typeface="Arial" pitchFamily="34" charset="0"/>
              </a:rPr>
              <a:t>      Okrem toho sa drotári sortimentom výrobkov prispôsobovali vkusu, potrebám a mentalite obyvateľov krajiny, v ktorej pôsobili (domáce oltáriky a ikony z plechu v Rusku, náhubky pre psov v Poľsku, podnosy a pivné džbány v Nemecku atď.).     </a:t>
            </a:r>
            <a:endParaRPr lang="cs-CZ" sz="1800" dirty="0" smtClean="0">
              <a:latin typeface="Arial" pitchFamily="34" charset="0"/>
              <a:cs typeface="Arial" pitchFamily="34" charset="0"/>
            </a:endParaRPr>
          </a:p>
          <a:p>
            <a:pPr>
              <a:buNone/>
            </a:pPr>
            <a:endParaRPr lang="cs-CZ" sz="2000" dirty="0"/>
          </a:p>
        </p:txBody>
      </p:sp>
    </p:spTree>
  </p:cSld>
  <p:clrMapOvr>
    <a:masterClrMapping/>
  </p:clrMapOvr>
  <p:transition spd="med">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83568" y="274638"/>
            <a:ext cx="7241232" cy="1143000"/>
          </a:xfrm>
        </p:spPr>
        <p:txBody>
          <a:bodyPr>
            <a:normAutofit/>
          </a:bodyPr>
          <a:lstStyle/>
          <a:p>
            <a:r>
              <a:rPr lang="pl-PL" sz="2800" dirty="0" smtClean="0">
                <a:solidFill>
                  <a:srgbClr val="FFC000"/>
                </a:solidFill>
                <a:latin typeface="Arial" pitchFamily="34" charset="0"/>
                <a:cs typeface="Arial" pitchFamily="34" charset="0"/>
              </a:rPr>
              <a:t>Ako spomínam na drotárov ja, keď som ako malé dieťa žil v Ostrave-Vítkoviciach</a:t>
            </a:r>
            <a:endParaRPr lang="cs-CZ" sz="2800" dirty="0">
              <a:solidFill>
                <a:srgbClr val="FFC000"/>
              </a:solidFill>
              <a:latin typeface="Arial" pitchFamily="34" charset="0"/>
              <a:cs typeface="Arial" pitchFamily="34" charset="0"/>
            </a:endParaRPr>
          </a:p>
        </p:txBody>
      </p:sp>
      <p:sp>
        <p:nvSpPr>
          <p:cNvPr id="3" name="Zástupný symbol pro obsah 2"/>
          <p:cNvSpPr>
            <a:spLocks noGrp="1"/>
          </p:cNvSpPr>
          <p:nvPr>
            <p:ph idx="1"/>
          </p:nvPr>
        </p:nvSpPr>
        <p:spPr>
          <a:xfrm>
            <a:off x="251520" y="1600200"/>
            <a:ext cx="7673280" cy="4525963"/>
          </a:xfrm>
        </p:spPr>
        <p:txBody>
          <a:bodyPr>
            <a:normAutofit fontScale="55000" lnSpcReduction="20000"/>
          </a:bodyPr>
          <a:lstStyle/>
          <a:p>
            <a:pPr>
              <a:buNone/>
            </a:pPr>
            <a:r>
              <a:rPr lang="sk-SK" sz="3300" dirty="0" smtClean="0">
                <a:latin typeface="Arial" pitchFamily="34" charset="0"/>
                <a:cs typeface="Arial" pitchFamily="34" charset="0"/>
              </a:rPr>
              <a:t>      Pri pohľade na drevenú drotársku </a:t>
            </a:r>
            <a:r>
              <a:rPr lang="sk-SK" sz="3300" dirty="0" err="1" smtClean="0">
                <a:latin typeface="Arial" pitchFamily="34" charset="0"/>
                <a:cs typeface="Arial" pitchFamily="34" charset="0"/>
              </a:rPr>
              <a:t>klokanku</a:t>
            </a:r>
            <a:r>
              <a:rPr lang="sk-SK" sz="3300" dirty="0" smtClean="0">
                <a:latin typeface="Arial" pitchFamily="34" charset="0"/>
                <a:cs typeface="Arial" pitchFamily="34" charset="0"/>
              </a:rPr>
              <a:t> opatrenú popruhmi k jej noseniu na chrbte, vystavenú v Kysuckom múzeu v Čadci,               sa v mysli mnohých súčasníkov vynárajú presné kontúry dávnych drotárov, ktorých ešte na začiatku päťdesiatych rokov bolo možné uvidieť vo vtedy dynamicky sa rozvíjajúcom priemyselnom Ostravsku (ČR</a:t>
            </a:r>
            <a:r>
              <a:rPr lang="sk-SK" sz="3300" dirty="0" smtClean="0">
                <a:latin typeface="Arial" pitchFamily="34" charset="0"/>
                <a:cs typeface="Arial" pitchFamily="34" charset="0"/>
              </a:rPr>
              <a:t>).</a:t>
            </a:r>
          </a:p>
          <a:p>
            <a:pPr>
              <a:buNone/>
            </a:pPr>
            <a:r>
              <a:rPr lang="sk-SK" sz="3300" dirty="0" smtClean="0">
                <a:latin typeface="Arial" pitchFamily="34" charset="0"/>
                <a:cs typeface="Arial" pitchFamily="34" charset="0"/>
              </a:rPr>
              <a:t>      </a:t>
            </a:r>
            <a:r>
              <a:rPr lang="sk-SK" sz="3300" dirty="0" smtClean="0">
                <a:latin typeface="Arial" pitchFamily="34" charset="0"/>
                <a:cs typeface="Arial" pitchFamily="34" charset="0"/>
              </a:rPr>
              <a:t>Ako by to bolo pred niekoľkými málo rokmi, kedy na </a:t>
            </a:r>
            <a:r>
              <a:rPr lang="sk-SK" sz="3300" dirty="0" err="1" smtClean="0">
                <a:latin typeface="Arial" pitchFamily="34" charset="0"/>
                <a:cs typeface="Arial" pitchFamily="34" charset="0"/>
              </a:rPr>
              <a:t>vítkovickej</a:t>
            </a:r>
            <a:r>
              <a:rPr lang="sk-SK" sz="3300" dirty="0" smtClean="0">
                <a:latin typeface="Arial" pitchFamily="34" charset="0"/>
                <a:cs typeface="Arial" pitchFamily="34" charset="0"/>
              </a:rPr>
              <a:t> autobusovej stanici (vtedy námestie Červenej armády umiestnené            v tesnej blízkosti vysokých pecí, rúrovní, drôtovní, hutníckej aglomerácie a závodnej elektrárne) privážali a odvážali autobusy denne stovky a stovky ekonomicky aktívnych osôb z Kysúc (Makov, Turzovka, Skalité, Staškov, Korňa, Klokočov, Vysoká nad Kysucou, Čadca, Raková, Oščadnica </a:t>
            </a:r>
            <a:r>
              <a:rPr lang="sk-SK" sz="3300" dirty="0" err="1" smtClean="0">
                <a:latin typeface="Arial" pitchFamily="34" charset="0"/>
                <a:cs typeface="Arial" pitchFamily="34" charset="0"/>
              </a:rPr>
              <a:t>ai</a:t>
            </a:r>
            <a:r>
              <a:rPr lang="sk-SK" sz="3300" dirty="0" smtClean="0">
                <a:latin typeface="Arial" pitchFamily="34" charset="0"/>
                <a:cs typeface="Arial" pitchFamily="34" charset="0"/>
              </a:rPr>
              <a:t>.) za prácou, ako do </a:t>
            </a:r>
            <a:r>
              <a:rPr lang="sk-SK" sz="3300" dirty="0" err="1" smtClean="0">
                <a:latin typeface="Arial" pitchFamily="34" charset="0"/>
                <a:cs typeface="Arial" pitchFamily="34" charset="0"/>
              </a:rPr>
              <a:t>Vítkovických</a:t>
            </a:r>
            <a:r>
              <a:rPr lang="sk-SK" sz="3300" dirty="0" smtClean="0">
                <a:latin typeface="Arial" pitchFamily="34" charset="0"/>
                <a:cs typeface="Arial" pitchFamily="34" charset="0"/>
              </a:rPr>
              <a:t> železiarní, tak aj do Novej </a:t>
            </a:r>
            <a:r>
              <a:rPr lang="sk-SK" sz="3300" dirty="0" err="1" smtClean="0">
                <a:latin typeface="Arial" pitchFamily="34" charset="0"/>
                <a:cs typeface="Arial" pitchFamily="34" charset="0"/>
              </a:rPr>
              <a:t>huti</a:t>
            </a:r>
            <a:r>
              <a:rPr lang="sk-SK" sz="3300" dirty="0" smtClean="0">
                <a:latin typeface="Arial" pitchFamily="34" charset="0"/>
                <a:cs typeface="Arial" pitchFamily="34" charset="0"/>
              </a:rPr>
              <a:t> (v tých časoch zhodne pomenovaných podľa prezidenta Klementa </a:t>
            </a:r>
            <a:r>
              <a:rPr lang="sk-SK" sz="3300" dirty="0" err="1" smtClean="0">
                <a:latin typeface="Arial" pitchFamily="34" charset="0"/>
                <a:cs typeface="Arial" pitchFamily="34" charset="0"/>
              </a:rPr>
              <a:t>Gottwalda</a:t>
            </a:r>
            <a:r>
              <a:rPr lang="sk-SK" sz="3300" dirty="0" smtClean="0">
                <a:latin typeface="Arial" pitchFamily="34" charset="0"/>
                <a:cs typeface="Arial" pitchFamily="34" charset="0"/>
              </a:rPr>
              <a:t>; VŽKG a NHKG). Okrem nich prichádzali v pravidelných ročných obdobiach aj drotári, ktorých sme ako deti uvideli po ich tiahlom zvonení na všetky domové zvončeky         a hlasitom prevolávaní </a:t>
            </a:r>
            <a:r>
              <a:rPr lang="sk-SK" sz="3300" i="1" dirty="0" err="1" smtClean="0">
                <a:latin typeface="Arial" pitchFamily="34" charset="0"/>
                <a:cs typeface="Arial" pitchFamily="34" charset="0"/>
              </a:rPr>
              <a:t>Hrrrnce</a:t>
            </a:r>
            <a:r>
              <a:rPr lang="sk-SK" sz="3300" i="1" dirty="0" smtClean="0">
                <a:latin typeface="Arial" pitchFamily="34" charset="0"/>
                <a:cs typeface="Arial" pitchFamily="34" charset="0"/>
              </a:rPr>
              <a:t> opravovať! </a:t>
            </a:r>
            <a:r>
              <a:rPr lang="sk-SK" sz="3300" i="1" dirty="0" err="1" smtClean="0">
                <a:latin typeface="Arial" pitchFamily="34" charset="0"/>
                <a:cs typeface="Arial" pitchFamily="34" charset="0"/>
              </a:rPr>
              <a:t>Hrrrnce</a:t>
            </a:r>
            <a:r>
              <a:rPr lang="sk-SK" sz="3300" i="1" dirty="0" smtClean="0">
                <a:latin typeface="Arial" pitchFamily="34" charset="0"/>
                <a:cs typeface="Arial" pitchFamily="34" charset="0"/>
              </a:rPr>
              <a:t> drôtovať</a:t>
            </a:r>
            <a:r>
              <a:rPr lang="sk-SK" sz="3300" i="1" dirty="0" smtClean="0">
                <a:latin typeface="Arial" pitchFamily="34" charset="0"/>
                <a:cs typeface="Arial" pitchFamily="34" charset="0"/>
              </a:rPr>
              <a:t>!</a:t>
            </a:r>
            <a:endParaRPr lang="sk-SK" sz="3300" dirty="0" smtClean="0">
              <a:latin typeface="Arial" pitchFamily="34" charset="0"/>
              <a:cs typeface="Arial" pitchFamily="34" charset="0"/>
            </a:endParaRPr>
          </a:p>
          <a:p>
            <a:endParaRPr lang="cs-CZ" dirty="0"/>
          </a:p>
        </p:txBody>
      </p:sp>
    </p:spTree>
  </p:cSld>
  <p:clrMapOvr>
    <a:masterClrMapping/>
  </p:clrMapOvr>
  <p:transition spd="med">
    <p:pull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sk-SK" sz="2800" dirty="0" smtClean="0">
                <a:solidFill>
                  <a:srgbClr val="FFC000"/>
                </a:solidFill>
                <a:latin typeface="Arial" pitchFamily="34" charset="0"/>
                <a:cs typeface="Arial" pitchFamily="34" charset="0"/>
              </a:rPr>
              <a:t>a </a:t>
            </a:r>
            <a:r>
              <a:rPr lang="sk-SK" sz="2800" dirty="0" err="1" smtClean="0">
                <a:solidFill>
                  <a:srgbClr val="FFC000"/>
                </a:solidFill>
                <a:latin typeface="Arial" pitchFamily="34" charset="0"/>
                <a:cs typeface="Arial" pitchFamily="34" charset="0"/>
              </a:rPr>
              <a:t>dialej</a:t>
            </a:r>
            <a:r>
              <a:rPr lang="sk-SK" sz="2800" dirty="0" smtClean="0">
                <a:solidFill>
                  <a:srgbClr val="FFC000"/>
                </a:solidFill>
                <a:latin typeface="Arial" pitchFamily="34" charset="0"/>
                <a:cs typeface="Arial" pitchFamily="34" charset="0"/>
              </a:rPr>
              <a:t> </a:t>
            </a:r>
            <a:endParaRPr lang="cs-CZ" sz="2800" dirty="0">
              <a:solidFill>
                <a:srgbClr val="FFC000"/>
              </a:solidFill>
              <a:latin typeface="Arial" pitchFamily="34" charset="0"/>
              <a:cs typeface="Arial" pitchFamily="34" charset="0"/>
            </a:endParaRPr>
          </a:p>
        </p:txBody>
      </p:sp>
      <p:sp>
        <p:nvSpPr>
          <p:cNvPr id="3" name="Zástupný symbol pro obsah 2"/>
          <p:cNvSpPr>
            <a:spLocks noGrp="1"/>
          </p:cNvSpPr>
          <p:nvPr>
            <p:ph idx="1"/>
          </p:nvPr>
        </p:nvSpPr>
        <p:spPr>
          <a:xfrm>
            <a:off x="107504" y="1340768"/>
            <a:ext cx="8784976" cy="4392489"/>
          </a:xfrm>
        </p:spPr>
        <p:txBody>
          <a:bodyPr>
            <a:noAutofit/>
          </a:bodyPr>
          <a:lstStyle/>
          <a:p>
            <a:pPr>
              <a:buNone/>
            </a:pPr>
            <a:r>
              <a:rPr lang="cs-CZ" sz="1800" dirty="0" smtClean="0">
                <a:latin typeface="Arial" pitchFamily="34" charset="0"/>
                <a:cs typeface="Arial" pitchFamily="34" charset="0"/>
              </a:rPr>
              <a:t>      </a:t>
            </a:r>
            <a:r>
              <a:rPr lang="sk-SK" sz="1800" dirty="0" smtClean="0">
                <a:latin typeface="Arial" pitchFamily="34" charset="0"/>
                <a:cs typeface="Arial" pitchFamily="34" charset="0"/>
              </a:rPr>
              <a:t>V tých časoch bol (nielen) na Ostravsku používaný plechový smaltovaný kuchynský riad, vyrábaný v </a:t>
            </a:r>
            <a:r>
              <a:rPr lang="sk-SK" sz="1800" dirty="0" err="1" smtClean="0">
                <a:latin typeface="Arial" pitchFamily="34" charset="0"/>
                <a:cs typeface="Arial" pitchFamily="34" charset="0"/>
              </a:rPr>
              <a:t>podbeskydskej</a:t>
            </a:r>
            <a:r>
              <a:rPr lang="sk-SK" sz="1800" dirty="0" smtClean="0">
                <a:latin typeface="Arial" pitchFamily="34" charset="0"/>
                <a:cs typeface="Arial" pitchFamily="34" charset="0"/>
              </a:rPr>
              <a:t> továrni vo </a:t>
            </a:r>
            <a:r>
              <a:rPr lang="sk-SK" sz="1800" dirty="0" err="1" smtClean="0">
                <a:latin typeface="Arial" pitchFamily="34" charset="0"/>
                <a:cs typeface="Arial" pitchFamily="34" charset="0"/>
              </a:rPr>
              <a:t>Frýdlante</a:t>
            </a:r>
            <a:r>
              <a:rPr lang="sk-SK" sz="1800" dirty="0" smtClean="0">
                <a:latin typeface="Arial" pitchFamily="34" charset="0"/>
                <a:cs typeface="Arial" pitchFamily="34" charset="0"/>
              </a:rPr>
              <a:t> nad </a:t>
            </a:r>
            <a:r>
              <a:rPr lang="sk-SK" sz="1800" dirty="0" err="1" smtClean="0">
                <a:latin typeface="Arial" pitchFamily="34" charset="0"/>
                <a:cs typeface="Arial" pitchFamily="34" charset="0"/>
              </a:rPr>
              <a:t>Ostravicí</a:t>
            </a:r>
            <a:r>
              <a:rPr lang="sk-SK" sz="1800" dirty="0" smtClean="0">
                <a:latin typeface="Arial" pitchFamily="34" charset="0"/>
                <a:cs typeface="Arial" pitchFamily="34" charset="0"/>
              </a:rPr>
              <a:t> (NORMA). Často sa preto v domácnostiach čakalo na drotárov, aby kuchynský riad opravili, pretože svoje remeslo veľmi dobre ovládali. A tak sa vlastne stávalo, že opravené miesto vydržalo aj mnoho rokov, zatiaľ čo inde bol hrniec po čase opäť prederavený. Potom nezostávalo nič iné ako ho odložiť </a:t>
            </a:r>
            <a:r>
              <a:rPr lang="sk-SK" sz="1800" dirty="0" smtClean="0">
                <a:latin typeface="Arial" pitchFamily="34" charset="0"/>
                <a:cs typeface="Arial" pitchFamily="34" charset="0"/>
              </a:rPr>
              <a:t>niekde    </a:t>
            </a:r>
            <a:r>
              <a:rPr lang="sk-SK" sz="1800" dirty="0" smtClean="0">
                <a:latin typeface="Arial" pitchFamily="34" charset="0"/>
                <a:cs typeface="Arial" pitchFamily="34" charset="0"/>
              </a:rPr>
              <a:t>do komory a počkať na príležitostný návrat drotára, ktorý  ho opätovne opravil.  </a:t>
            </a:r>
            <a:endParaRPr lang="sk-SK" sz="1800" dirty="0" smtClean="0">
              <a:latin typeface="Arial" pitchFamily="34" charset="0"/>
              <a:cs typeface="Arial" pitchFamily="34" charset="0"/>
            </a:endParaRPr>
          </a:p>
          <a:p>
            <a:pPr>
              <a:buNone/>
            </a:pPr>
            <a:r>
              <a:rPr lang="sk-SK" sz="1800" dirty="0" smtClean="0">
                <a:latin typeface="Arial" pitchFamily="34" charset="0"/>
                <a:cs typeface="Arial" pitchFamily="34" charset="0"/>
              </a:rPr>
              <a:t>     </a:t>
            </a:r>
            <a:r>
              <a:rPr lang="sk-SK" sz="1800" dirty="0" smtClean="0">
                <a:latin typeface="Arial" pitchFamily="34" charset="0"/>
                <a:cs typeface="Arial" pitchFamily="34" charset="0"/>
              </a:rPr>
              <a:t>Ten pri príchode požiadal o nejakú stoličku a trochu vody. Na chodbe alebo       pri vchodových dverách opravil všetko, čo bolo na opravu  ponúknuté. Okrem finančnej odmeny sa pre neho obvykle našlo aj malé občerstvenie (teplá polievka, varená údenina). Podobne tak, ako sa nečakane v dome objavil,         aj odišiel. Pretože na priemyselnom Ostravsku bolo v porovnaní s chudobnými Kysucami neporovnateľne väčšie množstvo finančných prostriedkov, bola aj táto neveľmi vzdialená oblasť drotármi vyhľadávaná a navštevovaná. Bolo to </a:t>
            </a:r>
            <a:r>
              <a:rPr lang="sk-SK" sz="1800" dirty="0" smtClean="0">
                <a:latin typeface="Arial" pitchFamily="34" charset="0"/>
                <a:cs typeface="Arial" pitchFamily="34" charset="0"/>
              </a:rPr>
              <a:t>už  koncom obdobia </a:t>
            </a:r>
            <a:r>
              <a:rPr lang="sk-SK" sz="1800" dirty="0" smtClean="0">
                <a:latin typeface="Arial" pitchFamily="34" charset="0"/>
                <a:cs typeface="Arial" pitchFamily="34" charset="0"/>
              </a:rPr>
              <a:t>ich drotárskych činností, kedy svoje trasy mali stabilizované </a:t>
            </a:r>
            <a:r>
              <a:rPr lang="sk-SK" sz="1800" dirty="0" smtClean="0">
                <a:latin typeface="Arial" pitchFamily="34" charset="0"/>
                <a:cs typeface="Arial" pitchFamily="34" charset="0"/>
              </a:rPr>
              <a:t>    a </a:t>
            </a:r>
            <a:r>
              <a:rPr lang="sk-SK" sz="1800" dirty="0" smtClean="0">
                <a:latin typeface="Arial" pitchFamily="34" charset="0"/>
                <a:cs typeface="Arial" pitchFamily="34" charset="0"/>
              </a:rPr>
              <a:t>v jednotlivých regiónoch podnikali pravidelné obchôdzky (tzv. </a:t>
            </a:r>
            <a:r>
              <a:rPr lang="sk-SK" sz="1800" dirty="0" err="1" smtClean="0">
                <a:latin typeface="Arial" pitchFamily="34" charset="0"/>
                <a:cs typeface="Arial" pitchFamily="34" charset="0"/>
              </a:rPr>
              <a:t>hauzírky</a:t>
            </a:r>
            <a:r>
              <a:rPr lang="sk-SK" sz="1800" dirty="0" smtClean="0">
                <a:latin typeface="Arial" pitchFamily="34" charset="0"/>
                <a:cs typeface="Arial" pitchFamily="34" charset="0"/>
              </a:rPr>
              <a:t>).</a:t>
            </a:r>
          </a:p>
          <a:p>
            <a:pPr>
              <a:buNone/>
            </a:pPr>
            <a:endParaRPr lang="cs-CZ" sz="2000" dirty="0"/>
          </a:p>
        </p:txBody>
      </p:sp>
    </p:spTree>
  </p:cSld>
  <p:clrMapOvr>
    <a:masterClrMapping/>
  </p:clrMapOvr>
  <p:transition spd="med">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sz="2800" dirty="0" err="1" smtClean="0">
                <a:solidFill>
                  <a:srgbClr val="FFC000"/>
                </a:solidFill>
                <a:latin typeface="Arial" pitchFamily="34" charset="0"/>
                <a:cs typeface="Arial" pitchFamily="34" charset="0"/>
              </a:rPr>
              <a:t>Obyvatelia</a:t>
            </a:r>
            <a:r>
              <a:rPr lang="cs-CZ" sz="2800" dirty="0" smtClean="0">
                <a:solidFill>
                  <a:srgbClr val="FFC000"/>
                </a:solidFill>
                <a:latin typeface="Arial" pitchFamily="34" charset="0"/>
                <a:cs typeface="Arial" pitchFamily="34" charset="0"/>
              </a:rPr>
              <a:t> </a:t>
            </a:r>
            <a:r>
              <a:rPr lang="cs-CZ" sz="2800" dirty="0" err="1" smtClean="0">
                <a:solidFill>
                  <a:srgbClr val="FFC000"/>
                </a:solidFill>
                <a:latin typeface="Arial" pitchFamily="34" charset="0"/>
                <a:cs typeface="Arial" pitchFamily="34" charset="0"/>
              </a:rPr>
              <a:t>Kysúc</a:t>
            </a:r>
            <a:r>
              <a:rPr lang="cs-CZ" sz="2800" dirty="0" smtClean="0">
                <a:solidFill>
                  <a:srgbClr val="FFC000"/>
                </a:solidFill>
                <a:latin typeface="Arial" pitchFamily="34" charset="0"/>
                <a:cs typeface="Arial" pitchFamily="34" charset="0"/>
              </a:rPr>
              <a:t> a </a:t>
            </a:r>
            <a:r>
              <a:rPr lang="cs-CZ" sz="2800" dirty="0" err="1" smtClean="0">
                <a:solidFill>
                  <a:srgbClr val="FFC000"/>
                </a:solidFill>
                <a:latin typeface="Arial" pitchFamily="34" charset="0"/>
                <a:cs typeface="Arial" pitchFamily="34" charset="0"/>
              </a:rPr>
              <a:t>svet</a:t>
            </a:r>
            <a:endParaRPr lang="cs-CZ" sz="2800" dirty="0">
              <a:solidFill>
                <a:srgbClr val="FFC000"/>
              </a:solidFill>
              <a:latin typeface="Arial" pitchFamily="34" charset="0"/>
              <a:cs typeface="Arial" pitchFamily="34" charset="0"/>
            </a:endParaRPr>
          </a:p>
        </p:txBody>
      </p:sp>
      <p:sp>
        <p:nvSpPr>
          <p:cNvPr id="3" name="Zástupný symbol pro obsah 2"/>
          <p:cNvSpPr>
            <a:spLocks noGrp="1"/>
          </p:cNvSpPr>
          <p:nvPr>
            <p:ph idx="1"/>
          </p:nvPr>
        </p:nvSpPr>
        <p:spPr/>
        <p:txBody>
          <a:bodyPr>
            <a:normAutofit fontScale="25000" lnSpcReduction="20000"/>
          </a:bodyPr>
          <a:lstStyle/>
          <a:p>
            <a:pPr>
              <a:buNone/>
            </a:pPr>
            <a:r>
              <a:rPr lang="sk-SK" sz="7200" dirty="0" smtClean="0">
                <a:latin typeface="Arial" pitchFamily="34" charset="0"/>
                <a:cs typeface="Arial" pitchFamily="34" charset="0"/>
              </a:rPr>
              <a:t>      Už </a:t>
            </a:r>
            <a:r>
              <a:rPr lang="sk-SK" sz="7200" dirty="0" smtClean="0">
                <a:latin typeface="Arial" pitchFamily="34" charset="0"/>
                <a:cs typeface="Arial" pitchFamily="34" charset="0"/>
              </a:rPr>
              <a:t>v druhej polovici 19. storočia zakladali najprogresívnejší            a najpriebojnejší drotári na svojich potulkách po svete dielne,          v ktorých zamestnávali aj niekoľko pracovníkov. Bolo tomu tak napríklad v Nemecku, Poľsku či Rusku. Podľa </a:t>
            </a:r>
            <a:r>
              <a:rPr lang="sk-SK" sz="7200" dirty="0" err="1" smtClean="0">
                <a:latin typeface="Arial" pitchFamily="34" charset="0"/>
                <a:cs typeface="Arial" pitchFamily="34" charset="0"/>
              </a:rPr>
              <a:t>dr</a:t>
            </a:r>
            <a:r>
              <a:rPr lang="sk-SK" sz="7200" dirty="0" err="1" smtClean="0">
                <a:latin typeface="Arial" pitchFamily="34" charset="0"/>
                <a:cs typeface="Arial" pitchFamily="34" charset="0"/>
              </a:rPr>
              <a:t>.</a:t>
            </a:r>
            <a:r>
              <a:rPr lang="sk-SK" sz="7200" dirty="0" smtClean="0">
                <a:latin typeface="Arial" pitchFamily="34" charset="0"/>
                <a:cs typeface="Arial" pitchFamily="34" charset="0"/>
              </a:rPr>
              <a:t> Mariána Mrvu pôsobilo vo svete viac ako 370 doteraz poznaných drotárskych dielní, ktoré sa najmä v neskorších vývinových obdobiach zaoberali veľmi špecializovanými činnosťami</a:t>
            </a:r>
            <a:r>
              <a:rPr lang="sk-SK" sz="7200" dirty="0" smtClean="0">
                <a:latin typeface="Arial" pitchFamily="34" charset="0"/>
                <a:cs typeface="Arial" pitchFamily="34" charset="0"/>
              </a:rPr>
              <a:t>.</a:t>
            </a:r>
          </a:p>
          <a:p>
            <a:pPr>
              <a:buNone/>
            </a:pPr>
            <a:r>
              <a:rPr lang="sk-SK" sz="7200" dirty="0" smtClean="0">
                <a:latin typeface="Arial" pitchFamily="34" charset="0"/>
                <a:cs typeface="Arial" pitchFamily="34" charset="0"/>
              </a:rPr>
              <a:t> </a:t>
            </a:r>
            <a:endParaRPr lang="sk-SK" sz="7200" dirty="0" smtClean="0">
              <a:latin typeface="Arial" pitchFamily="34" charset="0"/>
              <a:cs typeface="Arial" pitchFamily="34" charset="0"/>
            </a:endParaRPr>
          </a:p>
          <a:p>
            <a:pPr>
              <a:buNone/>
            </a:pPr>
            <a:r>
              <a:rPr lang="sk-SK" sz="7200" i="1" dirty="0" smtClean="0">
                <a:latin typeface="Arial" pitchFamily="34" charset="0"/>
                <a:cs typeface="Arial" pitchFamily="34" charset="0"/>
              </a:rPr>
              <a:t>      Vyrábali </a:t>
            </a:r>
            <a:r>
              <a:rPr lang="sk-SK" sz="7200" i="1" dirty="0" smtClean="0">
                <a:latin typeface="Arial" pitchFamily="34" charset="0"/>
                <a:cs typeface="Arial" pitchFamily="34" charset="0"/>
              </a:rPr>
              <a:t>misky, košíky, </a:t>
            </a:r>
            <a:r>
              <a:rPr lang="sk-SK" sz="7200" i="1" dirty="0" err="1" smtClean="0">
                <a:latin typeface="Arial" pitchFamily="34" charset="0"/>
                <a:cs typeface="Arial" pitchFamily="34" charset="0"/>
              </a:rPr>
              <a:t>mydelničky</a:t>
            </a:r>
            <a:r>
              <a:rPr lang="sk-SK" sz="7200" i="1" dirty="0" smtClean="0">
                <a:latin typeface="Arial" pitchFamily="34" charset="0"/>
                <a:cs typeface="Arial" pitchFamily="34" charset="0"/>
              </a:rPr>
              <a:t>, detské hračky, pre Ameriku sú typické pohrebné symboly, pre Belgicko – drôtené lustre, pre Rusko – plechárske výrobky ako samovary, kanvice a čajníky, pre Nemecko – vyrábali umelecké predmety ako napr. drôtené veľkonočné kraslice, vianočné ozdoby na stromček, rôzne dekoratívne prvky na </a:t>
            </a:r>
            <a:r>
              <a:rPr lang="sk-SK" sz="7200" i="1" dirty="0" err="1" smtClean="0">
                <a:latin typeface="Arial" pitchFamily="34" charset="0"/>
                <a:cs typeface="Arial" pitchFamily="34" charset="0"/>
              </a:rPr>
              <a:t>omrežovanie</a:t>
            </a:r>
            <a:r>
              <a:rPr lang="sk-SK" sz="7200" i="1" dirty="0" smtClean="0">
                <a:latin typeface="Arial" pitchFamily="34" charset="0"/>
                <a:cs typeface="Arial" pitchFamily="34" charset="0"/>
              </a:rPr>
              <a:t> okien, šparáky do fajok, pre </a:t>
            </a:r>
            <a:r>
              <a:rPr lang="sk-SK" sz="7200" i="1" dirty="0" err="1" smtClean="0">
                <a:latin typeface="Arial" pitchFamily="34" charset="0"/>
                <a:cs typeface="Arial" pitchFamily="34" charset="0"/>
              </a:rPr>
              <a:t>Francúzko</a:t>
            </a:r>
            <a:r>
              <a:rPr lang="sk-SK" sz="7200" i="1" dirty="0" smtClean="0">
                <a:latin typeface="Arial" pitchFamily="34" charset="0"/>
                <a:cs typeface="Arial" pitchFamily="34" charset="0"/>
              </a:rPr>
              <a:t> – stojany na pohľadnice. Svoj sortiment prispôsobovali dopytu, a tak napr. počas I. svetovej vojny vyrábali pre vojenské lazarety drôtené kostry na sadrové dlahy pre ranených vojakov.             </a:t>
            </a:r>
            <a:endParaRPr lang="sk-SK" sz="7200" dirty="0" smtClean="0">
              <a:latin typeface="Arial" pitchFamily="34" charset="0"/>
              <a:cs typeface="Arial" pitchFamily="34" charset="0"/>
            </a:endParaRPr>
          </a:p>
          <a:p>
            <a:endParaRPr lang="cs-CZ" dirty="0"/>
          </a:p>
        </p:txBody>
      </p:sp>
    </p:spTree>
  </p:cSld>
  <p:clrMapOvr>
    <a:masterClrMapping/>
  </p:clrMapOvr>
  <p:transition spd="med">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nb-NO" sz="2800" dirty="0" smtClean="0">
                <a:solidFill>
                  <a:srgbClr val="FFC000"/>
                </a:solidFill>
                <a:latin typeface="Arial" pitchFamily="34" charset="0"/>
                <a:cs typeface="Arial" pitchFamily="34" charset="0"/>
              </a:rPr>
              <a:t>Drotárske remeslo – </a:t>
            </a:r>
            <a:r>
              <a:rPr lang="cs-CZ" sz="2800" dirty="0" smtClean="0">
                <a:solidFill>
                  <a:srgbClr val="FFC000"/>
                </a:solidFill>
                <a:latin typeface="Arial" pitchFamily="34" charset="0"/>
                <a:cs typeface="Arial" pitchFamily="34" charset="0"/>
              </a:rPr>
              <a:t/>
            </a:r>
            <a:br>
              <a:rPr lang="cs-CZ" sz="2800" dirty="0" smtClean="0">
                <a:solidFill>
                  <a:srgbClr val="FFC000"/>
                </a:solidFill>
                <a:latin typeface="Arial" pitchFamily="34" charset="0"/>
                <a:cs typeface="Arial" pitchFamily="34" charset="0"/>
              </a:rPr>
            </a:br>
            <a:r>
              <a:rPr lang="nb-NO" sz="2800" dirty="0" smtClean="0">
                <a:solidFill>
                  <a:srgbClr val="FFC000"/>
                </a:solidFill>
                <a:latin typeface="Arial" pitchFamily="34" charset="0"/>
                <a:cs typeface="Arial" pitchFamily="34" charset="0"/>
              </a:rPr>
              <a:t>to nie sú len Horné Kysuce</a:t>
            </a:r>
            <a:endParaRPr lang="cs-CZ" sz="2800" dirty="0">
              <a:solidFill>
                <a:srgbClr val="FFC000"/>
              </a:solidFill>
              <a:latin typeface="Arial" pitchFamily="34" charset="0"/>
              <a:cs typeface="Arial" pitchFamily="34" charset="0"/>
            </a:endParaRPr>
          </a:p>
        </p:txBody>
      </p:sp>
      <p:sp>
        <p:nvSpPr>
          <p:cNvPr id="3" name="Zástupný symbol pro obsah 2"/>
          <p:cNvSpPr>
            <a:spLocks noGrp="1"/>
          </p:cNvSpPr>
          <p:nvPr>
            <p:ph idx="1"/>
          </p:nvPr>
        </p:nvSpPr>
        <p:spPr/>
        <p:txBody>
          <a:bodyPr>
            <a:normAutofit/>
          </a:bodyPr>
          <a:lstStyle/>
          <a:p>
            <a:pPr>
              <a:buNone/>
            </a:pPr>
            <a:r>
              <a:rPr lang="sk-SK" sz="1800" dirty="0" smtClean="0">
                <a:latin typeface="Arial" pitchFamily="34" charset="0"/>
                <a:cs typeface="Arial" pitchFamily="34" charset="0"/>
              </a:rPr>
              <a:t>      Drotári </a:t>
            </a:r>
            <a:r>
              <a:rPr lang="sk-SK" sz="1800" dirty="0" smtClean="0">
                <a:latin typeface="Arial" pitchFamily="34" charset="0"/>
                <a:cs typeface="Arial" pitchFamily="34" charset="0"/>
              </a:rPr>
              <a:t>nevynikali len remeselnou zručnosťou a schopnosťou dokonalej improvizácie, ale veľmi umne premietali do práce            s drôtom svoje osobné estetické cítenie. Ku slávnym umeleckých drotárom patrí predovšetkým meno Jozefa Holánika - </a:t>
            </a:r>
            <a:r>
              <a:rPr lang="sk-SK" sz="1800" dirty="0" err="1" smtClean="0">
                <a:latin typeface="Arial" pitchFamily="34" charset="0"/>
                <a:cs typeface="Arial" pitchFamily="34" charset="0"/>
              </a:rPr>
              <a:t>Bakeľa</a:t>
            </a:r>
            <a:r>
              <a:rPr lang="sk-SK" sz="1800" dirty="0" smtClean="0">
                <a:latin typeface="Arial" pitchFamily="34" charset="0"/>
                <a:cs typeface="Arial" pitchFamily="34" charset="0"/>
              </a:rPr>
              <a:t>          z Dlhého Poľa (okolie Žiliny), ktorý je stále považovaný za kráľa drotárskeho remesla. Jeho pokračovateľmi sa stali Jakub a neskôr Juraj </a:t>
            </a:r>
            <a:r>
              <a:rPr lang="sk-SK" sz="1800" dirty="0" err="1" smtClean="0">
                <a:latin typeface="Arial" pitchFamily="34" charset="0"/>
                <a:cs typeface="Arial" pitchFamily="34" charset="0"/>
              </a:rPr>
              <a:t>Šeríkovci</a:t>
            </a:r>
            <a:r>
              <a:rPr lang="sk-SK" sz="1800" dirty="0" smtClean="0">
                <a:latin typeface="Arial" pitchFamily="34" charset="0"/>
                <a:cs typeface="Arial" pitchFamily="34" charset="0"/>
              </a:rPr>
              <a:t>. Ich rodinná umelecko-remeselnícka tradícia bola impulzom aj pre ostatných, a tak sa s umeleckým spracovaním drôtu pre  komerčné využitie môžeme dnes stretnúť nielen </a:t>
            </a:r>
            <a:r>
              <a:rPr lang="sk-SK" sz="1800" dirty="0" smtClean="0">
                <a:latin typeface="Arial" pitchFamily="34" charset="0"/>
                <a:cs typeface="Arial" pitchFamily="34" charset="0"/>
              </a:rPr>
              <a:t>             v </a:t>
            </a:r>
            <a:r>
              <a:rPr lang="sk-SK" sz="1800" dirty="0" smtClean="0">
                <a:latin typeface="Arial" pitchFamily="34" charset="0"/>
                <a:cs typeface="Arial" pitchFamily="34" charset="0"/>
              </a:rPr>
              <a:t>informačných centrách miest Čadca a Žilina, ale aj na mnohých ďalších miestach, vybavených </a:t>
            </a:r>
            <a:r>
              <a:rPr lang="sk-SK" sz="1800" dirty="0" err="1" smtClean="0">
                <a:latin typeface="Arial" pitchFamily="34" charset="0"/>
                <a:cs typeface="Arial" pitchFamily="34" charset="0"/>
              </a:rPr>
              <a:t>artefaktami</a:t>
            </a:r>
            <a:r>
              <a:rPr lang="sk-SK" sz="1800" dirty="0" smtClean="0">
                <a:latin typeface="Arial" pitchFamily="34" charset="0"/>
                <a:cs typeface="Arial" pitchFamily="34" charset="0"/>
              </a:rPr>
              <a:t> slúžiacimi k rozvoju cestovného ruchu tejto časti Žilinského kraja.</a:t>
            </a:r>
            <a:endParaRPr lang="cs-CZ" sz="1800" dirty="0" smtClean="0">
              <a:latin typeface="Arial" pitchFamily="34" charset="0"/>
              <a:cs typeface="Arial" pitchFamily="34" charset="0"/>
            </a:endParaRPr>
          </a:p>
          <a:p>
            <a:endParaRPr lang="cs-CZ" dirty="0"/>
          </a:p>
        </p:txBody>
      </p:sp>
    </p:spTree>
  </p:cSld>
  <p:clrMapOvr>
    <a:masterClrMapping/>
  </p:clrMapOvr>
  <p:transition spd="med">
    <p:wipe dir="d"/>
  </p:transition>
</p:sld>
</file>

<file path=ppt/theme/theme1.xml><?xml version="1.0" encoding="utf-8"?>
<a:theme xmlns:a="http://schemas.openxmlformats.org/drawingml/2006/main" name="Technický">
  <a:themeElements>
    <a:clrScheme name="Tok">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Technický">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ký">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2330</TotalTime>
  <Words>1067</Words>
  <Application>Microsoft Office PowerPoint</Application>
  <PresentationFormat>Předvádění na obrazovce (4:3)</PresentationFormat>
  <Paragraphs>51</Paragraphs>
  <Slides>13</Slides>
  <Notes>0</Notes>
  <HiddenSlides>0</HiddenSlides>
  <MMClips>0</MMClips>
  <ScaleCrop>false</ScaleCrop>
  <HeadingPairs>
    <vt:vector size="4" baseType="variant">
      <vt:variant>
        <vt:lpstr>Motiv</vt:lpstr>
      </vt:variant>
      <vt:variant>
        <vt:i4>1</vt:i4>
      </vt:variant>
      <vt:variant>
        <vt:lpstr>Nadpisy snímků</vt:lpstr>
      </vt:variant>
      <vt:variant>
        <vt:i4>13</vt:i4>
      </vt:variant>
    </vt:vector>
  </HeadingPairs>
  <TitlesOfParts>
    <vt:vector size="14" baseType="lpstr">
      <vt:lpstr>Technický</vt:lpstr>
      <vt:lpstr>2. MilujemE Slovensko región Horné Kysuce (časť2.) </vt:lpstr>
      <vt:lpstr>Milujeme Slovensko: Horné Kysuce</vt:lpstr>
      <vt:lpstr>Drotárske remeslo – genius loci (nielen)             Horných Kysúc</vt:lpstr>
      <vt:lpstr>Kysuce a drotárstvo</vt:lpstr>
      <vt:lpstr>Čo hovorí etnografka Anna Kiripolská?  „Kysucká encyklopédia“ </vt:lpstr>
      <vt:lpstr>Ako spomínam na drotárov ja, keď som ako malé dieťa žil v Ostrave-Vítkoviciach</vt:lpstr>
      <vt:lpstr>a dialej </vt:lpstr>
      <vt:lpstr>Obyvatelia Kysúc a svet</vt:lpstr>
      <vt:lpstr>Drotárske remeslo –  to nie sú len Horné Kysuce</vt:lpstr>
      <vt:lpstr>"Galéria Drotárie“</vt:lpstr>
      <vt:lpstr>Jan Palárik a jeho „Drotár“</vt:lpstr>
      <vt:lpstr>Na ceste k novej budúcnosti</vt:lpstr>
      <vt:lpstr>Kultúra je založená na tom, čo sa od ľudí vyžaduje, nie na tom, čo sa im poskytuje (A. S. Exupéry)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SPOLEČENSKO-POLITICKÁ ÚLOHA UMĚNÍ  NA PŘÍKLADU VÝTVARNÉ TVORBY FRANTIŠKA VESELÉHO </dc:title>
  <dc:creator>Jaroslav Vencálek</dc:creator>
  <cp:lastModifiedBy>Uživatel systému Windows</cp:lastModifiedBy>
  <cp:revision>345</cp:revision>
  <dcterms:created xsi:type="dcterms:W3CDTF">2019-11-01T10:11:43Z</dcterms:created>
  <dcterms:modified xsi:type="dcterms:W3CDTF">2020-03-27T08:32:26Z</dcterms:modified>
</cp:coreProperties>
</file>