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448" r:id="rId3"/>
    <p:sldId id="510" r:id="rId4"/>
    <p:sldId id="511" r:id="rId5"/>
    <p:sldId id="512" r:id="rId6"/>
    <p:sldId id="514" r:id="rId7"/>
    <p:sldId id="513" r:id="rId8"/>
    <p:sldId id="515" r:id="rId9"/>
    <p:sldId id="516" r:id="rId10"/>
    <p:sldId id="518" r:id="rId11"/>
    <p:sldId id="519" r:id="rId12"/>
    <p:sldId id="520" r:id="rId13"/>
    <p:sldId id="522" r:id="rId14"/>
    <p:sldId id="521"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4"/>
    <p:penClr>
      <a:srgbClr val="FF0000"/>
    </p:penClr>
  </p:showPr>
  <p:clrMru>
    <a:srgbClr val="FFC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7E7EC-95C4-4C38-A87C-7D7128E3F956}" type="datetimeFigureOut">
              <a:rPr lang="cs-CZ" smtClean="0"/>
              <a:pPr/>
              <a:t>24.05.2020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69A56-AA79-4F45-937A-3B3ABAB9927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8" name="Zástupný symbol pro číslo snímku 7"/>
          <p:cNvSpPr>
            <a:spLocks noGrp="1"/>
          </p:cNvSpPr>
          <p:nvPr>
            <p:ph type="sldNum" sz="quarter" idx="11"/>
          </p:nvPr>
        </p:nvSpPr>
        <p:spPr/>
        <p:txBody>
          <a:bodyPr/>
          <a:lstStyle/>
          <a:p>
            <a:fld id="{20264769-77EF-4CD0-90DE-F7D7F2D423C4}" type="slidenum">
              <a:rPr lang="cs-CZ" smtClean="0"/>
              <a:pPr/>
              <a:t>‹#›</a:t>
            </a:fld>
            <a:endParaRPr lang="cs-CZ"/>
          </a:p>
        </p:txBody>
      </p:sp>
      <p:sp>
        <p:nvSpPr>
          <p:cNvPr id="9" name="Zástupný symbol pro zápatí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156448" y="6422064"/>
            <a:ext cx="762000" cy="365125"/>
          </a:xfrm>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18A2481B-5154-415F-B752-558547769AA3}" type="datetimeFigureOut">
              <a:rPr lang="cs-CZ" smtClean="0"/>
              <a:pPr/>
              <a:t>24.05.2020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8A2481B-5154-415F-B752-558547769AA3}" type="datetimeFigureOut">
              <a:rPr lang="cs-CZ" smtClean="0"/>
              <a:pPr/>
              <a:t>24.05.2020</a:t>
            </a:fld>
            <a:endParaRPr lang="cs-CZ"/>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0264769-77EF-4CD0-90DE-F7D7F2D423C4}"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zborovna.sk/kniznica.php?action=download&amp;file_name=Slovensko%20-%20slep&#233;%20(obrysov&#233;)%20mapy%20+%20slep&#233;%20mapy%20krajov%20SR&amp;save=1&amp;id=200061"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9064" y="3337560"/>
            <a:ext cx="6303176" cy="2251680"/>
          </a:xfrm>
        </p:spPr>
        <p:txBody>
          <a:bodyPr>
            <a:normAutofit/>
          </a:bodyPr>
          <a:lstStyle/>
          <a:p>
            <a:r>
              <a:rPr lang="sk-SK" sz="3600" dirty="0" smtClean="0">
                <a:solidFill>
                  <a:srgbClr val="FFC000"/>
                </a:solidFill>
                <a:latin typeface="Arial" pitchFamily="34" charset="0"/>
                <a:cs typeface="Arial" pitchFamily="34" charset="0"/>
              </a:rPr>
              <a:t>19. </a:t>
            </a:r>
            <a:r>
              <a:rPr lang="sk-SK" sz="3600" dirty="0" err="1" smtClean="0">
                <a:solidFill>
                  <a:srgbClr val="FFC000"/>
                </a:solidFill>
                <a:latin typeface="Arial" pitchFamily="34" charset="0"/>
                <a:cs typeface="Arial" pitchFamily="34" charset="0"/>
              </a:rPr>
              <a:t>MilujemE</a:t>
            </a:r>
            <a:r>
              <a:rPr lang="sk-SK" sz="3600" dirty="0" smtClean="0">
                <a:solidFill>
                  <a:srgbClr val="FFC000"/>
                </a:solidFill>
                <a:latin typeface="Arial" pitchFamily="34" charset="0"/>
                <a:cs typeface="Arial" pitchFamily="34" charset="0"/>
              </a:rPr>
              <a:t> Slovensko </a:t>
            </a:r>
            <a:r>
              <a:rPr lang="sk-SK" sz="3100" dirty="0" smtClean="0">
                <a:solidFill>
                  <a:srgbClr val="FFC000"/>
                </a:solidFill>
                <a:latin typeface="Arial" pitchFamily="34" charset="0"/>
                <a:cs typeface="Arial" pitchFamily="34" charset="0"/>
              </a:rPr>
              <a:t>Žilinská kotlina</a:t>
            </a:r>
            <a:br>
              <a:rPr lang="sk-SK" sz="3100" dirty="0" smtClean="0">
                <a:solidFill>
                  <a:srgbClr val="FFC000"/>
                </a:solidFill>
                <a:latin typeface="Arial" pitchFamily="34" charset="0"/>
                <a:cs typeface="Arial" pitchFamily="34" charset="0"/>
              </a:rPr>
            </a:br>
            <a:r>
              <a:rPr lang="sk-SK" sz="3100" dirty="0" smtClean="0">
                <a:solidFill>
                  <a:srgbClr val="FFC000"/>
                </a:solidFill>
                <a:latin typeface="Arial" pitchFamily="34" charset="0"/>
                <a:cs typeface="Arial" pitchFamily="34" charset="0"/>
              </a:rPr>
              <a:t>(</a:t>
            </a:r>
            <a:r>
              <a:rPr lang="sk-SK" sz="3100" smtClean="0">
                <a:solidFill>
                  <a:srgbClr val="FFC000"/>
                </a:solidFill>
                <a:latin typeface="Arial" pitchFamily="34" charset="0"/>
                <a:cs typeface="Arial" pitchFamily="34" charset="0"/>
              </a:rPr>
              <a:t>ČASŤ 2.)     </a:t>
            </a:r>
            <a:r>
              <a:rPr lang="cs-CZ" sz="3200" dirty="0" smtClean="0">
                <a:solidFill>
                  <a:srgbClr val="FFC000"/>
                </a:solidFill>
                <a:latin typeface="Arial" pitchFamily="34" charset="0"/>
                <a:cs typeface="Arial" pitchFamily="34" charset="0"/>
              </a:rPr>
              <a:t/>
            </a:r>
            <a:br>
              <a:rPr lang="cs-CZ" sz="3200" dirty="0" smtClean="0">
                <a:solidFill>
                  <a:srgbClr val="FFC000"/>
                </a:solidFill>
                <a:latin typeface="Arial" pitchFamily="34" charset="0"/>
                <a:cs typeface="Arial" pitchFamily="34" charset="0"/>
              </a:rPr>
            </a:br>
            <a:endParaRPr lang="cs-CZ" sz="3200" dirty="0">
              <a:solidFill>
                <a:srgbClr val="FFC000"/>
              </a:solidFill>
              <a:latin typeface="Arial" pitchFamily="34" charset="0"/>
              <a:cs typeface="Arial" pitchFamily="34" charset="0"/>
            </a:endParaRPr>
          </a:p>
        </p:txBody>
      </p:sp>
      <p:sp>
        <p:nvSpPr>
          <p:cNvPr id="3" name="Podnadpis 2"/>
          <p:cNvSpPr>
            <a:spLocks noGrp="1"/>
          </p:cNvSpPr>
          <p:nvPr>
            <p:ph type="subTitle" idx="1"/>
          </p:nvPr>
        </p:nvSpPr>
        <p:spPr>
          <a:xfrm>
            <a:off x="433050" y="1544812"/>
            <a:ext cx="6299190" cy="1668164"/>
          </a:xfrm>
        </p:spPr>
        <p:txBody>
          <a:bodyPr>
            <a:normAutofit/>
          </a:bodyPr>
          <a:lstStyle/>
          <a:p>
            <a:r>
              <a:rPr lang="sk-SK" sz="2400" dirty="0" smtClean="0">
                <a:latin typeface="Arial" pitchFamily="34" charset="0"/>
                <a:cs typeface="Arial" pitchFamily="34" charset="0"/>
              </a:rPr>
              <a:t>Jaroslav </a:t>
            </a:r>
            <a:r>
              <a:rPr lang="sk-SK" sz="2400" dirty="0" err="1" smtClean="0">
                <a:latin typeface="Arial" pitchFamily="34" charset="0"/>
                <a:cs typeface="Arial" pitchFamily="34" charset="0"/>
              </a:rPr>
              <a:t>Vencálek</a:t>
            </a:r>
            <a:endParaRPr lang="sk-SK" sz="2400" dirty="0" smtClean="0">
              <a:latin typeface="Arial" pitchFamily="34" charset="0"/>
              <a:cs typeface="Arial" pitchFamily="34" charset="0"/>
            </a:endParaRPr>
          </a:p>
          <a:p>
            <a:r>
              <a:rPr lang="sk-SK" sz="2400" dirty="0" smtClean="0">
                <a:latin typeface="Arial" pitchFamily="34" charset="0"/>
                <a:cs typeface="Arial" pitchFamily="34" charset="0"/>
              </a:rPr>
              <a:t>Inštitút politológie FF PU v Prešove</a:t>
            </a:r>
            <a:endParaRPr lang="sk-SK" sz="24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188640"/>
            <a:ext cx="7467600" cy="1080120"/>
          </a:xfrm>
        </p:spPr>
        <p:txBody>
          <a:bodyPr>
            <a:normAutofit/>
          </a:bodyPr>
          <a:lstStyle/>
          <a:p>
            <a:pPr algn="ctr"/>
            <a:r>
              <a:rPr lang="sk-SK" sz="2800" dirty="0" err="1" smtClean="0">
                <a:solidFill>
                  <a:srgbClr val="FFC000"/>
                </a:solidFill>
                <a:latin typeface="Arial" pitchFamily="34" charset="0"/>
                <a:cs typeface="Arial" pitchFamily="34" charset="0"/>
              </a:rPr>
              <a:t>Budatínsky</a:t>
            </a:r>
            <a:r>
              <a:rPr lang="sk-SK" sz="2800" dirty="0" smtClean="0">
                <a:solidFill>
                  <a:srgbClr val="FFC000"/>
                </a:solidFill>
                <a:latin typeface="Arial" pitchFamily="34" charset="0"/>
                <a:cs typeface="Arial" pitchFamily="34" charset="0"/>
              </a:rPr>
              <a:t> hrad</a:t>
            </a:r>
            <a:endParaRPr lang="sk-SK" sz="2800" dirty="0">
              <a:solidFill>
                <a:srgbClr val="FFC000"/>
              </a:solidFill>
              <a:latin typeface="Arial" pitchFamily="34" charset="0"/>
              <a:cs typeface="Arial" pitchFamily="34" charset="0"/>
            </a:endParaRPr>
          </a:p>
        </p:txBody>
      </p:sp>
      <p:pic>
        <p:nvPicPr>
          <p:cNvPr id="10" name="Picture 2" descr="C:\Users\Jaroslav Vencálek\Desktop\Budatín_hrad_-_by_Pudelek[1].jpg"/>
          <p:cNvPicPr>
            <a:picLocks noGrp="1" noChangeAspect="1" noChangeArrowheads="1"/>
          </p:cNvPicPr>
          <p:nvPr>
            <p:ph idx="1"/>
          </p:nvPr>
        </p:nvPicPr>
        <p:blipFill>
          <a:blip r:embed="rId2" cstate="print"/>
          <a:srcRect/>
          <a:stretch>
            <a:fillRect/>
          </a:stretch>
        </p:blipFill>
        <p:spPr bwMode="auto">
          <a:xfrm>
            <a:off x="755576" y="2348880"/>
            <a:ext cx="4248471" cy="3019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ovéPole 10"/>
          <p:cNvSpPr txBox="1"/>
          <p:nvPr/>
        </p:nvSpPr>
        <p:spPr>
          <a:xfrm>
            <a:off x="611560" y="1268760"/>
            <a:ext cx="7704856" cy="923330"/>
          </a:xfrm>
          <a:prstGeom prst="rect">
            <a:avLst/>
          </a:prstGeom>
          <a:noFill/>
        </p:spPr>
        <p:txBody>
          <a:bodyPr wrap="square" rtlCol="0">
            <a:spAutoFit/>
          </a:bodyPr>
          <a:lstStyle/>
          <a:p>
            <a:r>
              <a:rPr lang="sk-SK" dirty="0" smtClean="0">
                <a:latin typeface="Arial" pitchFamily="34" charset="0"/>
                <a:cs typeface="Arial" pitchFamily="34" charset="0"/>
              </a:rPr>
              <a:t>Časť Žiliny pomenovaná </a:t>
            </a:r>
            <a:r>
              <a:rPr lang="sk-SK" dirty="0" err="1" smtClean="0">
                <a:latin typeface="Arial" pitchFamily="34" charset="0"/>
                <a:cs typeface="Arial" pitchFamily="34" charset="0"/>
              </a:rPr>
              <a:t>Budatín</a:t>
            </a:r>
            <a:r>
              <a:rPr lang="sk-SK" dirty="0" smtClean="0">
                <a:latin typeface="Arial" pitchFamily="34" charset="0"/>
                <a:cs typeface="Arial" pitchFamily="34" charset="0"/>
              </a:rPr>
              <a:t> – nachádzajúca sa pri sútoku Kysuce s Váhom je v historických materiáloch uvádzaná už v 13. storočí ako miesto obmývané vodou </a:t>
            </a:r>
            <a:r>
              <a:rPr lang="sk-SK" dirty="0" smtClean="0">
                <a:latin typeface="Arial" pitchFamily="34" charset="0"/>
                <a:cs typeface="Arial" pitchFamily="34" charset="0"/>
              </a:rPr>
              <a:t>(</a:t>
            </a:r>
            <a:r>
              <a:rPr lang="sk-SK" dirty="0" err="1" smtClean="0">
                <a:latin typeface="Arial" pitchFamily="34" charset="0"/>
                <a:cs typeface="Arial" pitchFamily="34" charset="0"/>
              </a:rPr>
              <a:t>Vodatin</a:t>
            </a:r>
            <a:r>
              <a:rPr lang="sk-SK" dirty="0" smtClean="0">
                <a:latin typeface="Arial" pitchFamily="34" charset="0"/>
                <a:cs typeface="Arial" pitchFamily="34" charset="0"/>
              </a:rPr>
              <a:t>, </a:t>
            </a:r>
            <a:r>
              <a:rPr lang="sk-SK" dirty="0" err="1" smtClean="0">
                <a:latin typeface="Arial" pitchFamily="34" charset="0"/>
                <a:cs typeface="Arial" pitchFamily="34" charset="0"/>
              </a:rPr>
              <a:t>Wudatín</a:t>
            </a:r>
            <a:r>
              <a:rPr lang="sk-SK" dirty="0" smtClean="0">
                <a:latin typeface="Arial" pitchFamily="34" charset="0"/>
                <a:cs typeface="Arial" pitchFamily="34" charset="0"/>
              </a:rPr>
              <a:t>, dnes vnímané ako </a:t>
            </a:r>
            <a:r>
              <a:rPr lang="sk-SK" dirty="0" err="1" smtClean="0">
                <a:latin typeface="Arial" pitchFamily="34" charset="0"/>
                <a:cs typeface="Arial" pitchFamily="34" charset="0"/>
              </a:rPr>
              <a:t>Budatín</a:t>
            </a:r>
            <a:r>
              <a:rPr lang="sk-SK" dirty="0" smtClean="0">
                <a:latin typeface="Arial" pitchFamily="34" charset="0"/>
                <a:cs typeface="Arial" pitchFamily="34" charset="0"/>
              </a:rPr>
              <a:t>).</a:t>
            </a:r>
            <a:endParaRPr lang="cs-CZ" dirty="0"/>
          </a:p>
        </p:txBody>
      </p:sp>
      <p:sp>
        <p:nvSpPr>
          <p:cNvPr id="12" name="TextovéPole 11"/>
          <p:cNvSpPr txBox="1"/>
          <p:nvPr/>
        </p:nvSpPr>
        <p:spPr>
          <a:xfrm>
            <a:off x="5148064" y="2132856"/>
            <a:ext cx="3312368" cy="3416320"/>
          </a:xfrm>
          <a:prstGeom prst="rect">
            <a:avLst/>
          </a:prstGeom>
          <a:noFill/>
        </p:spPr>
        <p:txBody>
          <a:bodyPr wrap="square" rtlCol="0">
            <a:spAutoFit/>
          </a:bodyPr>
          <a:lstStyle/>
          <a:p>
            <a:r>
              <a:rPr lang="sk-SK" dirty="0" smtClean="0"/>
              <a:t>Mohutná biela valcová veža zdobená kamenným cimburím – pozostatok bývalého starého hradu vybudovaného ku koncu 14. storočia na obranu dôležitej obchodnej cesty z Považia severne orientovaným povodím Kysuce do Sliezska, vytvára pri severnom okraji mesta prvý a najzreteľnejší historický symbol žilinskej metropoly.</a:t>
            </a:r>
            <a:endParaRPr lang="cs-CZ" dirty="0"/>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7344816" cy="1143000"/>
          </a:xfrm>
        </p:spPr>
        <p:txBody>
          <a:bodyPr>
            <a:normAutofit/>
          </a:bodyPr>
          <a:lstStyle/>
          <a:p>
            <a:pPr algn="ctr"/>
            <a:r>
              <a:rPr lang="sk-SK" sz="2800" dirty="0" smtClean="0">
                <a:solidFill>
                  <a:srgbClr val="FFC000"/>
                </a:solidFill>
                <a:latin typeface="Arial" pitchFamily="34" charset="0"/>
                <a:cs typeface="Arial" pitchFamily="34" charset="0"/>
              </a:rPr>
              <a:t>Drotárstvo v minulosti a súčasnosti</a:t>
            </a:r>
            <a:endParaRPr lang="sk-SK" sz="2800" dirty="0">
              <a:solidFill>
                <a:srgbClr val="FFC000"/>
              </a:solidFill>
              <a:latin typeface="Arial" pitchFamily="34" charset="0"/>
              <a:cs typeface="Arial" pitchFamily="34" charset="0"/>
            </a:endParaRPr>
          </a:p>
        </p:txBody>
      </p:sp>
      <p:sp>
        <p:nvSpPr>
          <p:cNvPr id="3" name="Zástupný symbol pro obsah 2"/>
          <p:cNvSpPr>
            <a:spLocks noGrp="1"/>
          </p:cNvSpPr>
          <p:nvPr>
            <p:ph idx="1"/>
          </p:nvPr>
        </p:nvSpPr>
        <p:spPr>
          <a:xfrm>
            <a:off x="457200" y="1340768"/>
            <a:ext cx="7467600" cy="5040559"/>
          </a:xfrm>
        </p:spPr>
        <p:txBody>
          <a:bodyPr>
            <a:normAutofit fontScale="47500" lnSpcReduction="20000"/>
          </a:bodyPr>
          <a:lstStyle/>
          <a:p>
            <a:pPr marL="0">
              <a:buNone/>
            </a:pPr>
            <a:r>
              <a:rPr lang="sk-SK" sz="3600" dirty="0" smtClean="0">
                <a:latin typeface="Arial" pitchFamily="34" charset="0"/>
                <a:cs typeface="Arial" pitchFamily="34" charset="0"/>
              </a:rPr>
              <a:t>V historických dokumentoch z roku 1321 je na týchto miestach spomínaná kráľovská mýtna </a:t>
            </a:r>
            <a:r>
              <a:rPr lang="sk-SK" sz="3600" dirty="0" smtClean="0">
                <a:latin typeface="Arial" pitchFamily="34" charset="0"/>
                <a:cs typeface="Arial" pitchFamily="34" charset="0"/>
              </a:rPr>
              <a:t>stanica, kde </a:t>
            </a:r>
            <a:r>
              <a:rPr lang="sk-SK" sz="3600" dirty="0" smtClean="0">
                <a:latin typeface="Arial" pitchFamily="34" charset="0"/>
                <a:cs typeface="Arial" pitchFamily="34" charset="0"/>
              </a:rPr>
              <a:t>sa vyberalo od vážskych pltníkov a kupcov mýto pri transporte tovaru do Sliezska.  </a:t>
            </a:r>
          </a:p>
          <a:p>
            <a:pPr marL="0">
              <a:buNone/>
            </a:pPr>
            <a:r>
              <a:rPr lang="sk-SK" sz="3600" dirty="0" smtClean="0">
                <a:latin typeface="Arial" pitchFamily="34" charset="0"/>
                <a:cs typeface="Arial" pitchFamily="34" charset="0"/>
              </a:rPr>
              <a:t>V držbe hradu sa vystriedala plejáda vlastníkov. História miesta je veľmi pestrá, avšak to, čo vtláča </a:t>
            </a:r>
            <a:r>
              <a:rPr lang="sk-SK" sz="3600" dirty="0" err="1" smtClean="0">
                <a:latin typeface="Arial" pitchFamily="34" charset="0"/>
                <a:cs typeface="Arial" pitchFamily="34" charset="0"/>
              </a:rPr>
              <a:t>Budatínu</a:t>
            </a:r>
            <a:r>
              <a:rPr lang="sk-SK" sz="3600" dirty="0" smtClean="0">
                <a:latin typeface="Arial" pitchFamily="34" charset="0"/>
                <a:cs typeface="Arial" pitchFamily="34" charset="0"/>
              </a:rPr>
              <a:t> úplne osobitý charakter jeho génia </a:t>
            </a:r>
            <a:r>
              <a:rPr lang="sk-SK" sz="3600" dirty="0" err="1" smtClean="0">
                <a:latin typeface="Arial" pitchFamily="34" charset="0"/>
                <a:cs typeface="Arial" pitchFamily="34" charset="0"/>
              </a:rPr>
              <a:t>loci</a:t>
            </a:r>
            <a:r>
              <a:rPr lang="sk-SK" sz="3600" dirty="0" smtClean="0">
                <a:latin typeface="Arial" pitchFamily="34" charset="0"/>
                <a:cs typeface="Arial" pitchFamily="34" charset="0"/>
              </a:rPr>
              <a:t>, súvisí s </a:t>
            </a:r>
            <a:r>
              <a:rPr lang="sk-SK" sz="3600" dirty="0" smtClean="0">
                <a:latin typeface="Arial" pitchFamily="34" charset="0"/>
                <a:cs typeface="Arial" pitchFamily="34" charset="0"/>
              </a:rPr>
              <a:t>neskorším </a:t>
            </a:r>
            <a:r>
              <a:rPr lang="sk-SK" sz="3600" dirty="0" smtClean="0">
                <a:latin typeface="Arial" pitchFamily="34" charset="0"/>
                <a:cs typeface="Arial" pitchFamily="34" charset="0"/>
              </a:rPr>
              <a:t>vývojom územia v 18. storočí. Tým najznámejším aspektom génia </a:t>
            </a:r>
            <a:r>
              <a:rPr lang="sk-SK" sz="3600" dirty="0" err="1" smtClean="0">
                <a:latin typeface="Arial" pitchFamily="34" charset="0"/>
                <a:cs typeface="Arial" pitchFamily="34" charset="0"/>
              </a:rPr>
              <a:t>loci</a:t>
            </a:r>
            <a:r>
              <a:rPr lang="sk-SK" sz="3600" dirty="0" smtClean="0">
                <a:latin typeface="Arial" pitchFamily="34" charset="0"/>
                <a:cs typeface="Arial" pitchFamily="34" charset="0"/>
              </a:rPr>
              <a:t> </a:t>
            </a:r>
            <a:r>
              <a:rPr lang="sk-SK" sz="3600" dirty="0" err="1" smtClean="0">
                <a:latin typeface="Arial" pitchFamily="34" charset="0"/>
                <a:cs typeface="Arial" pitchFamily="34" charset="0"/>
              </a:rPr>
              <a:t>Budatína</a:t>
            </a:r>
            <a:r>
              <a:rPr lang="sk-SK" sz="3600" dirty="0" smtClean="0">
                <a:latin typeface="Arial" pitchFamily="34" charset="0"/>
                <a:cs typeface="Arial" pitchFamily="34" charset="0"/>
              </a:rPr>
              <a:t> je jeho spájanie s expozíciou drotárskeho umenia na Slovensku. </a:t>
            </a:r>
          </a:p>
          <a:p>
            <a:pPr marL="0">
              <a:buNone/>
            </a:pPr>
            <a:r>
              <a:rPr lang="sk-SK" sz="3600" dirty="0" smtClean="0">
                <a:latin typeface="Arial" pitchFamily="34" charset="0"/>
                <a:cs typeface="Arial" pitchFamily="34" charset="0"/>
              </a:rPr>
              <a:t>Drotárstvo – špecificky slovenské remeslo a súčasne aj spôsob obživy, </a:t>
            </a:r>
            <a:r>
              <a:rPr lang="sk-SK" sz="3600" dirty="0" smtClean="0">
                <a:latin typeface="Arial" pitchFamily="34" charset="0"/>
                <a:cs typeface="Arial" pitchFamily="34" charset="0"/>
              </a:rPr>
              <a:t>          sa </a:t>
            </a:r>
            <a:r>
              <a:rPr lang="sk-SK" sz="3600" dirty="0" smtClean="0">
                <a:latin typeface="Arial" pitchFamily="34" charset="0"/>
                <a:cs typeface="Arial" pitchFamily="34" charset="0"/>
              </a:rPr>
              <a:t>v severozápadnej časti Žilinského kraja začalo </a:t>
            </a:r>
            <a:r>
              <a:rPr lang="sk-SK" sz="3600" dirty="0" smtClean="0">
                <a:latin typeface="Arial" pitchFamily="34" charset="0"/>
                <a:cs typeface="Arial" pitchFamily="34" charset="0"/>
              </a:rPr>
              <a:t>rozvíjať v</a:t>
            </a:r>
            <a:r>
              <a:rPr lang="sk-SK" sz="3600" dirty="0" smtClean="0">
                <a:latin typeface="Arial" pitchFamily="34" charset="0"/>
                <a:cs typeface="Arial" pitchFamily="34" charset="0"/>
              </a:rPr>
              <a:t> priebehu </a:t>
            </a:r>
            <a:r>
              <a:rPr lang="sk-SK" sz="3600" dirty="0" smtClean="0">
                <a:latin typeface="Arial" pitchFamily="34" charset="0"/>
                <a:cs typeface="Arial" pitchFamily="34" charset="0"/>
              </a:rPr>
              <a:t>            18</a:t>
            </a:r>
            <a:r>
              <a:rPr lang="sk-SK" sz="3600" dirty="0" smtClean="0">
                <a:latin typeface="Arial" pitchFamily="34" charset="0"/>
                <a:cs typeface="Arial" pitchFamily="34" charset="0"/>
              </a:rPr>
              <a:t>. storočia. Najväčší rozkvet dosiahlo v druhej polovici 19. storočia a jeho posledné prejavy </a:t>
            </a:r>
            <a:r>
              <a:rPr lang="sk-SK" sz="3600" dirty="0" smtClean="0">
                <a:latin typeface="Arial" pitchFamily="34" charset="0"/>
                <a:cs typeface="Arial" pitchFamily="34" charset="0"/>
              </a:rPr>
              <a:t>dohasínali v</a:t>
            </a:r>
            <a:r>
              <a:rPr lang="sk-SK" sz="3600" dirty="0" smtClean="0">
                <a:latin typeface="Arial" pitchFamily="34" charset="0"/>
                <a:cs typeface="Arial" pitchFamily="34" charset="0"/>
              </a:rPr>
              <a:t> priebehu päťdesiatych rokov 20. storočia. Činnosť, na ktorej sa v dobách jej najvýraznejšieho rozkvetu zúčastnilo ročne viac ako päťtisíc mužov, bola úzko previazaná s priemyselnou </a:t>
            </a:r>
            <a:r>
              <a:rPr lang="sk-SK" sz="3600" dirty="0" err="1" smtClean="0">
                <a:latin typeface="Arial" pitchFamily="34" charset="0"/>
                <a:cs typeface="Arial" pitchFamily="34" charset="0"/>
              </a:rPr>
              <a:t>Hornosliezskou</a:t>
            </a:r>
            <a:r>
              <a:rPr lang="sk-SK" sz="3600" dirty="0" smtClean="0">
                <a:latin typeface="Arial" pitchFamily="34" charset="0"/>
                <a:cs typeface="Arial" pitchFamily="34" charset="0"/>
              </a:rPr>
              <a:t> panvou, kde vďaka rozvíjajúcemu sa hutníctvu bol </a:t>
            </a:r>
            <a:r>
              <a:rPr lang="sk-SK" sz="3600" dirty="0" smtClean="0">
                <a:latin typeface="Arial" pitchFamily="34" charset="0"/>
                <a:cs typeface="Arial" pitchFamily="34" charset="0"/>
              </a:rPr>
              <a:t>             aj </a:t>
            </a:r>
            <a:r>
              <a:rPr lang="sk-SK" sz="3600" dirty="0" smtClean="0">
                <a:latin typeface="Arial" pitchFamily="34" charset="0"/>
                <a:cs typeface="Arial" pitchFamily="34" charset="0"/>
              </a:rPr>
              <a:t>dostatok pre drotárov potrebného materiálu – drôtu, plechu a </a:t>
            </a:r>
            <a:r>
              <a:rPr lang="sk-SK" sz="3600" dirty="0" smtClean="0">
                <a:latin typeface="Arial" pitchFamily="34" charset="0"/>
                <a:cs typeface="Arial" pitchFamily="34" charset="0"/>
              </a:rPr>
              <a:t>nitov            </a:t>
            </a:r>
            <a:r>
              <a:rPr lang="sk-SK" sz="3600" dirty="0" smtClean="0">
                <a:latin typeface="Arial" pitchFamily="34" charset="0"/>
                <a:cs typeface="Arial" pitchFamily="34" charset="0"/>
              </a:rPr>
              <a:t>na opravy kuchynského </a:t>
            </a:r>
            <a:r>
              <a:rPr lang="sk-SK" sz="3600" dirty="0" smtClean="0">
                <a:latin typeface="Arial" pitchFamily="34" charset="0"/>
                <a:cs typeface="Arial" pitchFamily="34" charset="0"/>
              </a:rPr>
              <a:t>riadu. Tí </a:t>
            </a:r>
            <a:r>
              <a:rPr lang="sk-SK" sz="3600" dirty="0" smtClean="0">
                <a:latin typeface="Arial" pitchFamily="34" charset="0"/>
                <a:cs typeface="Arial" pitchFamily="34" charset="0"/>
              </a:rPr>
              <a:t>najskôr opravovali kameninu a  keramické kuchynské </a:t>
            </a:r>
            <a:r>
              <a:rPr lang="sk-SK" sz="3600" dirty="0" smtClean="0">
                <a:latin typeface="Arial" pitchFamily="34" charset="0"/>
                <a:cs typeface="Arial" pitchFamily="34" charset="0"/>
              </a:rPr>
              <a:t>nádoby. Prasknuté </a:t>
            </a:r>
            <a:r>
              <a:rPr lang="sk-SK" sz="3600" dirty="0" smtClean="0">
                <a:latin typeface="Arial" pitchFamily="34" charset="0"/>
                <a:cs typeface="Arial" pitchFamily="34" charset="0"/>
              </a:rPr>
              <a:t>kusy nádob zadrôtovali prostredníctvom dômyselnej siete drôtených ôk, a tak artefaktom </a:t>
            </a:r>
            <a:r>
              <a:rPr lang="sk-SK" sz="3300" dirty="0" smtClean="0">
                <a:latin typeface="Arial" pitchFamily="34" charset="0"/>
                <a:cs typeface="Arial" pitchFamily="34" charset="0"/>
              </a:rPr>
              <a:t>každodennej kuchynskej </a:t>
            </a:r>
            <a:r>
              <a:rPr lang="sk-SK" sz="3300" dirty="0" smtClean="0">
                <a:latin typeface="Arial" pitchFamily="34" charset="0"/>
                <a:cs typeface="Arial" pitchFamily="34" charset="0"/>
              </a:rPr>
              <a:t>potreby zvýšili </a:t>
            </a:r>
            <a:r>
              <a:rPr lang="sk-SK" sz="3300" dirty="0" smtClean="0">
                <a:latin typeface="Arial" pitchFamily="34" charset="0"/>
                <a:cs typeface="Arial" pitchFamily="34" charset="0"/>
              </a:rPr>
              <a:t>ich životnosť</a:t>
            </a:r>
            <a:r>
              <a:rPr lang="sk-SK" dirty="0" smtClean="0"/>
              <a:t>.</a:t>
            </a:r>
            <a:endParaRPr lang="sk-SK"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7924800" cy="1143000"/>
          </a:xfrm>
        </p:spPr>
        <p:txBody>
          <a:bodyPr>
            <a:normAutofit/>
          </a:bodyPr>
          <a:lstStyle/>
          <a:p>
            <a:pPr algn="ctr"/>
            <a:r>
              <a:rPr lang="sk-SK" sz="2800" dirty="0" smtClean="0">
                <a:solidFill>
                  <a:srgbClr val="FFC000"/>
                </a:solidFill>
              </a:rPr>
              <a:t>Úžitkové a umelecké drotárstvo</a:t>
            </a:r>
            <a:endParaRPr lang="sk-SK" sz="2800" dirty="0">
              <a:solidFill>
                <a:srgbClr val="FFC000"/>
              </a:solidFill>
            </a:endParaRPr>
          </a:p>
        </p:txBody>
      </p:sp>
      <p:sp>
        <p:nvSpPr>
          <p:cNvPr id="3" name="Zástupný symbol pro obsah 2"/>
          <p:cNvSpPr>
            <a:spLocks noGrp="1"/>
          </p:cNvSpPr>
          <p:nvPr>
            <p:ph idx="1"/>
          </p:nvPr>
        </p:nvSpPr>
        <p:spPr>
          <a:xfrm>
            <a:off x="457200" y="1268760"/>
            <a:ext cx="7787208" cy="4857403"/>
          </a:xfrm>
        </p:spPr>
        <p:txBody>
          <a:bodyPr>
            <a:noAutofit/>
          </a:bodyPr>
          <a:lstStyle/>
          <a:p>
            <a:pPr marL="0">
              <a:buNone/>
            </a:pPr>
            <a:r>
              <a:rPr lang="sk-SK" sz="1800" dirty="0" smtClean="0">
                <a:latin typeface="Arial" pitchFamily="34" charset="0"/>
                <a:cs typeface="Arial" pitchFamily="34" charset="0"/>
              </a:rPr>
              <a:t>Následne opravovali aj plechové a smaltované nádoby. Používali pritom najrôznejšie kliešte, šidlá, pilníky, jednoduché letovacie spájky a šablóny na pretláčanie a ohýbanie drôtu. To všetko, spolu so stočeným drôtom, mali uložené v drevenej, na chrbte nosenej krošni. </a:t>
            </a:r>
          </a:p>
          <a:p>
            <a:pPr marL="0">
              <a:buNone/>
            </a:pPr>
            <a:r>
              <a:rPr lang="sk-SK" sz="1800" dirty="0" smtClean="0">
                <a:latin typeface="Arial" pitchFamily="34" charset="0"/>
                <a:cs typeface="Arial" pitchFamily="34" charset="0"/>
              </a:rPr>
              <a:t>Spádovou pracovnou oblasťou bolo okrem vlastnej domoviny i široké zázemie Ostravska (najväčšia železiarska oblasť 19. storočia v strednej Európe). Za prácou ale odchádzali zo svojich bydlísk, medzi ktorými dominovali Dlhé Pole, Veľké Rovné, Kolárovice alebo Vysoká nad Kysucou, aj do vzdialenejších európskych krajín alebo aj do zámoria (severná Amerika). Pôvodne vandrovnícke </a:t>
            </a:r>
            <a:r>
              <a:rPr lang="sk-SK" sz="1800" dirty="0" smtClean="0">
                <a:latin typeface="Arial" pitchFamily="34" charset="0"/>
                <a:cs typeface="Arial" pitchFamily="34" charset="0"/>
              </a:rPr>
              <a:t>remeslo </a:t>
            </a:r>
            <a:r>
              <a:rPr lang="sk-SK" sz="1800" dirty="0" smtClean="0">
                <a:latin typeface="Arial" pitchFamily="34" charset="0"/>
                <a:cs typeface="Arial" pitchFamily="34" charset="0"/>
              </a:rPr>
              <a:t>sa v tamojších podmienkach často premieňalo na dielenskú či manufaktúrnu výrobu. </a:t>
            </a:r>
          </a:p>
          <a:p>
            <a:pPr marL="0">
              <a:buNone/>
            </a:pPr>
            <a:r>
              <a:rPr lang="sk-SK" sz="1800" dirty="0" smtClean="0">
                <a:latin typeface="Arial" pitchFamily="34" charset="0"/>
                <a:cs typeface="Arial" pitchFamily="34" charset="0"/>
              </a:rPr>
              <a:t>Zánik drotárstva súvisel predovšetkým s novou politickou situáciou </a:t>
            </a:r>
            <a:r>
              <a:rPr lang="sk-SK" sz="1800" dirty="0" smtClean="0">
                <a:latin typeface="Arial" pitchFamily="34" charset="0"/>
                <a:cs typeface="Arial" pitchFamily="34" charset="0"/>
              </a:rPr>
              <a:t>          po </a:t>
            </a:r>
            <a:r>
              <a:rPr lang="sk-SK" sz="1800" dirty="0" smtClean="0">
                <a:latin typeface="Arial" pitchFamily="34" charset="0"/>
                <a:cs typeface="Arial" pitchFamily="34" charset="0"/>
              </a:rPr>
              <a:t>skončení prvej svetovej vojny. Voľný pohyb drotárov komplikoval vznik hraníc novo utvorených štátov a nepochybne aj dynamicky sa Európou šíriaci technický a vedecký pokrok. Nezaniklo ale drotárstvo                     ako umelecká činnosť (drôtovanie keramiky,                                       úžitkové drotárstvo, umelecké drotárstvo). </a:t>
            </a:r>
          </a:p>
          <a:p>
            <a:pPr marL="0"/>
            <a:endParaRPr lang="cs-CZ" sz="1800"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7272808" cy="1143000"/>
          </a:xfrm>
        </p:spPr>
        <p:txBody>
          <a:bodyPr>
            <a:normAutofit/>
          </a:bodyPr>
          <a:lstStyle/>
          <a:p>
            <a:pPr algn="ctr"/>
            <a:r>
              <a:rPr lang="sk-SK" sz="28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Drotárske remeslo - </a:t>
            </a:r>
            <a:r>
              <a:rPr lang="sk-SK" sz="2800" dirty="0" err="1" smtClean="0">
                <a:solidFill>
                  <a:srgbClr val="FFC000"/>
                </a:solidFill>
                <a:effectLst>
                  <a:outerShdw blurRad="38100" dist="38100" dir="2700000" algn="tl">
                    <a:srgbClr val="000000">
                      <a:alpha val="43137"/>
                    </a:srgbClr>
                  </a:outerShdw>
                </a:effectLst>
                <a:latin typeface="Arial" pitchFamily="34" charset="0"/>
                <a:cs typeface="Arial" pitchFamily="34" charset="0"/>
              </a:rPr>
              <a:t>genius</a:t>
            </a:r>
            <a:r>
              <a:rPr lang="sk-SK" sz="28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sk-SK" sz="2800" dirty="0" err="1" smtClean="0">
                <a:solidFill>
                  <a:srgbClr val="FFC000"/>
                </a:solidFill>
                <a:effectLst>
                  <a:outerShdw blurRad="38100" dist="38100" dir="2700000" algn="tl">
                    <a:srgbClr val="000000">
                      <a:alpha val="43137"/>
                    </a:srgbClr>
                  </a:outerShdw>
                </a:effectLst>
                <a:latin typeface="Arial" pitchFamily="34" charset="0"/>
                <a:cs typeface="Arial" pitchFamily="34" charset="0"/>
              </a:rPr>
              <a:t>loci</a:t>
            </a:r>
            <a:r>
              <a:rPr lang="sk-SK" sz="28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 (nielen) Žilinskej kotliny</a:t>
            </a:r>
            <a:endParaRPr lang="sk-SK" sz="2800" dirty="0">
              <a:solidFill>
                <a:srgbClr val="FFC000"/>
              </a:solidFill>
            </a:endParaRPr>
          </a:p>
        </p:txBody>
      </p:sp>
      <p:pic>
        <p:nvPicPr>
          <p:cNvPr id="4" name="Picture 7" descr="Drotárstvo pavouk"/>
          <p:cNvPicPr>
            <a:picLocks noGrp="1" noChangeAspect="1" noChangeArrowheads="1"/>
          </p:cNvPicPr>
          <p:nvPr>
            <p:ph idx="1"/>
          </p:nvPr>
        </p:nvPicPr>
        <p:blipFill>
          <a:blip r:embed="rId2" cstate="print"/>
          <a:srcRect/>
          <a:stretch>
            <a:fillRect/>
          </a:stretch>
        </p:blipFill>
        <p:spPr>
          <a:xfrm>
            <a:off x="1835696" y="1628800"/>
            <a:ext cx="4248472" cy="4248472"/>
          </a:xfrm>
          <a:prstGeom prst="roundRect">
            <a:avLst/>
          </a:prstGeom>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800" dirty="0" err="1" smtClean="0">
                <a:solidFill>
                  <a:srgbClr val="FFC000"/>
                </a:solidFill>
                <a:latin typeface="Arial" pitchFamily="34" charset="0"/>
                <a:cs typeface="Arial" pitchFamily="34" charset="0"/>
              </a:rPr>
              <a:t>Budatínsky</a:t>
            </a:r>
            <a:r>
              <a:rPr lang="sk-SK" sz="2800" dirty="0" smtClean="0">
                <a:solidFill>
                  <a:srgbClr val="FFC000"/>
                </a:solidFill>
                <a:latin typeface="Arial" pitchFamily="34" charset="0"/>
                <a:cs typeface="Arial" pitchFamily="34" charset="0"/>
              </a:rPr>
              <a:t> hrad – expozícia drotárstva</a:t>
            </a:r>
            <a:endParaRPr lang="sk-SK" sz="2800" dirty="0">
              <a:solidFill>
                <a:srgbClr val="FFC000"/>
              </a:solidFill>
              <a:latin typeface="Arial" pitchFamily="34" charset="0"/>
              <a:cs typeface="Arial" pitchFamily="34" charset="0"/>
            </a:endParaRPr>
          </a:p>
        </p:txBody>
      </p:sp>
      <p:sp>
        <p:nvSpPr>
          <p:cNvPr id="3" name="Zástupný symbol pro obsah 2"/>
          <p:cNvSpPr>
            <a:spLocks noGrp="1"/>
          </p:cNvSpPr>
          <p:nvPr>
            <p:ph idx="1"/>
          </p:nvPr>
        </p:nvSpPr>
        <p:spPr/>
        <p:txBody>
          <a:bodyPr>
            <a:normAutofit/>
          </a:bodyPr>
          <a:lstStyle/>
          <a:p>
            <a:pPr marL="0">
              <a:buNone/>
            </a:pPr>
            <a:r>
              <a:rPr lang="sk-SK" sz="1800" dirty="0" smtClean="0">
                <a:latin typeface="Arial" pitchFamily="34" charset="0"/>
                <a:cs typeface="Arial" pitchFamily="34" charset="0"/>
              </a:rPr>
              <a:t>Výskumná pracovníčka Ústredia ľudovej umeleckej výroby </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dr</a:t>
            </a:r>
            <a:r>
              <a:rPr lang="sk-SK" sz="1800" dirty="0" err="1" smtClean="0">
                <a:latin typeface="Arial" pitchFamily="34" charset="0"/>
                <a:cs typeface="Arial" pitchFamily="34" charset="0"/>
              </a:rPr>
              <a:t>.</a:t>
            </a:r>
            <a:r>
              <a:rPr lang="sk-SK" sz="1800" dirty="0" smtClean="0">
                <a:latin typeface="Arial" pitchFamily="34" charset="0"/>
                <a:cs typeface="Arial" pitchFamily="34" charset="0"/>
              </a:rPr>
              <a:t> Zora Valentová o drotárskom umení napísala:</a:t>
            </a:r>
          </a:p>
          <a:p>
            <a:pPr marL="0">
              <a:buNone/>
            </a:pPr>
            <a:r>
              <a:rPr lang="sk-SK" sz="1800" dirty="0" smtClean="0">
                <a:latin typeface="Arial" pitchFamily="34" charset="0"/>
                <a:cs typeface="Arial" pitchFamily="34" charset="0"/>
              </a:rPr>
              <a:t> </a:t>
            </a:r>
          </a:p>
          <a:p>
            <a:pPr marL="0">
              <a:buNone/>
            </a:pPr>
            <a:r>
              <a:rPr lang="sk-SK" sz="1800" i="1" dirty="0" smtClean="0">
                <a:latin typeface="Arial" pitchFamily="34" charset="0"/>
                <a:cs typeface="Arial" pitchFamily="34" charset="0"/>
              </a:rPr>
              <a:t>Prvým spolupracovníkom bol drotár Jakub </a:t>
            </a:r>
            <a:r>
              <a:rPr lang="sk-SK" sz="1800" i="1" dirty="0" err="1" smtClean="0">
                <a:latin typeface="Arial" pitchFamily="34" charset="0"/>
                <a:cs typeface="Arial" pitchFamily="34" charset="0"/>
              </a:rPr>
              <a:t>Šerík</a:t>
            </a:r>
            <a:r>
              <a:rPr lang="sk-SK" sz="1800" i="1" dirty="0" smtClean="0">
                <a:latin typeface="Arial" pitchFamily="34" charset="0"/>
                <a:cs typeface="Arial" pitchFamily="34" charset="0"/>
              </a:rPr>
              <a:t> z Dlhého Poľa. Ďalší výrobcovia, ktorí v 70. – 80. rokoch zabezpečovali drotársky sortiment </a:t>
            </a:r>
            <a:r>
              <a:rPr lang="sk-SK" sz="1800" i="1" dirty="0" smtClean="0">
                <a:latin typeface="Arial" pitchFamily="34" charset="0"/>
                <a:cs typeface="Arial" pitchFamily="34" charset="0"/>
              </a:rPr>
              <a:t>sa </a:t>
            </a:r>
            <a:r>
              <a:rPr lang="sk-SK" sz="1800" i="1" dirty="0" smtClean="0">
                <a:latin typeface="Arial" pitchFamily="34" charset="0"/>
                <a:cs typeface="Arial" pitchFamily="34" charset="0"/>
              </a:rPr>
              <a:t>techniku naučili v dospelom veku z vlastného záujmu – Anton </a:t>
            </a:r>
            <a:r>
              <a:rPr lang="sk-SK" sz="1800" i="1" dirty="0" err="1" smtClean="0">
                <a:latin typeface="Arial" pitchFamily="34" charset="0"/>
                <a:cs typeface="Arial" pitchFamily="34" charset="0"/>
              </a:rPr>
              <a:t>Obora</a:t>
            </a:r>
            <a:r>
              <a:rPr lang="sk-SK" sz="1800" i="1" dirty="0" smtClean="0">
                <a:latin typeface="Arial" pitchFamily="34" charset="0"/>
                <a:cs typeface="Arial" pitchFamily="34" charset="0"/>
              </a:rPr>
              <a:t>, Vendelín </a:t>
            </a:r>
            <a:r>
              <a:rPr lang="sk-SK" sz="1800" i="1" dirty="0" err="1" smtClean="0">
                <a:latin typeface="Arial" pitchFamily="34" charset="0"/>
                <a:cs typeface="Arial" pitchFamily="34" charset="0"/>
              </a:rPr>
              <a:t>Kapusník</a:t>
            </a:r>
            <a:r>
              <a:rPr lang="sk-SK" sz="1800" i="1" dirty="0" smtClean="0">
                <a:latin typeface="Arial" pitchFamily="34" charset="0"/>
                <a:cs typeface="Arial" pitchFamily="34" charset="0"/>
              </a:rPr>
              <a:t>, Viktor Benko. V tomto období boli medzi výrobkami zastúpené najmä výrobky úžitkového drotárstva – misky, podložky </a:t>
            </a:r>
            <a:r>
              <a:rPr lang="sk-SK" sz="1800" i="1" dirty="0" smtClean="0">
                <a:latin typeface="Arial" pitchFamily="34" charset="0"/>
                <a:cs typeface="Arial" pitchFamily="34" charset="0"/>
              </a:rPr>
              <a:t>         a </a:t>
            </a:r>
            <a:r>
              <a:rPr lang="sk-SK" sz="1800" i="1" dirty="0" smtClean="0">
                <a:latin typeface="Arial" pitchFamily="34" charset="0"/>
                <a:cs typeface="Arial" pitchFamily="34" charset="0"/>
              </a:rPr>
              <a:t>vešiaky. </a:t>
            </a:r>
            <a:endParaRPr lang="sk-SK" sz="1800" dirty="0" smtClean="0">
              <a:latin typeface="Arial" pitchFamily="34" charset="0"/>
              <a:cs typeface="Arial" pitchFamily="34" charset="0"/>
            </a:endParaRPr>
          </a:p>
          <a:p>
            <a:pPr marL="0">
              <a:buNone/>
            </a:pPr>
            <a:r>
              <a:rPr lang="sk-SK" sz="1800" i="1" dirty="0" smtClean="0">
                <a:latin typeface="Arial" pitchFamily="34" charset="0"/>
                <a:cs typeface="Arial" pitchFamily="34" charset="0"/>
              </a:rPr>
              <a:t>Umelecké drotárstvo zastupovali kazety Jakuba </a:t>
            </a:r>
            <a:r>
              <a:rPr lang="sk-SK" sz="1800" i="1" dirty="0" err="1" smtClean="0">
                <a:latin typeface="Arial" pitchFamily="34" charset="0"/>
                <a:cs typeface="Arial" pitchFamily="34" charset="0"/>
              </a:rPr>
              <a:t>Šeríka</a:t>
            </a:r>
            <a:r>
              <a:rPr lang="sk-SK" sz="1800" i="1" dirty="0" smtClean="0">
                <a:latin typeface="Arial" pitchFamily="34" charset="0"/>
                <a:cs typeface="Arial" pitchFamily="34" charset="0"/>
              </a:rPr>
              <a:t>, neskôr Anny </a:t>
            </a:r>
            <a:r>
              <a:rPr lang="sk-SK" sz="1800" i="1" dirty="0" err="1" smtClean="0">
                <a:latin typeface="Arial" pitchFamily="34" charset="0"/>
                <a:cs typeface="Arial" pitchFamily="34" charset="0"/>
              </a:rPr>
              <a:t>Čerňanskej</a:t>
            </a:r>
            <a:r>
              <a:rPr lang="sk-SK" sz="1800" i="1" dirty="0" smtClean="0">
                <a:latin typeface="Arial" pitchFamily="34" charset="0"/>
                <a:cs typeface="Arial" pitchFamily="34" charset="0"/>
              </a:rPr>
              <a:t> a Vladimíra Sýkoru. Drotársku techniku využila výtvarníčka Jana </a:t>
            </a:r>
            <a:r>
              <a:rPr lang="sk-SK" sz="1800" i="1" dirty="0" err="1" smtClean="0">
                <a:latin typeface="Arial" pitchFamily="34" charset="0"/>
                <a:cs typeface="Arial" pitchFamily="34" charset="0"/>
              </a:rPr>
              <a:t>Menkynová</a:t>
            </a:r>
            <a:r>
              <a:rPr lang="sk-SK" sz="1800" i="1" dirty="0" smtClean="0">
                <a:latin typeface="Arial" pitchFamily="34" charset="0"/>
                <a:cs typeface="Arial" pitchFamily="34" charset="0"/>
              </a:rPr>
              <a:t> pri návrhoch šperkov – retiazok, náhrdelníkov, náušníc a náramkov, ktoré realizoval Alexander </a:t>
            </a:r>
            <a:r>
              <a:rPr lang="sk-SK" sz="1800" i="1" dirty="0" err="1" smtClean="0">
                <a:latin typeface="Arial" pitchFamily="34" charset="0"/>
                <a:cs typeface="Arial" pitchFamily="34" charset="0"/>
              </a:rPr>
              <a:t>Viselka</a:t>
            </a:r>
            <a:r>
              <a:rPr lang="sk-SK" sz="1800" i="1" dirty="0" smtClean="0">
                <a:latin typeface="Arial" pitchFamily="34" charset="0"/>
                <a:cs typeface="Arial" pitchFamily="34" charset="0"/>
              </a:rPr>
              <a:t>. Pôsobivé </a:t>
            </a:r>
            <a:r>
              <a:rPr lang="sk-SK" sz="1800" i="1" smtClean="0">
                <a:latin typeface="Arial" pitchFamily="34" charset="0"/>
                <a:cs typeface="Arial" pitchFamily="34" charset="0"/>
              </a:rPr>
              <a:t>je </a:t>
            </a:r>
            <a:r>
              <a:rPr lang="sk-SK" sz="1800" i="1" smtClean="0">
                <a:latin typeface="Arial" pitchFamily="34" charset="0"/>
                <a:cs typeface="Arial" pitchFamily="34" charset="0"/>
              </a:rPr>
              <a:t>        i </a:t>
            </a:r>
            <a:r>
              <a:rPr lang="sk-SK" sz="1800" i="1" dirty="0" smtClean="0">
                <a:latin typeface="Arial" pitchFamily="34" charset="0"/>
                <a:cs typeface="Arial" pitchFamily="34" charset="0"/>
              </a:rPr>
              <a:t>dnes </a:t>
            </a:r>
            <a:r>
              <a:rPr lang="sk-SK" sz="1800" i="1" smtClean="0">
                <a:latin typeface="Arial" pitchFamily="34" charset="0"/>
                <a:cs typeface="Arial" pitchFamily="34" charset="0"/>
              </a:rPr>
              <a:t>spojenie </a:t>
            </a:r>
            <a:r>
              <a:rPr lang="sk-SK" sz="1800" i="1" smtClean="0">
                <a:latin typeface="Arial" pitchFamily="34" charset="0"/>
                <a:cs typeface="Arial" pitchFamily="34" charset="0"/>
              </a:rPr>
              <a:t>hlinenej </a:t>
            </a:r>
            <a:r>
              <a:rPr lang="sk-SK" sz="1800" i="1" dirty="0" smtClean="0">
                <a:latin typeface="Arial" pitchFamily="34" charset="0"/>
                <a:cs typeface="Arial" pitchFamily="34" charset="0"/>
              </a:rPr>
              <a:t>nádoby a pletenej drôtenej siete,                     ako aj drôtom opletané kraslice.</a:t>
            </a:r>
            <a:endParaRPr lang="sk-SK" sz="1800" dirty="0" smtClean="0">
              <a:latin typeface="Arial" pitchFamily="34" charset="0"/>
              <a:cs typeface="Arial" pitchFamily="34" charset="0"/>
            </a:endParaRPr>
          </a:p>
          <a:p>
            <a:endParaRPr lang="cs-CZ" sz="1800"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2800" b="1" dirty="0" smtClean="0">
                <a:solidFill>
                  <a:srgbClr val="FFC000"/>
                </a:solidFill>
                <a:latin typeface="Arial" pitchFamily="34" charset="0"/>
                <a:cs typeface="Arial" pitchFamily="34" charset="0"/>
              </a:rPr>
              <a:t>Milujeme Slovensko: Žilinská kotlina</a:t>
            </a:r>
            <a:endParaRPr lang="sk-SK" sz="2800" b="1" dirty="0">
              <a:solidFill>
                <a:srgbClr val="FFC000"/>
              </a:solidFill>
              <a:latin typeface="Arial" pitchFamily="34" charset="0"/>
              <a:cs typeface="Arial" pitchFamily="34" charset="0"/>
            </a:endParaRPr>
          </a:p>
        </p:txBody>
      </p:sp>
      <p:pic>
        <p:nvPicPr>
          <p:cNvPr id="38914" name="Picture 2" descr="https://cdn.komensky.sk/thumb.php?server=svk&amp;id=200061&amp;type=4&amp;thumb=1">
            <a:hlinkClick r:id="rId2"/>
          </p:cNvPr>
          <p:cNvPicPr>
            <a:picLocks noChangeAspect="1" noChangeArrowheads="1"/>
          </p:cNvPicPr>
          <p:nvPr/>
        </p:nvPicPr>
        <p:blipFill>
          <a:blip r:embed="rId3" cstate="print"/>
          <a:srcRect/>
          <a:stretch>
            <a:fillRect/>
          </a:stretch>
        </p:blipFill>
        <p:spPr bwMode="auto">
          <a:xfrm>
            <a:off x="1619672" y="3068960"/>
            <a:ext cx="4464496" cy="2642588"/>
          </a:xfrm>
          <a:prstGeom prst="rect">
            <a:avLst/>
          </a:prstGeom>
          <a:noFill/>
        </p:spPr>
      </p:pic>
      <p:sp>
        <p:nvSpPr>
          <p:cNvPr id="12290" name="AutoShape 2" descr="Okres Žilina – Wikipedi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2292" name="AutoShape 4" descr="Okres Žilina – Wikipedi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2294" name="AutoShape 6" descr="Okres Žilina – Wikipedi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2296" name="AutoShape 8" descr="Okres Žilina – Wikipedi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2297" name="Picture 9" descr="C:\Users\Jaroslav Vencálek\Desktop\Okres_zilina[1].png"/>
          <p:cNvPicPr>
            <a:picLocks noChangeAspect="1" noChangeArrowheads="1"/>
          </p:cNvPicPr>
          <p:nvPr/>
        </p:nvPicPr>
        <p:blipFill>
          <a:blip r:embed="rId4" cstate="print"/>
          <a:srcRect/>
          <a:stretch>
            <a:fillRect/>
          </a:stretch>
        </p:blipFill>
        <p:spPr bwMode="auto">
          <a:xfrm>
            <a:off x="1979712" y="1628800"/>
            <a:ext cx="2845194" cy="21602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7467600" cy="1301006"/>
          </a:xfrm>
        </p:spPr>
        <p:txBody>
          <a:bodyPr>
            <a:normAutofit/>
          </a:bodyPr>
          <a:lstStyle/>
          <a:p>
            <a:pPr algn="ctr"/>
            <a:r>
              <a:rPr lang="sk-SK" sz="2800" dirty="0" smtClean="0">
                <a:solidFill>
                  <a:srgbClr val="FFC000"/>
                </a:solidFill>
                <a:latin typeface="Arial" pitchFamily="34" charset="0"/>
                <a:cs typeface="Arial" pitchFamily="34" charset="0"/>
              </a:rPr>
              <a:t>Slovenský Hollywood</a:t>
            </a:r>
            <a:endParaRPr lang="cs-CZ" sz="2800" dirty="0">
              <a:solidFill>
                <a:srgbClr val="FFC000"/>
              </a:solidFill>
              <a:latin typeface="Arial" pitchFamily="34" charset="0"/>
              <a:cs typeface="Arial" pitchFamily="34" charset="0"/>
            </a:endParaRPr>
          </a:p>
        </p:txBody>
      </p:sp>
      <p:sp>
        <p:nvSpPr>
          <p:cNvPr id="4" name="Zástupný symbol pro obsah 3"/>
          <p:cNvSpPr>
            <a:spLocks noGrp="1"/>
          </p:cNvSpPr>
          <p:nvPr>
            <p:ph sz="half" idx="2"/>
          </p:nvPr>
        </p:nvSpPr>
        <p:spPr>
          <a:xfrm>
            <a:off x="4067944" y="1412776"/>
            <a:ext cx="4464496" cy="4713387"/>
          </a:xfrm>
        </p:spPr>
        <p:txBody>
          <a:bodyPr>
            <a:noAutofit/>
          </a:bodyPr>
          <a:lstStyle/>
          <a:p>
            <a:pPr marL="0">
              <a:buNone/>
            </a:pPr>
            <a:r>
              <a:rPr lang="sk-SK" sz="1600" dirty="0" smtClean="0"/>
              <a:t>Ťažko povedať, kedy a  kto nazval Terchovú, </a:t>
            </a:r>
            <a:r>
              <a:rPr lang="sk-SK" sz="1600" dirty="0" err="1" smtClean="0"/>
              <a:t>Vrátnu</a:t>
            </a:r>
            <a:r>
              <a:rPr lang="sk-SK" sz="1600" dirty="0" smtClean="0"/>
              <a:t> a oba </a:t>
            </a:r>
            <a:r>
              <a:rPr lang="sk-SK" sz="1600" dirty="0" err="1" smtClean="0"/>
              <a:t>Rozsutce</a:t>
            </a:r>
            <a:r>
              <a:rPr lang="sk-SK" sz="1600" dirty="0" smtClean="0"/>
              <a:t>  (Malý </a:t>
            </a:r>
            <a:r>
              <a:rPr lang="sk-SK" sz="1600" dirty="0" err="1" smtClean="0"/>
              <a:t>Rozsutec</a:t>
            </a:r>
            <a:r>
              <a:rPr lang="sk-SK" sz="1600" dirty="0" smtClean="0"/>
              <a:t> 1 343 m n. m., Veľký </a:t>
            </a:r>
            <a:r>
              <a:rPr lang="sk-SK" sz="1600" dirty="0" err="1" smtClean="0"/>
              <a:t>Rozsutec</a:t>
            </a:r>
            <a:r>
              <a:rPr lang="sk-SK" sz="1600" dirty="0" smtClean="0"/>
              <a:t> 1 609 m n. m.) slovenským Hollywoodom. Týmto spojením bol význam severnej časti Malej Fatry prirovnaný k miestu stretávania sa svetových filmových </a:t>
            </a:r>
            <a:r>
              <a:rPr lang="sk-SK" sz="1600" dirty="0" err="1" smtClean="0"/>
              <a:t>celebrít</a:t>
            </a:r>
            <a:r>
              <a:rPr lang="sk-SK" sz="1600" dirty="0" smtClean="0"/>
              <a:t>, </a:t>
            </a:r>
            <a:r>
              <a:rPr lang="sk-SK" sz="1600" dirty="0" smtClean="0"/>
              <a:t>kde </a:t>
            </a:r>
            <a:r>
              <a:rPr lang="sk-SK" sz="1600" dirty="0" smtClean="0"/>
              <a:t>zanechávajú odtlačky rúk aj nôh významné osobnosti svetovej filmovej tvorby. </a:t>
            </a:r>
          </a:p>
          <a:p>
            <a:pPr marL="0">
              <a:buNone/>
            </a:pPr>
            <a:r>
              <a:rPr lang="sk-SK" sz="1600" dirty="0" smtClean="0"/>
              <a:t>Aj keď v okolí Terchovej nenájdeme odtlačky chodidiel či dlaní svetových </a:t>
            </a:r>
            <a:r>
              <a:rPr lang="sk-SK" sz="1600" dirty="0" err="1" smtClean="0"/>
              <a:t>celebrít</a:t>
            </a:r>
            <a:r>
              <a:rPr lang="sk-SK" sz="1600" dirty="0" smtClean="0"/>
              <a:t> filmového plátna, je zrejmé, že Tiesňavy </a:t>
            </a:r>
            <a:r>
              <a:rPr lang="sk-SK" sz="1600" dirty="0" smtClean="0"/>
              <a:t> a </a:t>
            </a:r>
            <a:r>
              <a:rPr lang="sk-SK" sz="1600" dirty="0" err="1" smtClean="0"/>
              <a:t>Vrátna</a:t>
            </a:r>
            <a:r>
              <a:rPr lang="sk-SK" sz="1600" dirty="0" smtClean="0"/>
              <a:t> dolina ukryli v priebehu 20. storočia neuveriteľné množstvo odtlačkov v podobe stôp turistov, prichádzajúcich sem nielen </a:t>
            </a:r>
            <a:r>
              <a:rPr lang="sk-SK" sz="1600" dirty="0" smtClean="0"/>
              <a:t>zo </a:t>
            </a:r>
            <a:r>
              <a:rPr lang="sk-SK" sz="1600" dirty="0" smtClean="0"/>
              <a:t>Slovenska, </a:t>
            </a:r>
            <a:r>
              <a:rPr lang="sk-SK" sz="1600" dirty="0" smtClean="0"/>
              <a:t>      ale </a:t>
            </a:r>
            <a:r>
              <a:rPr lang="sk-SK" sz="1600" dirty="0" smtClean="0"/>
              <a:t>aj neďalekého Sliezska, Moravy, Čiech </a:t>
            </a:r>
            <a:r>
              <a:rPr lang="sk-SK" sz="1600" dirty="0" smtClean="0"/>
              <a:t>         či </a:t>
            </a:r>
            <a:r>
              <a:rPr lang="sk-SK" sz="1600" dirty="0" smtClean="0"/>
              <a:t>odinakiaľ.  </a:t>
            </a:r>
          </a:p>
          <a:p>
            <a:pPr marL="0"/>
            <a:endParaRPr lang="cs-CZ" sz="1600" dirty="0"/>
          </a:p>
        </p:txBody>
      </p:sp>
      <p:pic>
        <p:nvPicPr>
          <p:cNvPr id="5" name="Picture 7" descr="Terchová"/>
          <p:cNvPicPr>
            <a:picLocks noGrp="1" noChangeAspect="1" noChangeArrowheads="1"/>
          </p:cNvPicPr>
          <p:nvPr>
            <p:ph sz="half" idx="1"/>
          </p:nvPr>
        </p:nvPicPr>
        <p:blipFill>
          <a:blip r:embed="rId2" cstate="print"/>
          <a:srcRect/>
          <a:stretch>
            <a:fillRect/>
          </a:stretch>
        </p:blipFill>
        <p:spPr bwMode="auto">
          <a:xfrm>
            <a:off x="467544" y="1412776"/>
            <a:ext cx="3312368" cy="4417871"/>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88640"/>
            <a:ext cx="7467600" cy="1228998"/>
          </a:xfrm>
        </p:spPr>
        <p:txBody>
          <a:bodyPr>
            <a:normAutofit/>
          </a:bodyPr>
          <a:lstStyle/>
          <a:p>
            <a:pPr algn="ctr"/>
            <a:r>
              <a:rPr lang="sk-SK" sz="2800" dirty="0" smtClean="0">
                <a:solidFill>
                  <a:srgbClr val="FFC000"/>
                </a:solidFill>
                <a:latin typeface="Arial" pitchFamily="34" charset="0"/>
                <a:cs typeface="Arial" pitchFamily="34" charset="0"/>
              </a:rPr>
              <a:t>Turistický raj - Krivánska Malá Fatra</a:t>
            </a:r>
            <a:endParaRPr lang="sk-SK" sz="2800" dirty="0">
              <a:solidFill>
                <a:srgbClr val="FFC000"/>
              </a:solidFill>
              <a:latin typeface="Arial" pitchFamily="34" charset="0"/>
              <a:cs typeface="Arial" pitchFamily="34" charset="0"/>
            </a:endParaRPr>
          </a:p>
        </p:txBody>
      </p:sp>
      <p:sp>
        <p:nvSpPr>
          <p:cNvPr id="6" name="Zástupný symbol pro obsah 5"/>
          <p:cNvSpPr>
            <a:spLocks noGrp="1"/>
          </p:cNvSpPr>
          <p:nvPr>
            <p:ph idx="1"/>
          </p:nvPr>
        </p:nvSpPr>
        <p:spPr>
          <a:xfrm>
            <a:off x="457200" y="1340768"/>
            <a:ext cx="7859216" cy="4785395"/>
          </a:xfrm>
        </p:spPr>
        <p:txBody>
          <a:bodyPr>
            <a:noAutofit/>
          </a:bodyPr>
          <a:lstStyle/>
          <a:p>
            <a:pPr marL="0">
              <a:buNone/>
            </a:pPr>
            <a:r>
              <a:rPr lang="sk-SK" sz="1600" dirty="0" smtClean="0"/>
              <a:t>Vlastne sa ani niet čo čudovať. Kto raz navštívi Terchovú  a za pekného slnečného počasia  spočinie  jeho zrak na západnom okraji Krivánskej Fatry, je magickou silou nádhernej krajinnej scenérie vťahovaný dovnútra, do </a:t>
            </a:r>
            <a:r>
              <a:rPr lang="sk-SK" sz="1600" dirty="0" err="1" smtClean="0"/>
              <a:t>malofatranskej</a:t>
            </a:r>
            <a:r>
              <a:rPr lang="sk-SK" sz="1600" dirty="0" smtClean="0"/>
              <a:t> horskej obruby, tvorenej dolomitmi a </a:t>
            </a:r>
            <a:r>
              <a:rPr lang="sk-SK" sz="1600" dirty="0" smtClean="0"/>
              <a:t>vápencami  </a:t>
            </a:r>
            <a:r>
              <a:rPr lang="sk-SK" sz="1600" dirty="0" smtClean="0"/>
              <a:t>druhohorného (triasového) </a:t>
            </a:r>
            <a:r>
              <a:rPr lang="sk-SK" sz="1600" dirty="0" err="1" smtClean="0"/>
              <a:t>Chočského</a:t>
            </a:r>
            <a:r>
              <a:rPr lang="sk-SK" sz="1600" dirty="0" smtClean="0"/>
              <a:t> príkrovu.  Akoby do práve scénicky pripravených exteriérov niektorého z výpravných </a:t>
            </a:r>
            <a:r>
              <a:rPr lang="sk-SK" sz="1600" dirty="0" err="1" smtClean="0"/>
              <a:t>hollywoodských</a:t>
            </a:r>
            <a:r>
              <a:rPr lang="sk-SK" sz="1600" dirty="0" smtClean="0"/>
              <a:t> filmov  mali  možnosť vstupovať silne členitým reliéfom, s rozoklanými bielymi vrcholmi oboch </a:t>
            </a:r>
            <a:r>
              <a:rPr lang="sk-SK" sz="1600" dirty="0" err="1" smtClean="0"/>
              <a:t>Rozsutcov</a:t>
            </a:r>
            <a:r>
              <a:rPr lang="sk-SK" sz="1600" dirty="0" smtClean="0"/>
              <a:t>, tisíce komparzistov. </a:t>
            </a:r>
          </a:p>
          <a:p>
            <a:pPr marL="0">
              <a:buNone/>
            </a:pPr>
            <a:r>
              <a:rPr lang="sk-SK" sz="1600" dirty="0" smtClean="0"/>
              <a:t>Táto neuveriteľne podmanivá prírodná opona sa začína </a:t>
            </a:r>
            <a:r>
              <a:rPr lang="sk-SK" sz="1600" dirty="0" smtClean="0"/>
              <a:t>rozhŕňať </a:t>
            </a:r>
            <a:r>
              <a:rPr lang="sk-SK" sz="1600" dirty="0" smtClean="0"/>
              <a:t>na </a:t>
            </a:r>
            <a:r>
              <a:rPr lang="sk-SK" sz="1600" dirty="0" smtClean="0"/>
              <a:t>miestach</a:t>
            </a:r>
            <a:r>
              <a:rPr lang="sk-SK" sz="1600" dirty="0" smtClean="0"/>
              <a:t>,            </a:t>
            </a:r>
            <a:r>
              <a:rPr lang="sk-SK" sz="1600" dirty="0" smtClean="0"/>
              <a:t>kde </a:t>
            </a:r>
            <a:r>
              <a:rPr lang="sk-SK" sz="1600" dirty="0" smtClean="0"/>
              <a:t>v </a:t>
            </a:r>
            <a:r>
              <a:rPr lang="sk-SK" sz="1600" dirty="0" smtClean="0"/>
              <a:t>hlbokom zovretí Sokolia a </a:t>
            </a:r>
            <a:r>
              <a:rPr lang="sk-SK" sz="1600" dirty="0" err="1" smtClean="0"/>
              <a:t>Bobôt</a:t>
            </a:r>
            <a:r>
              <a:rPr lang="sk-SK" sz="1600" dirty="0" smtClean="0"/>
              <a:t>, tzv. Tiesňavách, preskakujú, mnohokrát  padajú a o mohutné skalné bloky sa trieštia vody horskej  riečky </a:t>
            </a:r>
            <a:r>
              <a:rPr lang="sk-SK" sz="1600" dirty="0" err="1" smtClean="0"/>
              <a:t>Vrátňanky</a:t>
            </a:r>
            <a:r>
              <a:rPr lang="sk-SK" sz="1600" dirty="0" smtClean="0"/>
              <a:t>. </a:t>
            </a:r>
            <a:r>
              <a:rPr lang="sk-SK" sz="1600" dirty="0" smtClean="0"/>
              <a:t> Obrovské </a:t>
            </a:r>
            <a:r>
              <a:rPr lang="sk-SK" sz="1600" dirty="0" smtClean="0"/>
              <a:t>premeny riečneho koryta zabraňujú tomu, aby skalný materiál bol dostatočne obrúsený. Zato tam, kde sa voda počas dlhšej doby víri a unášaným jemným pieskom a drobnými okruhliakmi vymieľa vo vápencovej hornine priehlbne, možno sledovať nádherné tvary obrích hrncov. </a:t>
            </a:r>
          </a:p>
          <a:p>
            <a:pPr marL="0">
              <a:buNone/>
            </a:pPr>
            <a:r>
              <a:rPr lang="sk-SK" sz="1600" dirty="0" smtClean="0"/>
              <a:t>Ľudia, prechádzajúci týmito miestami sa ocitajú v </a:t>
            </a:r>
            <a:r>
              <a:rPr lang="sk-SK" sz="1600" dirty="0" smtClean="0"/>
              <a:t>zajatí </a:t>
            </a:r>
            <a:r>
              <a:rPr lang="sk-SK" sz="1600" dirty="0" smtClean="0"/>
              <a:t>akejsi vnútornej        zovretosti, spájajúcej sa s </a:t>
            </a:r>
            <a:r>
              <a:rPr lang="sk-SK" sz="1600" dirty="0" smtClean="0"/>
              <a:t>pocitmi pokory </a:t>
            </a:r>
            <a:r>
              <a:rPr lang="sk-SK" sz="1600" dirty="0" smtClean="0"/>
              <a:t>človeka </a:t>
            </a:r>
            <a:r>
              <a:rPr lang="sk-SK" sz="1600" dirty="0" smtClean="0"/>
              <a:t>pred </a:t>
            </a:r>
            <a:r>
              <a:rPr lang="sk-SK" sz="1600" dirty="0" smtClean="0"/>
              <a:t>mohutnosťou </a:t>
            </a:r>
            <a:r>
              <a:rPr lang="sk-SK" sz="1600" dirty="0" smtClean="0"/>
              <a:t>           prírodných </a:t>
            </a:r>
            <a:r>
              <a:rPr lang="sk-SK" sz="1600" dirty="0" smtClean="0"/>
              <a:t>síl a ich zdrojov. </a:t>
            </a:r>
          </a:p>
          <a:p>
            <a:pPr marL="0"/>
            <a:endParaRPr lang="cs-CZ" sz="1600"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pPr algn="ctr"/>
            <a:r>
              <a:rPr lang="sk-SK" sz="2800" dirty="0" smtClean="0">
                <a:solidFill>
                  <a:srgbClr val="FFC000"/>
                </a:solidFill>
                <a:latin typeface="Arial" pitchFamily="34" charset="0"/>
                <a:cs typeface="Arial" pitchFamily="34" charset="0"/>
              </a:rPr>
              <a:t>Terchová - rodisko Juraja Jánošíka </a:t>
            </a:r>
            <a:r>
              <a:rPr lang="sk-SK" sz="2800" dirty="0" smtClean="0">
                <a:solidFill>
                  <a:srgbClr val="FFC000"/>
                </a:solidFill>
                <a:latin typeface="Arial" pitchFamily="34" charset="0"/>
                <a:cs typeface="Arial" pitchFamily="34" charset="0"/>
              </a:rPr>
              <a:t>  (</a:t>
            </a:r>
            <a:r>
              <a:rPr lang="sk-SK" sz="2800" dirty="0" smtClean="0">
                <a:solidFill>
                  <a:srgbClr val="FFC000"/>
                </a:solidFill>
              </a:rPr>
              <a:t>slovenský zbojník a národná legenda)</a:t>
            </a:r>
            <a:endParaRPr lang="sk-SK" sz="2800" dirty="0">
              <a:solidFill>
                <a:srgbClr val="FFC000"/>
              </a:solidFill>
              <a:latin typeface="Arial" pitchFamily="34" charset="0"/>
              <a:cs typeface="Arial" pitchFamily="34" charset="0"/>
            </a:endParaRPr>
          </a:p>
        </p:txBody>
      </p:sp>
      <p:sp>
        <p:nvSpPr>
          <p:cNvPr id="10" name="Zástupný symbol pro obsah 9"/>
          <p:cNvSpPr>
            <a:spLocks noGrp="1"/>
          </p:cNvSpPr>
          <p:nvPr>
            <p:ph sz="half" idx="2"/>
          </p:nvPr>
        </p:nvSpPr>
        <p:spPr>
          <a:xfrm>
            <a:off x="3275856" y="1484784"/>
            <a:ext cx="5040560" cy="4641379"/>
          </a:xfrm>
        </p:spPr>
        <p:txBody>
          <a:bodyPr>
            <a:noAutofit/>
          </a:bodyPr>
          <a:lstStyle/>
          <a:p>
            <a:pPr marL="0">
              <a:buNone/>
            </a:pPr>
            <a:r>
              <a:rPr lang="sk-SK" sz="1600" dirty="0" smtClean="0">
                <a:latin typeface="Arial" pitchFamily="34" charset="0"/>
                <a:cs typeface="Arial" pitchFamily="34" charset="0"/>
              </a:rPr>
              <a:t>Podobne  ako Tiesňavy sú  vstupom do „slovenského Hollywoodu“, tak socha zbojníka Juraja Jánošíka  (1988) zhotovená Jánom </a:t>
            </a:r>
            <a:r>
              <a:rPr lang="sk-SK" sz="1600" dirty="0" err="1" smtClean="0">
                <a:latin typeface="Arial" pitchFamily="34" charset="0"/>
                <a:cs typeface="Arial" pitchFamily="34" charset="0"/>
              </a:rPr>
              <a:t>Kulichom</a:t>
            </a:r>
            <a:r>
              <a:rPr lang="sk-SK" sz="1600" dirty="0" smtClean="0">
                <a:latin typeface="Arial" pitchFamily="34" charset="0"/>
                <a:cs typeface="Arial" pitchFamily="34" charset="0"/>
              </a:rPr>
              <a:t> (1930-2015) z mohutných striebristých kovových </a:t>
            </a:r>
            <a:r>
              <a:rPr lang="sk-SK" sz="1600" dirty="0" smtClean="0">
                <a:latin typeface="Arial" pitchFamily="34" charset="0"/>
                <a:cs typeface="Arial" pitchFamily="34" charset="0"/>
              </a:rPr>
              <a:t>plátov </a:t>
            </a:r>
            <a:r>
              <a:rPr lang="sk-SK" sz="1600" dirty="0" smtClean="0">
                <a:latin typeface="Arial" pitchFamily="34" charset="0"/>
                <a:cs typeface="Arial" pitchFamily="34" charset="0"/>
              </a:rPr>
              <a:t>pri  príležitosti trojstého výročia narodenia tohto hrdinu, obracia pozornosť návštevníkov do dávnej minulosti. </a:t>
            </a:r>
          </a:p>
          <a:p>
            <a:pPr marL="0">
              <a:buNone/>
            </a:pPr>
            <a:r>
              <a:rPr lang="sk-SK" sz="1600" dirty="0" smtClean="0">
                <a:latin typeface="Arial" pitchFamily="34" charset="0"/>
                <a:cs typeface="Arial" pitchFamily="34" charset="0"/>
              </a:rPr>
              <a:t>Juraj Jánošík (1688–1713), rodák z Terchovej, stúpenec </a:t>
            </a:r>
            <a:r>
              <a:rPr lang="sk-SK" sz="1600" dirty="0" err="1" smtClean="0">
                <a:latin typeface="Arial" pitchFamily="34" charset="0"/>
                <a:cs typeface="Arial" pitchFamily="34" charset="0"/>
              </a:rPr>
              <a:t>Rákociho</a:t>
            </a:r>
            <a:r>
              <a:rPr lang="sk-SK" sz="1600" dirty="0" smtClean="0">
                <a:latin typeface="Arial" pitchFamily="34" charset="0"/>
                <a:cs typeface="Arial" pitchFamily="34" charset="0"/>
              </a:rPr>
              <a:t> povstalcov, s krédom „S bohom za vlasť a slobodu“, je stále živou legendou a  symbolom úsilia slovenského ľudu o slobodu, spravodlivosť </a:t>
            </a:r>
            <a:r>
              <a:rPr lang="sk-SK" sz="1600" dirty="0" smtClean="0">
                <a:latin typeface="Arial" pitchFamily="34" charset="0"/>
                <a:cs typeface="Arial" pitchFamily="34" charset="0"/>
              </a:rPr>
              <a:t>a </a:t>
            </a:r>
            <a:r>
              <a:rPr lang="sk-SK" sz="1600" dirty="0" smtClean="0">
                <a:latin typeface="Arial" pitchFamily="34" charset="0"/>
                <a:cs typeface="Arial" pitchFamily="34" charset="0"/>
              </a:rPr>
              <a:t>rovnosť. S osudmi tohto zbojníka sa môžu turisti zoznámiť v múzejnej expozícii v budove bývalej terchovskej školy. Tým, čím sa Jánošík preslávil a stal sa legendárnou postavou, bola predovšetkým  jeho odbojná činnosť v rokoch </a:t>
            </a:r>
            <a:r>
              <a:rPr lang="sk-SK" sz="1600" dirty="0" smtClean="0">
                <a:latin typeface="Arial" pitchFamily="34" charset="0"/>
                <a:cs typeface="Arial" pitchFamily="34" charset="0"/>
              </a:rPr>
              <a:t>         1711–1713</a:t>
            </a:r>
            <a:r>
              <a:rPr lang="sk-SK" sz="1600" dirty="0" smtClean="0">
                <a:latin typeface="Arial" pitchFamily="34" charset="0"/>
                <a:cs typeface="Arial" pitchFamily="34" charset="0"/>
              </a:rPr>
              <a:t>, kedy ako kapitán zbojníckej družiny pôsobil  </a:t>
            </a:r>
            <a:r>
              <a:rPr lang="sk-SK" sz="1600" dirty="0" smtClean="0">
                <a:latin typeface="Arial" pitchFamily="34" charset="0"/>
                <a:cs typeface="Arial" pitchFamily="34" charset="0"/>
              </a:rPr>
              <a:t>v </a:t>
            </a:r>
            <a:r>
              <a:rPr lang="sk-SK" sz="1600" dirty="0" smtClean="0">
                <a:latin typeface="Arial" pitchFamily="34" charset="0"/>
                <a:cs typeface="Arial" pitchFamily="34" charset="0"/>
              </a:rPr>
              <a:t>horách na území súčasného </a:t>
            </a:r>
            <a:r>
              <a:rPr lang="sk-SK" sz="1600" dirty="0" smtClean="0">
                <a:latin typeface="Arial" pitchFamily="34" charset="0"/>
                <a:cs typeface="Arial" pitchFamily="34" charset="0"/>
              </a:rPr>
              <a:t>          Žilinského kraja, ale </a:t>
            </a:r>
            <a:r>
              <a:rPr lang="sk-SK" sz="1600" dirty="0" smtClean="0">
                <a:latin typeface="Arial" pitchFamily="34" charset="0"/>
                <a:cs typeface="Arial" pitchFamily="34" charset="0"/>
              </a:rPr>
              <a:t>aj v Sliezsku, </a:t>
            </a:r>
            <a:r>
              <a:rPr lang="sk-SK" sz="1600" dirty="0" smtClean="0">
                <a:latin typeface="Arial" pitchFamily="34" charset="0"/>
                <a:cs typeface="Arial" pitchFamily="34" charset="0"/>
              </a:rPr>
              <a:t>                                na </a:t>
            </a:r>
            <a:r>
              <a:rPr lang="sk-SK" sz="1600" dirty="0" smtClean="0">
                <a:latin typeface="Arial" pitchFamily="34" charset="0"/>
                <a:cs typeface="Arial" pitchFamily="34" charset="0"/>
              </a:rPr>
              <a:t>Morave a v Poľsku.        </a:t>
            </a:r>
          </a:p>
          <a:p>
            <a:pPr marL="0"/>
            <a:endParaRPr lang="cs-CZ" sz="1600" dirty="0">
              <a:latin typeface="Arial" pitchFamily="34" charset="0"/>
              <a:cs typeface="Arial" pitchFamily="34" charset="0"/>
            </a:endParaRPr>
          </a:p>
        </p:txBody>
      </p:sp>
      <p:pic>
        <p:nvPicPr>
          <p:cNvPr id="11" name="Picture 3" descr="C:\Users\Jaroslav Vencálek\Desktop\338px-Janošik_Statue,_Terchová[1] upr.jpg"/>
          <p:cNvPicPr>
            <a:picLocks noGrp="1" noChangeAspect="1" noChangeArrowheads="1"/>
          </p:cNvPicPr>
          <p:nvPr>
            <p:ph sz="half" idx="1"/>
          </p:nvPr>
        </p:nvPicPr>
        <p:blipFill>
          <a:blip r:embed="rId2" cstate="print"/>
          <a:srcRect/>
          <a:stretch>
            <a:fillRect/>
          </a:stretch>
        </p:blipFill>
        <p:spPr bwMode="auto">
          <a:xfrm>
            <a:off x="395536" y="1556792"/>
            <a:ext cx="2669993"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457200" y="1412776"/>
            <a:ext cx="7715200" cy="4713387"/>
          </a:xfrm>
        </p:spPr>
        <p:txBody>
          <a:bodyPr>
            <a:noAutofit/>
          </a:bodyPr>
          <a:lstStyle/>
          <a:p>
            <a:pPr marL="0">
              <a:buNone/>
            </a:pPr>
            <a:r>
              <a:rPr lang="sk-SK" sz="1600" dirty="0" smtClean="0">
                <a:latin typeface="Arial" pitchFamily="34" charset="0"/>
                <a:cs typeface="Arial" pitchFamily="34" charset="0"/>
              </a:rPr>
              <a:t>Je pomerne ľahké stotožniť sa s tými, ktorí s odstupom viac ako troch storočí celkom  presne vedia, čo (nielen) Jánošík, ale aj všetci ostatní mohli robiť a čo robiť nemali. Ťažšie je pokúsiť sa uvedomovať si charakter vtedajších čias. Pokiaľ sa ale touto cestou vydáme, budú nás sprevádzať </a:t>
            </a:r>
            <a:r>
              <a:rPr lang="sk-SK" sz="1600" dirty="0" smtClean="0">
                <a:latin typeface="Arial" pitchFamily="34" charset="0"/>
                <a:cs typeface="Arial" pitchFamily="34" charset="0"/>
              </a:rPr>
              <a:t>niektoré doposiaľ nerozlúštené </a:t>
            </a:r>
            <a:r>
              <a:rPr lang="sk-SK" sz="1600" dirty="0" smtClean="0">
                <a:latin typeface="Arial" pitchFamily="34" charset="0"/>
                <a:cs typeface="Arial" pitchFamily="34" charset="0"/>
              </a:rPr>
              <a:t>záhady. Ak sa snažíme v kontexte minulých dôb vnímať Juraja Jánošíka, potom musíme pripustiť, že tento legendárny </a:t>
            </a:r>
            <a:r>
              <a:rPr lang="sk-SK" sz="1600" dirty="0" err="1" smtClean="0">
                <a:latin typeface="Arial" pitchFamily="34" charset="0"/>
                <a:cs typeface="Arial" pitchFamily="34" charset="0"/>
              </a:rPr>
              <a:t>Terchovčan</a:t>
            </a:r>
            <a:r>
              <a:rPr lang="sk-SK" sz="1600" dirty="0" smtClean="0">
                <a:latin typeface="Arial" pitchFamily="34" charset="0"/>
                <a:cs typeface="Arial" pitchFamily="34" charset="0"/>
              </a:rPr>
              <a:t> prežil svoj krátky, avšak búrlivý život </a:t>
            </a:r>
            <a:r>
              <a:rPr lang="sk-SK" sz="1600" dirty="0" smtClean="0">
                <a:latin typeface="Arial" pitchFamily="34" charset="0"/>
                <a:cs typeface="Arial" pitchFamily="34" charset="0"/>
              </a:rPr>
              <a:t>            vo </a:t>
            </a:r>
            <a:r>
              <a:rPr lang="sk-SK" sz="1600" dirty="0" smtClean="0">
                <a:latin typeface="Arial" pitchFamily="34" charset="0"/>
                <a:cs typeface="Arial" pitchFamily="34" charset="0"/>
              </a:rPr>
              <a:t>výbušnom, mnohými povstaniami kypiacom čase na začiatku 18. storočia. Územie súčasného Žilinského kraja predstavovalo v období jeho života akúsi povstaleckú arénu so silnými prejavmi a túžbami ľudí po vymanení sa z područia </a:t>
            </a:r>
            <a:r>
              <a:rPr lang="sk-SK" sz="1600" dirty="0" smtClean="0">
                <a:latin typeface="Arial" pitchFamily="34" charset="0"/>
                <a:cs typeface="Arial" pitchFamily="34" charset="0"/>
              </a:rPr>
              <a:t>vládnucej  Habsburskej </a:t>
            </a:r>
            <a:r>
              <a:rPr lang="sk-SK" sz="1600" dirty="0" smtClean="0">
                <a:latin typeface="Arial" pitchFamily="34" charset="0"/>
                <a:cs typeface="Arial" pitchFamily="34" charset="0"/>
              </a:rPr>
              <a:t>dynastie. Z tohto pohľadu je nutné nazerať i na jeho zjednodušenú charakteristiku </a:t>
            </a:r>
            <a:r>
              <a:rPr lang="sk-SK" sz="1600" dirty="0" smtClean="0">
                <a:latin typeface="Arial" pitchFamily="34" charset="0"/>
                <a:cs typeface="Arial" pitchFamily="34" charset="0"/>
              </a:rPr>
              <a:t>v </a:t>
            </a:r>
            <a:r>
              <a:rPr lang="sk-SK" sz="1600" dirty="0" smtClean="0">
                <a:latin typeface="Arial" pitchFamily="34" charset="0"/>
                <a:cs typeface="Arial" pitchFamily="34" charset="0"/>
              </a:rPr>
              <a:t>podobe „Bohatým bral – chudobným rozdával“.</a:t>
            </a:r>
          </a:p>
          <a:p>
            <a:pPr marL="0">
              <a:buNone/>
            </a:pPr>
            <a:r>
              <a:rPr lang="sk-SK" sz="1600" dirty="0" smtClean="0">
                <a:latin typeface="Arial" pitchFamily="34" charset="0"/>
                <a:cs typeface="Arial" pitchFamily="34" charset="0"/>
              </a:rPr>
              <a:t>Po prekonaní Tiesňavy sa </a:t>
            </a:r>
            <a:r>
              <a:rPr lang="sk-SK" sz="1600" dirty="0" err="1" smtClean="0">
                <a:latin typeface="Arial" pitchFamily="34" charset="0"/>
                <a:cs typeface="Arial" pitchFamily="34" charset="0"/>
              </a:rPr>
              <a:t>Vrátna</a:t>
            </a:r>
            <a:r>
              <a:rPr lang="sk-SK" sz="1600" dirty="0" smtClean="0">
                <a:latin typeface="Arial" pitchFamily="34" charset="0"/>
                <a:cs typeface="Arial" pitchFamily="34" charset="0"/>
              </a:rPr>
              <a:t> dolina rozvetvuje na Starú a Novú  dolinu. Miznú  pocity stiesnenosti a návštevníka sa naopak zmocňujú pocity uvoľnenia. To všetko  je akoby kolorované majestátnym vrcholom Veľkého  Kriváňa (1 709 m n. m.), ktorý spolu so </a:t>
            </a:r>
            <a:r>
              <a:rPr lang="sk-SK" sz="1600" dirty="0" err="1" smtClean="0">
                <a:latin typeface="Arial" pitchFamily="34" charset="0"/>
                <a:cs typeface="Arial" pitchFamily="34" charset="0"/>
              </a:rPr>
              <a:t>Snilovským</a:t>
            </a:r>
            <a:r>
              <a:rPr lang="sk-SK" sz="1600" dirty="0" smtClean="0">
                <a:latin typeface="Arial" pitchFamily="34" charset="0"/>
                <a:cs typeface="Arial" pitchFamily="34" charset="0"/>
              </a:rPr>
              <a:t> sedlom (1 524 m n. m.), kam celoročne lanovka vyváža </a:t>
            </a:r>
            <a:r>
              <a:rPr lang="sk-SK" sz="1600" dirty="0" smtClean="0">
                <a:latin typeface="Arial" pitchFamily="34" charset="0"/>
                <a:cs typeface="Arial" pitchFamily="34" charset="0"/>
              </a:rPr>
              <a:t>         od </a:t>
            </a:r>
            <a:r>
              <a:rPr lang="sk-SK" sz="1600" dirty="0" smtClean="0">
                <a:latin typeface="Arial" pitchFamily="34" charset="0"/>
                <a:cs typeface="Arial" pitchFamily="34" charset="0"/>
              </a:rPr>
              <a:t>chaty </a:t>
            </a:r>
            <a:r>
              <a:rPr lang="sk-SK" sz="1600" dirty="0" err="1" smtClean="0">
                <a:latin typeface="Arial" pitchFamily="34" charset="0"/>
                <a:cs typeface="Arial" pitchFamily="34" charset="0"/>
              </a:rPr>
              <a:t>Vrátna</a:t>
            </a:r>
            <a:r>
              <a:rPr lang="sk-SK" sz="1600" dirty="0" smtClean="0">
                <a:latin typeface="Arial" pitchFamily="34" charset="0"/>
                <a:cs typeface="Arial" pitchFamily="34" charset="0"/>
              </a:rPr>
              <a:t> turistov na horský </a:t>
            </a:r>
            <a:r>
              <a:rPr lang="sk-SK" sz="1600" dirty="0" smtClean="0">
                <a:latin typeface="Arial" pitchFamily="34" charset="0"/>
                <a:cs typeface="Arial" pitchFamily="34" charset="0"/>
              </a:rPr>
              <a:t>hrebeň </a:t>
            </a:r>
            <a:r>
              <a:rPr lang="sk-SK" sz="1600" dirty="0" smtClean="0">
                <a:latin typeface="Arial" pitchFamily="34" charset="0"/>
                <a:cs typeface="Arial" pitchFamily="34" charset="0"/>
              </a:rPr>
              <a:t>a masívom Chlebu uzatvára predovšetkým milovníkmi zimných športov vyhľadávanú Starú dolinu </a:t>
            </a:r>
            <a:r>
              <a:rPr lang="sk-SK" sz="1600" dirty="0" smtClean="0">
                <a:latin typeface="Arial" pitchFamily="34" charset="0"/>
                <a:cs typeface="Arial" pitchFamily="34" charset="0"/>
              </a:rPr>
              <a:t>          (</a:t>
            </a:r>
            <a:r>
              <a:rPr lang="sk-SK" sz="1600" dirty="0" smtClean="0">
                <a:latin typeface="Arial" pitchFamily="34" charset="0"/>
                <a:cs typeface="Arial" pitchFamily="34" charset="0"/>
              </a:rPr>
              <a:t>zjazdovky pod Sokolím, Grúňom a </a:t>
            </a:r>
            <a:r>
              <a:rPr lang="sk-SK" sz="1600" dirty="0" err="1" smtClean="0">
                <a:latin typeface="Arial" pitchFamily="34" charset="0"/>
                <a:cs typeface="Arial" pitchFamily="34" charset="0"/>
              </a:rPr>
              <a:t>Snilovským</a:t>
            </a:r>
            <a:r>
              <a:rPr lang="sk-SK" sz="1600" dirty="0" smtClean="0">
                <a:latin typeface="Arial" pitchFamily="34" charset="0"/>
                <a:cs typeface="Arial" pitchFamily="34" charset="0"/>
              </a:rPr>
              <a:t> sedlom). </a:t>
            </a:r>
          </a:p>
          <a:p>
            <a:pPr marL="0"/>
            <a:endParaRPr lang="cs-CZ" sz="1600" dirty="0">
              <a:latin typeface="Arial" pitchFamily="34" charset="0"/>
              <a:cs typeface="Arial" pitchFamily="34" charset="0"/>
            </a:endParaRPr>
          </a:p>
        </p:txBody>
      </p:sp>
      <p:sp>
        <p:nvSpPr>
          <p:cNvPr id="4" name="Šipka dolů 3"/>
          <p:cNvSpPr/>
          <p:nvPr/>
        </p:nvSpPr>
        <p:spPr>
          <a:xfrm>
            <a:off x="4139952" y="188640"/>
            <a:ext cx="268608" cy="9064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7740352" cy="994122"/>
          </a:xfrm>
        </p:spPr>
        <p:txBody>
          <a:bodyPr>
            <a:normAutofit/>
          </a:bodyPr>
          <a:lstStyle/>
          <a:p>
            <a:pPr algn="ctr"/>
            <a:r>
              <a:rPr lang="sk-SK" sz="2800" dirty="0" smtClean="0">
                <a:solidFill>
                  <a:srgbClr val="FFC000"/>
                </a:solidFill>
                <a:latin typeface="Arial" pitchFamily="34" charset="0"/>
                <a:cs typeface="Arial" pitchFamily="34" charset="0"/>
              </a:rPr>
              <a:t>Jánošíkove diery v Krivánskej Malej Fatre</a:t>
            </a:r>
            <a:endParaRPr lang="sk-SK" sz="2800" dirty="0">
              <a:solidFill>
                <a:srgbClr val="FFC000"/>
              </a:solidFill>
              <a:latin typeface="Arial" pitchFamily="34" charset="0"/>
              <a:cs typeface="Arial" pitchFamily="34" charset="0"/>
            </a:endParaRPr>
          </a:p>
        </p:txBody>
      </p:sp>
      <p:pic>
        <p:nvPicPr>
          <p:cNvPr id="2051" name="Picture 3" descr="C:\Users\Jaroslav Vencálek\Desktop\330px-Mala_fatra_vyhliadka_nad_dierami[1]upr.jpg"/>
          <p:cNvPicPr>
            <a:picLocks noGrp="1" noChangeAspect="1" noChangeArrowheads="1"/>
          </p:cNvPicPr>
          <p:nvPr>
            <p:ph sz="half" idx="2"/>
          </p:nvPr>
        </p:nvPicPr>
        <p:blipFill>
          <a:blip r:embed="rId2" cstate="print"/>
          <a:srcRect/>
          <a:stretch>
            <a:fillRect/>
          </a:stretch>
        </p:blipFill>
        <p:spPr bwMode="auto">
          <a:xfrm>
            <a:off x="4139952" y="1412776"/>
            <a:ext cx="3059983" cy="4176463"/>
          </a:xfrm>
          <a:prstGeom prst="rect">
            <a:avLst/>
          </a:prstGeom>
          <a:ln>
            <a:noFill/>
          </a:ln>
          <a:effectLst>
            <a:outerShdw blurRad="292100" dist="139700" dir="2700000" algn="tl" rotWithShape="0">
              <a:srgbClr val="333333">
                <a:alpha val="65000"/>
              </a:srgbClr>
            </a:outerShdw>
          </a:effectLst>
        </p:spPr>
      </p:pic>
      <p:pic>
        <p:nvPicPr>
          <p:cNvPr id="3074" name="Picture 2" descr="C:\Users\Jaroslav Vencálek\Desktop\ogJD-hornediery-01[1]upr.jpg"/>
          <p:cNvPicPr>
            <a:picLocks noGrp="1" noChangeAspect="1" noChangeArrowheads="1"/>
          </p:cNvPicPr>
          <p:nvPr>
            <p:ph sz="half" idx="1"/>
          </p:nvPr>
        </p:nvPicPr>
        <p:blipFill>
          <a:blip r:embed="rId3" cstate="print"/>
          <a:srcRect/>
          <a:stretch>
            <a:fillRect/>
          </a:stretch>
        </p:blipFill>
        <p:spPr bwMode="auto">
          <a:xfrm>
            <a:off x="539552" y="1412776"/>
            <a:ext cx="3259853" cy="41764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457200" y="1484784"/>
            <a:ext cx="7571184" cy="4641379"/>
          </a:xfrm>
        </p:spPr>
        <p:txBody>
          <a:bodyPr>
            <a:noAutofit/>
          </a:bodyPr>
          <a:lstStyle/>
          <a:p>
            <a:pPr marL="0">
              <a:buNone/>
            </a:pPr>
            <a:r>
              <a:rPr lang="sk-SK" sz="1600" dirty="0" smtClean="0">
                <a:latin typeface="Arial" pitchFamily="34" charset="0"/>
                <a:cs typeface="Arial" pitchFamily="34" charset="0"/>
              </a:rPr>
              <a:t>Pomedzi vrcholy Hromové (1 636 m n. m.) a Veľký Stoh (1 606 m n. m.) vedie hrebeňová cesta jurskými druhohornými usadeninami tzv. </a:t>
            </a:r>
            <a:r>
              <a:rPr lang="sk-SK" sz="1600" dirty="0" err="1" smtClean="0">
                <a:latin typeface="Arial" pitchFamily="34" charset="0"/>
                <a:cs typeface="Arial" pitchFamily="34" charset="0"/>
              </a:rPr>
              <a:t>Krížňanského</a:t>
            </a:r>
            <a:r>
              <a:rPr lang="sk-SK" sz="1600" dirty="0" smtClean="0">
                <a:latin typeface="Arial" pitchFamily="34" charset="0"/>
                <a:cs typeface="Arial" pitchFamily="34" charset="0"/>
              </a:rPr>
              <a:t> príkrovu. Pri </a:t>
            </a:r>
            <a:r>
              <a:rPr lang="sk-SK" sz="1600" dirty="0" smtClean="0">
                <a:latin typeface="Arial" pitchFamily="34" charset="0"/>
                <a:cs typeface="Arial" pitchFamily="34" charset="0"/>
              </a:rPr>
              <a:t>pohľade  </a:t>
            </a:r>
            <a:r>
              <a:rPr lang="sk-SK" sz="1600" dirty="0" smtClean="0">
                <a:latin typeface="Arial" pitchFamily="34" charset="0"/>
                <a:cs typeface="Arial" pitchFamily="34" charset="0"/>
              </a:rPr>
              <a:t>dolu do </a:t>
            </a:r>
            <a:r>
              <a:rPr lang="sk-SK" sz="1600" dirty="0" smtClean="0">
                <a:latin typeface="Arial" pitchFamily="34" charset="0"/>
                <a:cs typeface="Arial" pitchFamily="34" charset="0"/>
              </a:rPr>
              <a:t>Novej </a:t>
            </a:r>
            <a:r>
              <a:rPr lang="sk-SK" sz="1600" dirty="0" smtClean="0">
                <a:latin typeface="Arial" pitchFamily="34" charset="0"/>
                <a:cs typeface="Arial" pitchFamily="34" charset="0"/>
              </a:rPr>
              <a:t>doliny sa črtá omnoho zreteľnejšie to, čo z Terchovej  nebolo možné rozpoznať. Vlastné žulové a </a:t>
            </a:r>
            <a:r>
              <a:rPr lang="sk-SK" sz="1600" dirty="0" err="1" smtClean="0">
                <a:latin typeface="Arial" pitchFamily="34" charset="0"/>
                <a:cs typeface="Arial" pitchFamily="34" charset="0"/>
              </a:rPr>
              <a:t>rulové</a:t>
            </a:r>
            <a:r>
              <a:rPr lang="sk-SK" sz="1600" dirty="0" smtClean="0">
                <a:latin typeface="Arial" pitchFamily="34" charset="0"/>
                <a:cs typeface="Arial" pitchFamily="34" charset="0"/>
              </a:rPr>
              <a:t> jadro Malej Fatry je </a:t>
            </a:r>
            <a:r>
              <a:rPr lang="sk-SK" sz="1600" dirty="0" smtClean="0">
                <a:latin typeface="Arial" pitchFamily="34" charset="0"/>
                <a:cs typeface="Arial" pitchFamily="34" charset="0"/>
              </a:rPr>
              <a:t>                  v </a:t>
            </a:r>
            <a:r>
              <a:rPr lang="sk-SK" sz="1600" dirty="0" smtClean="0">
                <a:latin typeface="Arial" pitchFamily="34" charset="0"/>
                <a:cs typeface="Arial" pitchFamily="34" charset="0"/>
              </a:rPr>
              <a:t>„slovenskom Hollywoode“ prekryté dvomi  sériami druhohorných sedimentov, z veľkej časti tvorených dolomitmi a vápencami (príkrovy </a:t>
            </a:r>
            <a:r>
              <a:rPr lang="sk-SK" sz="1600" dirty="0" err="1" smtClean="0">
                <a:latin typeface="Arial" pitchFamily="34" charset="0"/>
                <a:cs typeface="Arial" pitchFamily="34" charset="0"/>
              </a:rPr>
              <a:t>Chočský</a:t>
            </a:r>
            <a:r>
              <a:rPr lang="sk-SK" sz="1600" dirty="0" smtClean="0">
                <a:latin typeface="Arial" pitchFamily="34" charset="0"/>
                <a:cs typeface="Arial" pitchFamily="34" charset="0"/>
              </a:rPr>
              <a:t> a </a:t>
            </a:r>
            <a:r>
              <a:rPr lang="sk-SK" sz="1600" dirty="0" err="1" smtClean="0">
                <a:latin typeface="Arial" pitchFamily="34" charset="0"/>
                <a:cs typeface="Arial" pitchFamily="34" charset="0"/>
              </a:rPr>
              <a:t>Krížňanský</a:t>
            </a:r>
            <a:r>
              <a:rPr lang="sk-SK" sz="1600" dirty="0" smtClean="0">
                <a:latin typeface="Arial" pitchFamily="34" charset="0"/>
                <a:cs typeface="Arial" pitchFamily="34" charset="0"/>
              </a:rPr>
              <a:t>).</a:t>
            </a:r>
          </a:p>
          <a:p>
            <a:pPr marL="0">
              <a:buNone/>
            </a:pPr>
            <a:r>
              <a:rPr lang="sk-SK" sz="1600" dirty="0" smtClean="0">
                <a:latin typeface="Arial" pitchFamily="34" charset="0"/>
                <a:cs typeface="Arial" pitchFamily="34" charset="0"/>
              </a:rPr>
              <a:t>Keď sú v letných mesiacoch verejnosti sprístupnené tzv. Jánošíkove diery, tiesňavy s turistickými rebríkmi sú vyhľadávané predovšetkým tými, ktorým nejaké to zvýšené percento adrenalínu nevadí, či skôr tými, ktorí </a:t>
            </a:r>
            <a:r>
              <a:rPr lang="sk-SK" sz="1600" dirty="0" smtClean="0">
                <a:latin typeface="Arial" pitchFamily="34" charset="0"/>
                <a:cs typeface="Arial" pitchFamily="34" charset="0"/>
              </a:rPr>
              <a:t> tieto </a:t>
            </a:r>
            <a:r>
              <a:rPr lang="sk-SK" sz="1600" dirty="0" smtClean="0">
                <a:latin typeface="Arial" pitchFamily="34" charset="0"/>
                <a:cs typeface="Arial" pitchFamily="34" charset="0"/>
              </a:rPr>
              <a:t>situácie priamo vyhľadávajú. Hĺbku úžin (Dolné Diery, Horné Diery, Nové diery) akoby umocňovali početné skalné previsy a stromový porast často </a:t>
            </a:r>
            <a:r>
              <a:rPr lang="sk-SK" sz="1600" dirty="0" smtClean="0">
                <a:latin typeface="Arial" pitchFamily="34" charset="0"/>
                <a:cs typeface="Arial" pitchFamily="34" charset="0"/>
              </a:rPr>
              <a:t>brániaci prieniku </a:t>
            </a:r>
            <a:r>
              <a:rPr lang="sk-SK" sz="1600" dirty="0" smtClean="0">
                <a:latin typeface="Arial" pitchFamily="34" charset="0"/>
                <a:cs typeface="Arial" pitchFamily="34" charset="0"/>
              </a:rPr>
              <a:t>priameho slnečného svetla na dno úžin.</a:t>
            </a:r>
          </a:p>
          <a:p>
            <a:pPr marL="0">
              <a:buNone/>
            </a:pPr>
            <a:r>
              <a:rPr lang="sk-SK" sz="1600" dirty="0" smtClean="0">
                <a:latin typeface="Arial" pitchFamily="34" charset="0"/>
                <a:cs typeface="Arial" pitchFamily="34" charset="0"/>
              </a:rPr>
              <a:t>Opatrnosti na týchto cestách nie je nikdy nazvyš, ale odmeny v podobe nečakaných pitoreskných zákutí v úzkych a hlbokých úžinách, často i pod vodnou clonou a za zvýšeného vodného stavu Dierového potoka i hukotu valiacich sa vôd, si návštevníci väčšinou dlho pamätajú.             </a:t>
            </a:r>
          </a:p>
          <a:p>
            <a:pPr marL="0"/>
            <a:endParaRPr lang="cs-CZ" sz="1600" dirty="0">
              <a:latin typeface="Arial" pitchFamily="34" charset="0"/>
              <a:cs typeface="Arial" pitchFamily="34" charset="0"/>
            </a:endParaRPr>
          </a:p>
        </p:txBody>
      </p:sp>
      <p:sp>
        <p:nvSpPr>
          <p:cNvPr id="4" name="Šipka dolů 3"/>
          <p:cNvSpPr/>
          <p:nvPr/>
        </p:nvSpPr>
        <p:spPr>
          <a:xfrm>
            <a:off x="4139952" y="332656"/>
            <a:ext cx="288032" cy="9784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7467600" cy="936104"/>
          </a:xfrm>
        </p:spPr>
        <p:txBody>
          <a:bodyPr>
            <a:normAutofit/>
          </a:bodyPr>
          <a:lstStyle/>
          <a:p>
            <a:pPr algn="ctr"/>
            <a:r>
              <a:rPr lang="sk-SK" sz="2800" dirty="0" smtClean="0">
                <a:solidFill>
                  <a:srgbClr val="FFC000"/>
                </a:solidFill>
                <a:latin typeface="Arial" pitchFamily="34" charset="0"/>
                <a:cs typeface="Arial" pitchFamily="34" charset="0"/>
              </a:rPr>
              <a:t>Na sútoku Váhu a Kysuce</a:t>
            </a:r>
            <a:endParaRPr lang="sk-SK" sz="2800" dirty="0">
              <a:solidFill>
                <a:srgbClr val="FFC000"/>
              </a:solidFill>
              <a:latin typeface="Arial" pitchFamily="34" charset="0"/>
              <a:cs typeface="Arial" pitchFamily="34" charset="0"/>
            </a:endParaRPr>
          </a:p>
        </p:txBody>
      </p:sp>
      <p:pic>
        <p:nvPicPr>
          <p:cNvPr id="1026" name="Picture 2" descr="C:\Users\Jaroslav Vencálek\Desktop\p1010329.resized[1]upr.jpg"/>
          <p:cNvPicPr>
            <a:picLocks noGrp="1" noChangeAspect="1" noChangeArrowheads="1"/>
          </p:cNvPicPr>
          <p:nvPr>
            <p:ph idx="1"/>
          </p:nvPr>
        </p:nvPicPr>
        <p:blipFill>
          <a:blip r:embed="rId2" cstate="print"/>
          <a:srcRect/>
          <a:stretch>
            <a:fillRect/>
          </a:stretch>
        </p:blipFill>
        <p:spPr bwMode="auto">
          <a:xfrm>
            <a:off x="467544" y="1412776"/>
            <a:ext cx="4104457" cy="40418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ovéPole 4"/>
          <p:cNvSpPr txBox="1"/>
          <p:nvPr/>
        </p:nvSpPr>
        <p:spPr>
          <a:xfrm>
            <a:off x="4860032" y="1412776"/>
            <a:ext cx="3528392" cy="3693319"/>
          </a:xfrm>
          <a:prstGeom prst="rect">
            <a:avLst/>
          </a:prstGeom>
          <a:noFill/>
        </p:spPr>
        <p:txBody>
          <a:bodyPr wrap="square" rtlCol="0">
            <a:spAutoFit/>
          </a:bodyPr>
          <a:lstStyle/>
          <a:p>
            <a:r>
              <a:rPr lang="sk-SK" dirty="0" smtClean="0">
                <a:latin typeface="Arial" pitchFamily="34" charset="0"/>
                <a:cs typeface="Arial" pitchFamily="34" charset="0"/>
              </a:rPr>
              <a:t>Napriek tomu, že sútoky riek </a:t>
            </a:r>
            <a:r>
              <a:rPr lang="sk-SK" dirty="0" smtClean="0">
                <a:latin typeface="Arial" pitchFamily="34" charset="0"/>
                <a:cs typeface="Arial" pitchFamily="34" charset="0"/>
              </a:rPr>
              <a:t>         by </a:t>
            </a:r>
            <a:r>
              <a:rPr lang="sk-SK" dirty="0" smtClean="0">
                <a:latin typeface="Arial" pitchFamily="34" charset="0"/>
                <a:cs typeface="Arial" pitchFamily="34" charset="0"/>
              </a:rPr>
              <a:t>sme mohli považovať za úplne jednoznačne definované miesta, charakterizované presne zistenými hydrologickými (napr. priemerné prietoky vody) a morfologickými znakmi (napr. tvar sútoku riek), bývajú často sútoky spájané s dlhodobo, </a:t>
            </a:r>
            <a:r>
              <a:rPr lang="sk-SK" dirty="0" smtClean="0">
                <a:latin typeface="Arial" pitchFamily="34" charset="0"/>
                <a:cs typeface="Arial" pitchFamily="34" charset="0"/>
              </a:rPr>
              <a:t>             vo </a:t>
            </a:r>
            <a:r>
              <a:rPr lang="sk-SK" dirty="0" smtClean="0">
                <a:latin typeface="Arial" pitchFamily="34" charset="0"/>
                <a:cs typeface="Arial" pitchFamily="34" charset="0"/>
              </a:rPr>
              <a:t>vedomí ľudí zostávajúcimi, magicko-iracionálnymi a mýtickými skúsenosťami.</a:t>
            </a:r>
          </a:p>
          <a:p>
            <a:endParaRPr lang="cs-CZ" dirty="0"/>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Technický">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8725</TotalTime>
  <Words>281</Words>
  <Application>Microsoft Office PowerPoint</Application>
  <PresentationFormat>Předvádění na obrazovce (4:3)</PresentationFormat>
  <Paragraphs>39</Paragraphs>
  <Slides>14</Slides>
  <Notes>0</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Technický</vt:lpstr>
      <vt:lpstr>19. MilujemE Slovensko Žilinská kotlina (ČASŤ 2.)      </vt:lpstr>
      <vt:lpstr>Milujeme Slovensko: Žilinská kotlina</vt:lpstr>
      <vt:lpstr>Slovenský Hollywood</vt:lpstr>
      <vt:lpstr>Turistický raj - Krivánska Malá Fatra</vt:lpstr>
      <vt:lpstr>Terchová - rodisko Juraja Jánošíka   (slovenský zbojník a národná legenda)</vt:lpstr>
      <vt:lpstr>Snímek 6</vt:lpstr>
      <vt:lpstr>Jánošíkove diery v Krivánskej Malej Fatre</vt:lpstr>
      <vt:lpstr>Snímek 8</vt:lpstr>
      <vt:lpstr>Na sútoku Váhu a Kysuce</vt:lpstr>
      <vt:lpstr>Budatínsky hrad</vt:lpstr>
      <vt:lpstr>Drotárstvo v minulosti a súčasnosti</vt:lpstr>
      <vt:lpstr>Úžitkové a umelecké drotárstvo</vt:lpstr>
      <vt:lpstr>Drotárske remeslo - genius loci (nielen) Žilinskej kotliny</vt:lpstr>
      <vt:lpstr>Budatínsky hrad – expozícia drotárstva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SPOLEČENSKO-POLITICKÁ ÚLOHA UMĚNÍ  NA PŘÍKLADU VÝTVARNÉ TVORBY FRANTIŠKA VESELÉHO </dc:title>
  <dc:creator>Jaroslav Vencálek</dc:creator>
  <cp:lastModifiedBy>Uživatel systému Windows</cp:lastModifiedBy>
  <cp:revision>1086</cp:revision>
  <dcterms:created xsi:type="dcterms:W3CDTF">2019-11-01T10:11:43Z</dcterms:created>
  <dcterms:modified xsi:type="dcterms:W3CDTF">2020-05-24T16:04:36Z</dcterms:modified>
</cp:coreProperties>
</file>