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5"/>
  </p:notesMasterIdLst>
  <p:sldIdLst>
    <p:sldId id="256" r:id="rId2"/>
    <p:sldId id="448" r:id="rId3"/>
    <p:sldId id="499" r:id="rId4"/>
    <p:sldId id="500" r:id="rId5"/>
    <p:sldId id="501" r:id="rId6"/>
    <p:sldId id="502" r:id="rId7"/>
    <p:sldId id="503" r:id="rId8"/>
    <p:sldId id="504" r:id="rId9"/>
    <p:sldId id="505" r:id="rId10"/>
    <p:sldId id="506" r:id="rId11"/>
    <p:sldId id="507" r:id="rId12"/>
    <p:sldId id="508" r:id="rId13"/>
    <p:sldId id="509" r:id="rId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8"/>
    <p:penClr>
      <a:srgbClr val="FF0000"/>
    </p:penClr>
  </p:showPr>
  <p:clrMru>
    <a:srgbClr val="FFC0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7E7EC-95C4-4C38-A87C-7D7128E3F956}" type="datetimeFigureOut">
              <a:rPr lang="cs-CZ" smtClean="0"/>
              <a:pPr/>
              <a:t>21.05.2020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769A56-AA79-4F45-937A-3B3ABAB99274}"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Volný tvar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dpis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18A2481B-5154-415F-B752-558547769AA3}" type="datetimeFigureOut">
              <a:rPr lang="cs-CZ" smtClean="0"/>
              <a:pPr/>
              <a:t>21.05.2020</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l">
              <a:defRPr/>
            </a:lvl1p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Volný tvar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dpis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21.05.2020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320"/>
            <a:ext cx="7470648" cy="1143000"/>
          </a:xfrm>
        </p:spPr>
        <p:txBody>
          <a:bodyPr anchor="ctr"/>
          <a:lstStyle>
            <a:lvl1pPr algn="l">
              <a:defRPr sz="4600"/>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21.05.2020</a:t>
            </a:fld>
            <a:endParaRPr lang="cs-CZ"/>
          </a:p>
        </p:txBody>
      </p:sp>
      <p:sp>
        <p:nvSpPr>
          <p:cNvPr id="8" name="Zástupný symbol pro číslo snímku 7"/>
          <p:cNvSpPr>
            <a:spLocks noGrp="1"/>
          </p:cNvSpPr>
          <p:nvPr>
            <p:ph type="sldNum" sz="quarter" idx="11"/>
          </p:nvPr>
        </p:nvSpPr>
        <p:spPr/>
        <p:txBody>
          <a:bodyPr/>
          <a:lstStyle/>
          <a:p>
            <a:fld id="{20264769-77EF-4CD0-90DE-F7D7F2D423C4}" type="slidenum">
              <a:rPr lang="cs-CZ" smtClean="0"/>
              <a:pPr/>
              <a:t>‹#›</a:t>
            </a:fld>
            <a:endParaRPr lang="cs-CZ"/>
          </a:p>
        </p:txBody>
      </p:sp>
      <p:sp>
        <p:nvSpPr>
          <p:cNvPr id="9" name="Zástupný symbol pro zápatí 8"/>
          <p:cNvSpPr>
            <a:spLocks noGrp="1"/>
          </p:cNvSpPr>
          <p:nvPr>
            <p:ph type="ftr" sz="quarter" idx="12"/>
          </p:nvPr>
        </p:nvSpPr>
        <p:spPr/>
        <p:txBody>
          <a:bodyPr/>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21.05.2020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156448" y="6422064"/>
            <a:ext cx="762000" cy="365125"/>
          </a:xfrm>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457200" y="6422064"/>
            <a:ext cx="2133600" cy="365125"/>
          </a:xfrm>
        </p:spPr>
        <p:txBody>
          <a:bodyPr/>
          <a:lstStyle/>
          <a:p>
            <a:fld id="{18A2481B-5154-415F-B752-558547769AA3}" type="datetimeFigureOut">
              <a:rPr lang="cs-CZ" smtClean="0"/>
              <a:pPr/>
              <a:t>21.05.2020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Volný tvar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Volný tvar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Zástupný symbol pro nadpis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8A2481B-5154-415F-B752-558547769AA3}" type="datetimeFigureOut">
              <a:rPr lang="cs-CZ" smtClean="0"/>
              <a:pPr/>
              <a:t>21.05.2020</a:t>
            </a:fld>
            <a:endParaRPr lang="cs-CZ"/>
          </a:p>
        </p:txBody>
      </p:sp>
      <p:sp>
        <p:nvSpPr>
          <p:cNvPr id="22" name="Zástupný symbol pro zápatí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cs-CZ"/>
          </a:p>
        </p:txBody>
      </p:sp>
      <p:sp>
        <p:nvSpPr>
          <p:cNvPr id="18" name="Zástupný symbol pro číslo snímk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0264769-77EF-4CD0-90DE-F7D7F2D423C4}"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zborovna.sk/kniznica.php?action=download&amp;file_name=Slovensko%20-%20slep&#233;%20(obrysov&#233;)%20mapy%20+%20slep&#233;%20mapy%20krajov%20SR&amp;save=1&amp;id=200061"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29064" y="3337560"/>
            <a:ext cx="6303176" cy="2251680"/>
          </a:xfrm>
        </p:spPr>
        <p:txBody>
          <a:bodyPr>
            <a:normAutofit/>
          </a:bodyPr>
          <a:lstStyle/>
          <a:p>
            <a:r>
              <a:rPr lang="sk-SK" sz="3600" dirty="0" smtClean="0">
                <a:solidFill>
                  <a:srgbClr val="FFC000"/>
                </a:solidFill>
                <a:latin typeface="Arial" pitchFamily="34" charset="0"/>
                <a:cs typeface="Arial" pitchFamily="34" charset="0"/>
              </a:rPr>
              <a:t>18. </a:t>
            </a:r>
            <a:r>
              <a:rPr lang="sk-SK" sz="3600" dirty="0" err="1" smtClean="0">
                <a:solidFill>
                  <a:srgbClr val="FFC000"/>
                </a:solidFill>
                <a:latin typeface="Arial" pitchFamily="34" charset="0"/>
                <a:cs typeface="Arial" pitchFamily="34" charset="0"/>
              </a:rPr>
              <a:t>MilujemE</a:t>
            </a:r>
            <a:r>
              <a:rPr lang="sk-SK" sz="3600" dirty="0" smtClean="0">
                <a:solidFill>
                  <a:srgbClr val="FFC000"/>
                </a:solidFill>
                <a:latin typeface="Arial" pitchFamily="34" charset="0"/>
                <a:cs typeface="Arial" pitchFamily="34" charset="0"/>
              </a:rPr>
              <a:t> Slovensko </a:t>
            </a:r>
            <a:r>
              <a:rPr lang="sk-SK" sz="3100" dirty="0" smtClean="0">
                <a:solidFill>
                  <a:srgbClr val="FFC000"/>
                </a:solidFill>
                <a:latin typeface="Arial" pitchFamily="34" charset="0"/>
                <a:cs typeface="Arial" pitchFamily="34" charset="0"/>
              </a:rPr>
              <a:t>Žilinská kotlina</a:t>
            </a:r>
            <a:br>
              <a:rPr lang="sk-SK" sz="3100" dirty="0" smtClean="0">
                <a:solidFill>
                  <a:srgbClr val="FFC000"/>
                </a:solidFill>
                <a:latin typeface="Arial" pitchFamily="34" charset="0"/>
                <a:cs typeface="Arial" pitchFamily="34" charset="0"/>
              </a:rPr>
            </a:br>
            <a:r>
              <a:rPr lang="sk-SK" sz="3100" dirty="0" smtClean="0">
                <a:solidFill>
                  <a:srgbClr val="FFC000"/>
                </a:solidFill>
                <a:latin typeface="Arial" pitchFamily="34" charset="0"/>
                <a:cs typeface="Arial" pitchFamily="34" charset="0"/>
              </a:rPr>
              <a:t>(ČASŤ 1.)     </a:t>
            </a:r>
            <a:r>
              <a:rPr lang="cs-CZ" sz="3200" dirty="0" smtClean="0">
                <a:solidFill>
                  <a:srgbClr val="FFC000"/>
                </a:solidFill>
                <a:latin typeface="Arial" pitchFamily="34" charset="0"/>
                <a:cs typeface="Arial" pitchFamily="34" charset="0"/>
              </a:rPr>
              <a:t/>
            </a:r>
            <a:br>
              <a:rPr lang="cs-CZ" sz="3200" dirty="0" smtClean="0">
                <a:solidFill>
                  <a:srgbClr val="FFC000"/>
                </a:solidFill>
                <a:latin typeface="Arial" pitchFamily="34" charset="0"/>
                <a:cs typeface="Arial" pitchFamily="34" charset="0"/>
              </a:rPr>
            </a:br>
            <a:endParaRPr lang="cs-CZ" sz="3200" dirty="0">
              <a:solidFill>
                <a:srgbClr val="FFC000"/>
              </a:solidFill>
              <a:latin typeface="Arial" pitchFamily="34" charset="0"/>
              <a:cs typeface="Arial" pitchFamily="34" charset="0"/>
            </a:endParaRPr>
          </a:p>
        </p:txBody>
      </p:sp>
      <p:sp>
        <p:nvSpPr>
          <p:cNvPr id="3" name="Podnadpis 2"/>
          <p:cNvSpPr>
            <a:spLocks noGrp="1"/>
          </p:cNvSpPr>
          <p:nvPr>
            <p:ph type="subTitle" idx="1"/>
          </p:nvPr>
        </p:nvSpPr>
        <p:spPr>
          <a:xfrm>
            <a:off x="433050" y="1544812"/>
            <a:ext cx="6299190" cy="1668164"/>
          </a:xfrm>
        </p:spPr>
        <p:txBody>
          <a:bodyPr>
            <a:normAutofit/>
          </a:bodyPr>
          <a:lstStyle/>
          <a:p>
            <a:r>
              <a:rPr lang="sk-SK" sz="2400" dirty="0" smtClean="0">
                <a:latin typeface="Arial" pitchFamily="34" charset="0"/>
                <a:cs typeface="Arial" pitchFamily="34" charset="0"/>
              </a:rPr>
              <a:t>Jaroslav </a:t>
            </a:r>
            <a:r>
              <a:rPr lang="sk-SK" sz="2400" dirty="0" err="1" smtClean="0">
                <a:latin typeface="Arial" pitchFamily="34" charset="0"/>
                <a:cs typeface="Arial" pitchFamily="34" charset="0"/>
              </a:rPr>
              <a:t>Vencálek</a:t>
            </a:r>
            <a:endParaRPr lang="sk-SK" sz="2400" dirty="0" smtClean="0">
              <a:latin typeface="Arial" pitchFamily="34" charset="0"/>
              <a:cs typeface="Arial" pitchFamily="34" charset="0"/>
            </a:endParaRPr>
          </a:p>
          <a:p>
            <a:r>
              <a:rPr lang="sk-SK" sz="2400" dirty="0" smtClean="0">
                <a:latin typeface="Arial" pitchFamily="34" charset="0"/>
                <a:cs typeface="Arial" pitchFamily="34" charset="0"/>
              </a:rPr>
              <a:t>Inštitút politológie FF PU v Prešove</a:t>
            </a:r>
            <a:endParaRPr lang="sk-SK" sz="2400" dirty="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7745288" cy="1143000"/>
          </a:xfrm>
        </p:spPr>
        <p:txBody>
          <a:bodyPr>
            <a:normAutofit/>
          </a:bodyPr>
          <a:lstStyle/>
          <a:p>
            <a:pPr algn="ctr"/>
            <a:r>
              <a:rPr lang="sk-SK" sz="2800" dirty="0" smtClean="0">
                <a:solidFill>
                  <a:srgbClr val="FFC000"/>
                </a:solidFill>
                <a:latin typeface="Arial" pitchFamily="34" charset="0"/>
                <a:cs typeface="Arial" pitchFamily="34" charset="0"/>
              </a:rPr>
              <a:t>Poučenie pre budúcnosť z dokumentu „</a:t>
            </a:r>
            <a:r>
              <a:rPr lang="sk-SK" sz="2800" dirty="0" err="1" smtClean="0">
                <a:solidFill>
                  <a:srgbClr val="FFC000"/>
                </a:solidFill>
                <a:latin typeface="Arial" pitchFamily="34" charset="0"/>
                <a:cs typeface="Arial" pitchFamily="34" charset="0"/>
              </a:rPr>
              <a:t>Privilegium</a:t>
            </a:r>
            <a:r>
              <a:rPr lang="sk-SK" sz="2800" dirty="0" smtClean="0">
                <a:solidFill>
                  <a:srgbClr val="FFC000"/>
                </a:solidFill>
                <a:latin typeface="Arial" pitchFamily="34" charset="0"/>
                <a:cs typeface="Arial" pitchFamily="34" charset="0"/>
              </a:rPr>
              <a:t> </a:t>
            </a:r>
            <a:r>
              <a:rPr lang="sk-SK" sz="2800" dirty="0" err="1" smtClean="0">
                <a:solidFill>
                  <a:srgbClr val="FFC000"/>
                </a:solidFill>
                <a:latin typeface="Arial" pitchFamily="34" charset="0"/>
                <a:cs typeface="Arial" pitchFamily="34" charset="0"/>
              </a:rPr>
              <a:t>pro</a:t>
            </a:r>
            <a:r>
              <a:rPr lang="sk-SK" sz="2800" dirty="0" smtClean="0">
                <a:solidFill>
                  <a:srgbClr val="FFC000"/>
                </a:solidFill>
                <a:latin typeface="Arial" pitchFamily="34" charset="0"/>
                <a:cs typeface="Arial" pitchFamily="34" charset="0"/>
              </a:rPr>
              <a:t> </a:t>
            </a:r>
            <a:r>
              <a:rPr lang="sk-SK" sz="2800" dirty="0" err="1" smtClean="0">
                <a:solidFill>
                  <a:srgbClr val="FFC000"/>
                </a:solidFill>
                <a:latin typeface="Arial" pitchFamily="34" charset="0"/>
                <a:cs typeface="Arial" pitchFamily="34" charset="0"/>
              </a:rPr>
              <a:t>Slavis</a:t>
            </a:r>
            <a:r>
              <a:rPr lang="sk-SK" sz="2800" dirty="0" smtClean="0">
                <a:solidFill>
                  <a:srgbClr val="FFC000"/>
                </a:solidFill>
                <a:latin typeface="Arial" pitchFamily="34" charset="0"/>
                <a:cs typeface="Arial" pitchFamily="34" charset="0"/>
              </a:rPr>
              <a:t>“</a:t>
            </a:r>
            <a:endParaRPr lang="sk-SK" sz="2800" dirty="0">
              <a:solidFill>
                <a:srgbClr val="FFC000"/>
              </a:solidFill>
              <a:latin typeface="Arial" pitchFamily="34" charset="0"/>
              <a:cs typeface="Arial" pitchFamily="34" charset="0"/>
            </a:endParaRPr>
          </a:p>
        </p:txBody>
      </p:sp>
      <p:sp>
        <p:nvSpPr>
          <p:cNvPr id="5" name="Zástupný symbol pro obsah 4"/>
          <p:cNvSpPr>
            <a:spLocks noGrp="1"/>
          </p:cNvSpPr>
          <p:nvPr>
            <p:ph idx="1"/>
          </p:nvPr>
        </p:nvSpPr>
        <p:spPr>
          <a:xfrm>
            <a:off x="457200" y="1484784"/>
            <a:ext cx="8003232" cy="4641379"/>
          </a:xfrm>
        </p:spPr>
        <p:txBody>
          <a:bodyPr>
            <a:noAutofit/>
          </a:bodyPr>
          <a:lstStyle/>
          <a:p>
            <a:pPr marL="0">
              <a:buNone/>
            </a:pPr>
            <a:r>
              <a:rPr lang="sk-SK" sz="1800" dirty="0" smtClean="0">
                <a:latin typeface="Arial" pitchFamily="34" charset="0"/>
                <a:cs typeface="Arial" pitchFamily="34" charset="0"/>
              </a:rPr>
              <a:t>Vysvetliť tieto opatrenia, uplatňujúce sa v priebehu 14. storočia, možno  bezpochyby úsilím o zachovanie vplyvu kráľa na finančné toky, plynúce </a:t>
            </a:r>
            <a:r>
              <a:rPr lang="sk-SK" sz="1800" dirty="0" smtClean="0">
                <a:latin typeface="Arial" pitchFamily="34" charset="0"/>
                <a:cs typeface="Arial" pitchFamily="34" charset="0"/>
              </a:rPr>
              <a:t>     do </a:t>
            </a:r>
            <a:r>
              <a:rPr lang="sk-SK" sz="1800" dirty="0" smtClean="0">
                <a:latin typeface="Arial" pitchFamily="34" charset="0"/>
                <a:cs typeface="Arial" pitchFamily="34" charset="0"/>
              </a:rPr>
              <a:t>kráľovskej pokladne, či hľadaním opory v mestách proti odbojnej šľachte. V integrovanom európskom priestore 21. </a:t>
            </a:r>
            <a:r>
              <a:rPr lang="sk-SK" sz="1800" dirty="0" smtClean="0">
                <a:latin typeface="Arial" pitchFamily="34" charset="0"/>
                <a:cs typeface="Arial" pitchFamily="34" charset="0"/>
              </a:rPr>
              <a:t>storočia </a:t>
            </a:r>
            <a:r>
              <a:rPr lang="sk-SK" sz="1800" dirty="0" smtClean="0">
                <a:latin typeface="Arial" pitchFamily="34" charset="0"/>
                <a:cs typeface="Arial" pitchFamily="34" charset="0"/>
              </a:rPr>
              <a:t>je možné ale nachádzať </a:t>
            </a:r>
            <a:r>
              <a:rPr lang="sk-SK" sz="1800" dirty="0" smtClean="0">
                <a:latin typeface="Arial" pitchFamily="34" charset="0"/>
                <a:cs typeface="Arial" pitchFamily="34" charset="0"/>
              </a:rPr>
              <a:t>  aj </a:t>
            </a:r>
            <a:r>
              <a:rPr lang="sk-SK" sz="1800" dirty="0" smtClean="0">
                <a:latin typeface="Arial" pitchFamily="34" charset="0"/>
                <a:cs typeface="Arial" pitchFamily="34" charset="0"/>
              </a:rPr>
              <a:t>mnohé postmoderné paralely a </a:t>
            </a:r>
            <a:r>
              <a:rPr lang="sk-SK" sz="1800" dirty="0" smtClean="0">
                <a:latin typeface="Arial" pitchFamily="34" charset="0"/>
                <a:cs typeface="Arial" pitchFamily="34" charset="0"/>
              </a:rPr>
              <a:t>impulzy </a:t>
            </a:r>
            <a:r>
              <a:rPr lang="sk-SK" sz="1800" dirty="0" smtClean="0">
                <a:latin typeface="Arial" pitchFamily="34" charset="0"/>
                <a:cs typeface="Arial" pitchFamily="34" charset="0"/>
              </a:rPr>
              <a:t>v podobe paritného zastúpenia čiastkových  lokálnych (regionálnych) síl pri výkone verejnej správy alebo rotácii subjektov, predsedajúcich integrovaným štruktúram. </a:t>
            </a:r>
            <a:r>
              <a:rPr lang="sk-SK" sz="1800" dirty="0" smtClean="0">
                <a:latin typeface="Arial" pitchFamily="34" charset="0"/>
                <a:cs typeface="Arial" pitchFamily="34" charset="0"/>
              </a:rPr>
              <a:t>                         Génius </a:t>
            </a:r>
            <a:r>
              <a:rPr lang="sk-SK" sz="1800" dirty="0" err="1" smtClean="0">
                <a:latin typeface="Arial" pitchFamily="34" charset="0"/>
                <a:cs typeface="Arial" pitchFamily="34" charset="0"/>
              </a:rPr>
              <a:t>loci</a:t>
            </a:r>
            <a:r>
              <a:rPr lang="sk-SK" sz="1800" dirty="0" smtClean="0">
                <a:latin typeface="Arial" pitchFamily="34" charset="0"/>
                <a:cs typeface="Arial" pitchFamily="34" charset="0"/>
              </a:rPr>
              <a:t> Žiliny tak nadobudol </a:t>
            </a:r>
            <a:r>
              <a:rPr lang="sk-SK" sz="1800" dirty="0" smtClean="0">
                <a:latin typeface="Arial" pitchFamily="34" charset="0"/>
                <a:cs typeface="Arial" pitchFamily="34" charset="0"/>
              </a:rPr>
              <a:t>podobu prvého </a:t>
            </a:r>
            <a:r>
              <a:rPr lang="sk-SK" sz="1800" dirty="0" smtClean="0">
                <a:latin typeface="Arial" pitchFamily="34" charset="0"/>
                <a:cs typeface="Arial" pitchFamily="34" charset="0"/>
              </a:rPr>
              <a:t>mesta nielen na Slovensku, ale aj v širšie vnímanom stredoeurópskom </a:t>
            </a:r>
            <a:r>
              <a:rPr lang="sk-SK" sz="1800" dirty="0" smtClean="0">
                <a:latin typeface="Arial" pitchFamily="34" charset="0"/>
                <a:cs typeface="Arial" pitchFamily="34" charset="0"/>
              </a:rPr>
              <a:t>priestore, </a:t>
            </a:r>
            <a:r>
              <a:rPr lang="sk-SK" sz="1800" dirty="0" smtClean="0">
                <a:latin typeface="Arial" pitchFamily="34" charset="0"/>
                <a:cs typeface="Arial" pitchFamily="34" charset="0"/>
              </a:rPr>
              <a:t>so zachovaným historickým dokumentom rovnosti práv chudobnejšieho slovenského obyvateľstva </a:t>
            </a:r>
            <a:r>
              <a:rPr lang="sk-SK" sz="1800" dirty="0" smtClean="0">
                <a:latin typeface="Arial" pitchFamily="34" charset="0"/>
                <a:cs typeface="Arial" pitchFamily="34" charset="0"/>
              </a:rPr>
              <a:t>s </a:t>
            </a:r>
            <a:r>
              <a:rPr lang="sk-SK" sz="1800" dirty="0" smtClean="0">
                <a:latin typeface="Arial" pitchFamily="34" charset="0"/>
                <a:cs typeface="Arial" pitchFamily="34" charset="0"/>
              </a:rPr>
              <a:t>bohatšími nemeckými patricijmi. </a:t>
            </a:r>
            <a:endParaRPr lang="sk-SK" sz="1800" dirty="0" smtClean="0">
              <a:latin typeface="Arial" pitchFamily="34" charset="0"/>
              <a:cs typeface="Arial" pitchFamily="34" charset="0"/>
            </a:endParaRPr>
          </a:p>
          <a:p>
            <a:pPr marL="0">
              <a:buNone/>
            </a:pPr>
            <a:r>
              <a:rPr lang="sk-SK" sz="1800" dirty="0" smtClean="0">
                <a:latin typeface="Arial" pitchFamily="34" charset="0"/>
                <a:cs typeface="Arial" pitchFamily="34" charset="0"/>
              </a:rPr>
              <a:t>Prechádzať </a:t>
            </a:r>
            <a:r>
              <a:rPr lang="sk-SK" sz="1800" dirty="0" smtClean="0">
                <a:latin typeface="Arial" pitchFamily="34" charset="0"/>
                <a:cs typeface="Arial" pitchFamily="34" charset="0"/>
              </a:rPr>
              <a:t>stredovekými uličkami historického jadra Žiliny je akýmsi spôsobom vždy vzrušujúce. Človek nevníma len </a:t>
            </a:r>
            <a:r>
              <a:rPr lang="sk-SK" sz="1800" dirty="0" smtClean="0">
                <a:latin typeface="Arial" pitchFamily="34" charset="0"/>
                <a:cs typeface="Arial" pitchFamily="34" charset="0"/>
              </a:rPr>
              <a:t>okolité </a:t>
            </a:r>
            <a:r>
              <a:rPr lang="sk-SK" sz="1800" dirty="0" smtClean="0">
                <a:latin typeface="Arial" pitchFamily="34" charset="0"/>
                <a:cs typeface="Arial" pitchFamily="34" charset="0"/>
              </a:rPr>
              <a:t>renesančné </a:t>
            </a:r>
            <a:r>
              <a:rPr lang="sk-SK" sz="1800" dirty="0" smtClean="0">
                <a:latin typeface="Arial" pitchFamily="34" charset="0"/>
                <a:cs typeface="Arial" pitchFamily="34" charset="0"/>
              </a:rPr>
              <a:t>              a </a:t>
            </a:r>
            <a:r>
              <a:rPr lang="sk-SK" sz="1800" dirty="0" smtClean="0">
                <a:latin typeface="Arial" pitchFamily="34" charset="0"/>
                <a:cs typeface="Arial" pitchFamily="34" charset="0"/>
              </a:rPr>
              <a:t>barokovo </a:t>
            </a:r>
            <a:r>
              <a:rPr lang="sk-SK" sz="1800" dirty="0" smtClean="0">
                <a:latin typeface="Arial" pitchFamily="34" charset="0"/>
                <a:cs typeface="Arial" pitchFamily="34" charset="0"/>
              </a:rPr>
              <a:t>upravené </a:t>
            </a:r>
            <a:r>
              <a:rPr lang="sk-SK" sz="1800" dirty="0" smtClean="0">
                <a:latin typeface="Arial" pitchFamily="34" charset="0"/>
                <a:cs typeface="Arial" pitchFamily="34" charset="0"/>
              </a:rPr>
              <a:t>fasády meštianskych domov, ale je prinútený  objavovať práve videné v inom spektre </a:t>
            </a:r>
            <a:r>
              <a:rPr lang="sk-SK" sz="1800" dirty="0" smtClean="0">
                <a:latin typeface="Arial" pitchFamily="34" charset="0"/>
                <a:cs typeface="Arial" pitchFamily="34" charset="0"/>
              </a:rPr>
              <a:t>súvislostí </a:t>
            </a:r>
            <a:r>
              <a:rPr lang="sk-SK" sz="1800" dirty="0" smtClean="0">
                <a:latin typeface="Arial" pitchFamily="34" charset="0"/>
                <a:cs typeface="Arial" pitchFamily="34" charset="0"/>
              </a:rPr>
              <a:t>zmenených   spoločenských podmienok a priestorových kompozícií. </a:t>
            </a:r>
            <a:endParaRPr lang="sk-SK" sz="1800" dirty="0" smtClean="0">
              <a:latin typeface="Arial" pitchFamily="34" charset="0"/>
              <a:cs typeface="Arial" pitchFamily="34" charset="0"/>
            </a:endParaRPr>
          </a:p>
          <a:p>
            <a:endParaRPr lang="cs-CZ" sz="1800" dirty="0">
              <a:latin typeface="Arial" pitchFamily="34" charset="0"/>
              <a:cs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16632"/>
            <a:ext cx="7673280" cy="1301006"/>
          </a:xfrm>
        </p:spPr>
        <p:txBody>
          <a:bodyPr>
            <a:normAutofit/>
          </a:bodyPr>
          <a:lstStyle/>
          <a:p>
            <a:pPr algn="ctr"/>
            <a:r>
              <a:rPr lang="sk-SK" sz="2800" dirty="0" smtClean="0">
                <a:solidFill>
                  <a:srgbClr val="FFC000"/>
                </a:solidFill>
                <a:latin typeface="Arial" pitchFamily="34" charset="0"/>
                <a:cs typeface="Arial" pitchFamily="34" charset="0"/>
              </a:rPr>
              <a:t>Architektúra v Žiline nesie znaky mixovania </a:t>
            </a:r>
            <a:endParaRPr lang="sk-SK" sz="2800" dirty="0">
              <a:solidFill>
                <a:srgbClr val="FFC000"/>
              </a:solidFill>
              <a:latin typeface="Arial" pitchFamily="34" charset="0"/>
              <a:cs typeface="Arial" pitchFamily="34" charset="0"/>
            </a:endParaRPr>
          </a:p>
        </p:txBody>
      </p:sp>
      <p:pic>
        <p:nvPicPr>
          <p:cNvPr id="1026" name="Picture 2" descr="C:\Users\Jaroslav Vencálek\Desktop\Foto Slovensko\Žilinský kraj\Okres Žilina\P4030058.JPG"/>
          <p:cNvPicPr>
            <a:picLocks noGrp="1" noChangeAspect="1" noChangeArrowheads="1"/>
          </p:cNvPicPr>
          <p:nvPr>
            <p:ph idx="1"/>
          </p:nvPr>
        </p:nvPicPr>
        <p:blipFill>
          <a:blip r:embed="rId2" cstate="print"/>
          <a:srcRect/>
          <a:stretch>
            <a:fillRect/>
          </a:stretch>
        </p:blipFill>
        <p:spPr bwMode="auto">
          <a:xfrm>
            <a:off x="1187624" y="1412776"/>
            <a:ext cx="5774573" cy="43309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sz="half" idx="2"/>
          </p:nvPr>
        </p:nvSpPr>
        <p:spPr>
          <a:xfrm>
            <a:off x="4267200" y="1340768"/>
            <a:ext cx="3905200" cy="4785395"/>
          </a:xfrm>
        </p:spPr>
        <p:txBody>
          <a:bodyPr>
            <a:normAutofit fontScale="77500" lnSpcReduction="20000"/>
          </a:bodyPr>
          <a:lstStyle/>
          <a:p>
            <a:pPr marL="0">
              <a:buNone/>
            </a:pPr>
            <a:r>
              <a:rPr lang="sk-SK" dirty="0" smtClean="0"/>
              <a:t>Mesto akoby vo svojich </a:t>
            </a:r>
            <a:r>
              <a:rPr lang="sk-SK" dirty="0" smtClean="0"/>
              <a:t>    stenách pevne </a:t>
            </a:r>
            <a:r>
              <a:rPr lang="sk-SK" dirty="0" smtClean="0"/>
              <a:t>ukrylo génia </a:t>
            </a:r>
            <a:r>
              <a:rPr lang="sk-SK" dirty="0" err="1" smtClean="0"/>
              <a:t>loci</a:t>
            </a:r>
            <a:r>
              <a:rPr lang="sk-SK" dirty="0" smtClean="0"/>
              <a:t> vtesnaného do </a:t>
            </a:r>
            <a:r>
              <a:rPr lang="sk-SK" dirty="0" smtClean="0"/>
              <a:t>podoby                   </a:t>
            </a:r>
            <a:r>
              <a:rPr lang="sk-SK" dirty="0" smtClean="0"/>
              <a:t>tzv. žilinského práva. Stredoveké územnosprávne činnosti </a:t>
            </a:r>
            <a:r>
              <a:rPr lang="sk-SK" dirty="0" smtClean="0"/>
              <a:t>           sa </a:t>
            </a:r>
            <a:r>
              <a:rPr lang="sk-SK" dirty="0" smtClean="0"/>
              <a:t>pôvodne odvíjali </a:t>
            </a:r>
            <a:r>
              <a:rPr lang="sk-SK" dirty="0" smtClean="0"/>
              <a:t>od </a:t>
            </a:r>
            <a:r>
              <a:rPr lang="sk-SK" dirty="0" smtClean="0"/>
              <a:t>tzv. </a:t>
            </a:r>
            <a:r>
              <a:rPr lang="sk-SK" dirty="0" err="1" smtClean="0"/>
              <a:t>tešínskeho</a:t>
            </a:r>
            <a:r>
              <a:rPr lang="sk-SK" dirty="0" smtClean="0"/>
              <a:t> práva, odvodeného od práva flámskeho. Keď ale v roku 1364 prevzal „</a:t>
            </a:r>
            <a:r>
              <a:rPr lang="sk-SK" dirty="0" err="1" smtClean="0"/>
              <a:t>Těšín</a:t>
            </a:r>
            <a:r>
              <a:rPr lang="sk-SK" dirty="0" smtClean="0"/>
              <a:t>“ ako určujúce tzv. magdeburské právo (napr. inštitút dedičného richtára vykonávajúceho úrad hlavného mestského sudcu), zakázal  uhorský kráľ Ľudovít I</a:t>
            </a:r>
            <a:r>
              <a:rPr lang="sk-SK" dirty="0" smtClean="0"/>
              <a:t>. Veľký </a:t>
            </a:r>
            <a:r>
              <a:rPr lang="sk-SK" dirty="0" smtClean="0"/>
              <a:t>používať ako odvolaciu  inštanciu sliezsky </a:t>
            </a:r>
            <a:r>
              <a:rPr lang="sk-SK" dirty="0" err="1" smtClean="0"/>
              <a:t>Těšín</a:t>
            </a:r>
            <a:r>
              <a:rPr lang="sk-SK" dirty="0" smtClean="0"/>
              <a:t>.</a:t>
            </a:r>
          </a:p>
          <a:p>
            <a:endParaRPr lang="cs-CZ" dirty="0">
              <a:latin typeface="Arial" pitchFamily="34" charset="0"/>
              <a:cs typeface="Arial" pitchFamily="34" charset="0"/>
            </a:endParaRPr>
          </a:p>
        </p:txBody>
      </p:sp>
      <p:pic>
        <p:nvPicPr>
          <p:cNvPr id="2050" name="Picture 2" descr="C:\Users\Jaroslav Vencálek\Desktop\Foto Slovensko\Žilinský kraj\Okres Žilina\P4030063.JPG"/>
          <p:cNvPicPr>
            <a:picLocks noGrp="1" noChangeAspect="1" noChangeArrowheads="1"/>
          </p:cNvPicPr>
          <p:nvPr>
            <p:ph sz="half" idx="1"/>
          </p:nvPr>
        </p:nvPicPr>
        <p:blipFill>
          <a:blip r:embed="rId2" cstate="print"/>
          <a:srcRect/>
          <a:stretch>
            <a:fillRect/>
          </a:stretch>
        </p:blipFill>
        <p:spPr bwMode="auto">
          <a:xfrm>
            <a:off x="611560" y="1412776"/>
            <a:ext cx="3394472" cy="4525963"/>
          </a:xfrm>
          <a:prstGeom prst="rect">
            <a:avLst/>
          </a:prstGeom>
          <a:ln>
            <a:noFill/>
          </a:ln>
          <a:effectLst>
            <a:outerShdw blurRad="292100" dist="139700" dir="2700000" algn="tl" rotWithShape="0">
              <a:srgbClr val="333333">
                <a:alpha val="65000"/>
              </a:srgbClr>
            </a:outerShdw>
          </a:effectLst>
        </p:spPr>
      </p:pic>
      <p:sp>
        <p:nvSpPr>
          <p:cNvPr id="5" name="Šipka dolů 4"/>
          <p:cNvSpPr/>
          <p:nvPr/>
        </p:nvSpPr>
        <p:spPr>
          <a:xfrm>
            <a:off x="4139952" y="260648"/>
            <a:ext cx="216024" cy="86409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611560" y="5949280"/>
            <a:ext cx="3672408" cy="523220"/>
          </a:xfrm>
          <a:prstGeom prst="rect">
            <a:avLst/>
          </a:prstGeom>
          <a:noFill/>
        </p:spPr>
        <p:txBody>
          <a:bodyPr wrap="square" rtlCol="0">
            <a:spAutoFit/>
          </a:bodyPr>
          <a:lstStyle/>
          <a:p>
            <a:r>
              <a:rPr lang="sk-SK" sz="1400" dirty="0" smtClean="0">
                <a:solidFill>
                  <a:srgbClr val="FFC000"/>
                </a:solidFill>
              </a:rPr>
              <a:t>Katedrála Najsvätejšej Trojice a samostatne stojaca zvonica - </a:t>
            </a:r>
            <a:r>
              <a:rPr lang="sk-SK" sz="1400" dirty="0" err="1" smtClean="0">
                <a:solidFill>
                  <a:srgbClr val="FFC000"/>
                </a:solidFill>
              </a:rPr>
              <a:t>Burianova</a:t>
            </a:r>
            <a:r>
              <a:rPr lang="sk-SK" sz="1400" dirty="0" smtClean="0">
                <a:solidFill>
                  <a:srgbClr val="FFC000"/>
                </a:solidFill>
              </a:rPr>
              <a:t> veža</a:t>
            </a:r>
            <a:endParaRPr lang="sk-SK" sz="1400" dirty="0">
              <a:solidFill>
                <a:srgbClr val="FFC000"/>
              </a:solidFill>
            </a:endParaRPr>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7745288" cy="1143000"/>
          </a:xfrm>
        </p:spPr>
        <p:txBody>
          <a:bodyPr>
            <a:normAutofit/>
          </a:bodyPr>
          <a:lstStyle/>
          <a:p>
            <a:pPr algn="ctr"/>
            <a:r>
              <a:rPr lang="sk-SK" sz="2800" dirty="0" smtClean="0">
                <a:solidFill>
                  <a:srgbClr val="FFC000"/>
                </a:solidFill>
                <a:latin typeface="Arial" pitchFamily="34" charset="0"/>
                <a:cs typeface="Arial" pitchFamily="34" charset="0"/>
              </a:rPr>
              <a:t>Jazyková a právna </a:t>
            </a:r>
            <a:br>
              <a:rPr lang="sk-SK" sz="2800" dirty="0" smtClean="0">
                <a:solidFill>
                  <a:srgbClr val="FFC000"/>
                </a:solidFill>
                <a:latin typeface="Arial" pitchFamily="34" charset="0"/>
                <a:cs typeface="Arial" pitchFamily="34" charset="0"/>
              </a:rPr>
            </a:br>
            <a:r>
              <a:rPr lang="sk-SK" sz="2800" dirty="0" smtClean="0">
                <a:solidFill>
                  <a:srgbClr val="FFC000"/>
                </a:solidFill>
                <a:latin typeface="Arial" pitchFamily="34" charset="0"/>
                <a:cs typeface="Arial" pitchFamily="34" charset="0"/>
              </a:rPr>
              <a:t>národná </a:t>
            </a:r>
            <a:r>
              <a:rPr lang="sk-SK" sz="2800" dirty="0" smtClean="0">
                <a:solidFill>
                  <a:srgbClr val="FFC000"/>
                </a:solidFill>
                <a:latin typeface="Arial" pitchFamily="34" charset="0"/>
                <a:cs typeface="Arial" pitchFamily="34" charset="0"/>
              </a:rPr>
              <a:t>kultúrna pamiatka Slovenska </a:t>
            </a:r>
            <a:endParaRPr lang="sk-SK" sz="2800" dirty="0">
              <a:solidFill>
                <a:srgbClr val="FFC000"/>
              </a:solidFill>
              <a:latin typeface="Arial" pitchFamily="34" charset="0"/>
              <a:cs typeface="Arial" pitchFamily="34" charset="0"/>
            </a:endParaRPr>
          </a:p>
        </p:txBody>
      </p:sp>
      <p:sp>
        <p:nvSpPr>
          <p:cNvPr id="4" name="Zástupný symbol pro obsah 3"/>
          <p:cNvSpPr>
            <a:spLocks noGrp="1"/>
          </p:cNvSpPr>
          <p:nvPr>
            <p:ph sz="half" idx="2"/>
          </p:nvPr>
        </p:nvSpPr>
        <p:spPr>
          <a:xfrm>
            <a:off x="467544" y="1412777"/>
            <a:ext cx="7457256" cy="2304256"/>
          </a:xfrm>
        </p:spPr>
        <p:txBody>
          <a:bodyPr>
            <a:normAutofit fontScale="70000" lnSpcReduction="20000"/>
          </a:bodyPr>
          <a:lstStyle/>
          <a:p>
            <a:pPr marL="0">
              <a:buNone/>
            </a:pPr>
            <a:r>
              <a:rPr lang="sk-SK" dirty="0" smtClean="0"/>
              <a:t>V roku 1378 bol v Žiline na základe magdeburského práva spísaný súbor mestských právnych zvyklostí, tzv. </a:t>
            </a:r>
            <a:r>
              <a:rPr lang="sk-SK" i="1" dirty="0" smtClean="0">
                <a:solidFill>
                  <a:srgbClr val="FFC000"/>
                </a:solidFill>
              </a:rPr>
              <a:t>Žilinská mestská kniha</a:t>
            </a:r>
            <a:r>
              <a:rPr lang="sk-SK" dirty="0" smtClean="0"/>
              <a:t>. Slovenský zápis (slovakizovaná čeština), pochádzajúci z roku 1451, </a:t>
            </a:r>
            <a:r>
              <a:rPr lang="sk-SK" dirty="0" smtClean="0"/>
              <a:t>      je </a:t>
            </a:r>
            <a:r>
              <a:rPr lang="sk-SK" dirty="0" smtClean="0"/>
              <a:t>niektorými odborníkmi považovaný </a:t>
            </a:r>
            <a:r>
              <a:rPr lang="sk-SK" dirty="0" smtClean="0"/>
              <a:t>za </a:t>
            </a:r>
            <a:r>
              <a:rPr lang="sk-SK" dirty="0" smtClean="0"/>
              <a:t>najstarší zachovaný knižný zápis v slovenskom jazyku v rámci celého Slovenska. Kniha právom patrí k </a:t>
            </a:r>
            <a:r>
              <a:rPr lang="sk-SK" dirty="0" smtClean="0"/>
              <a:t>jednej </a:t>
            </a:r>
            <a:r>
              <a:rPr lang="sk-SK" dirty="0" smtClean="0"/>
              <a:t>z </a:t>
            </a:r>
            <a:r>
              <a:rPr lang="sk-SK" dirty="0" smtClean="0"/>
              <a:t>najcennejších </a:t>
            </a:r>
            <a:r>
              <a:rPr lang="sk-SK" dirty="0" smtClean="0"/>
              <a:t>slovenských stredovekých písomných pamiatok. Niet sa preto čo čudovať, že bola v roku 1988 vyhlásená </a:t>
            </a:r>
            <a:r>
              <a:rPr lang="sk-SK" dirty="0" smtClean="0"/>
              <a:t>         za  </a:t>
            </a:r>
            <a:r>
              <a:rPr lang="sk-SK" dirty="0" smtClean="0"/>
              <a:t>národnú kultúrnu  pamiatku (149 textom popísaných listov </a:t>
            </a:r>
            <a:r>
              <a:rPr lang="sk-SK" dirty="0" smtClean="0"/>
              <a:t>  v</a:t>
            </a:r>
            <a:r>
              <a:rPr lang="sk-SK" dirty="0" smtClean="0"/>
              <a:t> koženej </a:t>
            </a:r>
            <a:r>
              <a:rPr lang="sk-SK" dirty="0" smtClean="0"/>
              <a:t>väzbe </a:t>
            </a:r>
            <a:r>
              <a:rPr lang="sk-SK" dirty="0" smtClean="0"/>
              <a:t>z 15. storočia). </a:t>
            </a:r>
            <a:endParaRPr lang="cs-CZ" dirty="0"/>
          </a:p>
        </p:txBody>
      </p:sp>
      <p:pic>
        <p:nvPicPr>
          <p:cNvPr id="3074" name="Picture 2" descr="C:\Users\Jaroslav Vencálek\Desktop\Žilinská_kniha[1].jpg"/>
          <p:cNvPicPr>
            <a:picLocks noGrp="1" noChangeAspect="1" noChangeArrowheads="1"/>
          </p:cNvPicPr>
          <p:nvPr>
            <p:ph sz="half" idx="1"/>
          </p:nvPr>
        </p:nvPicPr>
        <p:blipFill>
          <a:blip r:embed="rId2" cstate="print"/>
          <a:srcRect/>
          <a:stretch>
            <a:fillRect/>
          </a:stretch>
        </p:blipFill>
        <p:spPr bwMode="auto">
          <a:xfrm>
            <a:off x="1979712" y="3501008"/>
            <a:ext cx="3744416" cy="248918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2800" b="1" dirty="0" smtClean="0">
                <a:solidFill>
                  <a:srgbClr val="FFC000"/>
                </a:solidFill>
                <a:latin typeface="Arial" pitchFamily="34" charset="0"/>
                <a:cs typeface="Arial" pitchFamily="34" charset="0"/>
              </a:rPr>
              <a:t>Milujeme Slovensko: Žilinská kotlina</a:t>
            </a:r>
            <a:endParaRPr lang="sk-SK" sz="2800" b="1" dirty="0">
              <a:solidFill>
                <a:srgbClr val="FFC000"/>
              </a:solidFill>
              <a:latin typeface="Arial" pitchFamily="34" charset="0"/>
              <a:cs typeface="Arial" pitchFamily="34" charset="0"/>
            </a:endParaRPr>
          </a:p>
        </p:txBody>
      </p:sp>
      <p:pic>
        <p:nvPicPr>
          <p:cNvPr id="38914" name="Picture 2" descr="https://cdn.komensky.sk/thumb.php?server=svk&amp;id=200061&amp;type=4&amp;thumb=1">
            <a:hlinkClick r:id="rId2"/>
          </p:cNvPr>
          <p:cNvPicPr>
            <a:picLocks noChangeAspect="1" noChangeArrowheads="1"/>
          </p:cNvPicPr>
          <p:nvPr/>
        </p:nvPicPr>
        <p:blipFill>
          <a:blip r:embed="rId3" cstate="print"/>
          <a:srcRect/>
          <a:stretch>
            <a:fillRect/>
          </a:stretch>
        </p:blipFill>
        <p:spPr bwMode="auto">
          <a:xfrm>
            <a:off x="1619672" y="3068960"/>
            <a:ext cx="4464496" cy="2642588"/>
          </a:xfrm>
          <a:prstGeom prst="rect">
            <a:avLst/>
          </a:prstGeom>
          <a:noFill/>
        </p:spPr>
      </p:pic>
      <p:sp>
        <p:nvSpPr>
          <p:cNvPr id="12290" name="AutoShape 2" descr="Okres Žilina – Wikipedi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2292" name="AutoShape 4" descr="Okres Žilina – Wikipedi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2294" name="AutoShape 6" descr="Okres Žilina – Wikipedi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2296" name="AutoShape 8" descr="Okres Žilina – Wikipedi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2297" name="Picture 9" descr="C:\Users\Jaroslav Vencálek\Desktop\Okres_zilina[1].png"/>
          <p:cNvPicPr>
            <a:picLocks noChangeAspect="1" noChangeArrowheads="1"/>
          </p:cNvPicPr>
          <p:nvPr/>
        </p:nvPicPr>
        <p:blipFill>
          <a:blip r:embed="rId4" cstate="print"/>
          <a:srcRect/>
          <a:stretch>
            <a:fillRect/>
          </a:stretch>
        </p:blipFill>
        <p:spPr bwMode="auto">
          <a:xfrm>
            <a:off x="1979712" y="1628800"/>
            <a:ext cx="2845194" cy="21602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aroslav Vencálek\Desktop\Foto Slovensko\Žilinský kraj\Okres Žilina\P4030068.JPG"/>
          <p:cNvPicPr>
            <a:picLocks noChangeAspect="1" noChangeArrowheads="1"/>
          </p:cNvPicPr>
          <p:nvPr/>
        </p:nvPicPr>
        <p:blipFill>
          <a:blip r:embed="rId2" cstate="print"/>
          <a:srcRect/>
          <a:stretch>
            <a:fillRect/>
          </a:stretch>
        </p:blipFill>
        <p:spPr bwMode="auto">
          <a:xfrm>
            <a:off x="0" y="0"/>
            <a:ext cx="4623978" cy="6165304"/>
          </a:xfrm>
          <a:prstGeom prst="rect">
            <a:avLst/>
          </a:prstGeom>
          <a:ln>
            <a:noFill/>
          </a:ln>
          <a:effectLst>
            <a:outerShdw blurRad="292100" dist="139700" dir="2700000" algn="tl" rotWithShape="0">
              <a:srgbClr val="333333">
                <a:alpha val="65000"/>
              </a:srgbClr>
            </a:outerShdw>
          </a:effectLst>
        </p:spPr>
      </p:pic>
      <p:sp>
        <p:nvSpPr>
          <p:cNvPr id="4" name="TextovéPole 3"/>
          <p:cNvSpPr txBox="1"/>
          <p:nvPr/>
        </p:nvSpPr>
        <p:spPr>
          <a:xfrm>
            <a:off x="5076056" y="1340768"/>
            <a:ext cx="3456384" cy="2062103"/>
          </a:xfrm>
          <a:prstGeom prst="rect">
            <a:avLst/>
          </a:prstGeom>
          <a:noFill/>
        </p:spPr>
        <p:txBody>
          <a:bodyPr wrap="square" rtlCol="0">
            <a:spAutoFit/>
          </a:bodyPr>
          <a:lstStyle/>
          <a:p>
            <a:r>
              <a:rPr lang="sk-SK" sz="2800" dirty="0" smtClean="0">
                <a:solidFill>
                  <a:srgbClr val="FFC000"/>
                </a:solidFill>
              </a:rPr>
              <a:t>ŽILINA</a:t>
            </a:r>
          </a:p>
          <a:p>
            <a:r>
              <a:rPr lang="sk-SK" sz="2000" dirty="0" smtClean="0">
                <a:solidFill>
                  <a:srgbClr val="FFC000"/>
                </a:solidFill>
              </a:rPr>
              <a:t>82,7 tis. obyvateľov (2020),</a:t>
            </a:r>
          </a:p>
          <a:p>
            <a:r>
              <a:rPr lang="sk-SK" sz="2000" dirty="0" smtClean="0">
                <a:solidFill>
                  <a:srgbClr val="FFC000"/>
                </a:solidFill>
              </a:rPr>
              <a:t>Žilinská kotlina - súčasť stredného Považia,</a:t>
            </a:r>
          </a:p>
          <a:p>
            <a:r>
              <a:rPr lang="sk-SK" sz="2000" dirty="0" smtClean="0">
                <a:solidFill>
                  <a:srgbClr val="FFC000"/>
                </a:solidFill>
              </a:rPr>
              <a:t>mesto na sútoku Váhu, Kysuce a </a:t>
            </a:r>
            <a:r>
              <a:rPr lang="sk-SK" sz="2000" dirty="0" err="1" smtClean="0">
                <a:solidFill>
                  <a:srgbClr val="FFC000"/>
                </a:solidFill>
              </a:rPr>
              <a:t>Rajčianky</a:t>
            </a:r>
            <a:r>
              <a:rPr lang="sk-SK" sz="2000" dirty="0" smtClean="0">
                <a:solidFill>
                  <a:srgbClr val="FFC000"/>
                </a:solidFill>
              </a:rPr>
              <a:t> </a:t>
            </a:r>
            <a:endParaRPr lang="sk-SK" sz="2000" dirty="0">
              <a:solidFill>
                <a:srgbClr val="FFC000"/>
              </a:solidFill>
            </a:endParaRPr>
          </a:p>
        </p:txBody>
      </p:sp>
      <p:sp>
        <p:nvSpPr>
          <p:cNvPr id="5" name="TextovéPole 4"/>
          <p:cNvSpPr txBox="1"/>
          <p:nvPr/>
        </p:nvSpPr>
        <p:spPr>
          <a:xfrm>
            <a:off x="5004048" y="4653136"/>
            <a:ext cx="3240360" cy="954107"/>
          </a:xfrm>
          <a:prstGeom prst="rect">
            <a:avLst/>
          </a:prstGeom>
          <a:noFill/>
        </p:spPr>
        <p:txBody>
          <a:bodyPr wrap="square" rtlCol="0">
            <a:spAutoFit/>
          </a:bodyPr>
          <a:lstStyle/>
          <a:p>
            <a:r>
              <a:rPr lang="sk-SK" sz="1400" dirty="0" smtClean="0">
                <a:solidFill>
                  <a:srgbClr val="FFC000"/>
                </a:solidFill>
              </a:rPr>
              <a:t>4-metrové súsošie sv. Cyrila a Metoda (r. 2000) </a:t>
            </a:r>
          </a:p>
          <a:p>
            <a:r>
              <a:rPr lang="sk-SK" sz="1400" dirty="0" smtClean="0">
                <a:solidFill>
                  <a:srgbClr val="FFC000"/>
                </a:solidFill>
              </a:rPr>
              <a:t>nad námestím Andreja Hlinku</a:t>
            </a:r>
          </a:p>
          <a:p>
            <a:r>
              <a:rPr lang="sk-SK" sz="1400" dirty="0" smtClean="0">
                <a:solidFill>
                  <a:srgbClr val="FFC000"/>
                </a:solidFill>
              </a:rPr>
              <a:t>(sochár Ladislav </a:t>
            </a:r>
            <a:r>
              <a:rPr lang="sk-SK" sz="1400" dirty="0" err="1" smtClean="0">
                <a:solidFill>
                  <a:srgbClr val="FFC000"/>
                </a:solidFill>
              </a:rPr>
              <a:t>Berák</a:t>
            </a:r>
            <a:r>
              <a:rPr lang="sk-SK" sz="1400" dirty="0" smtClean="0">
                <a:solidFill>
                  <a:srgbClr val="FFC000"/>
                </a:solidFill>
              </a:rPr>
              <a:t>) </a:t>
            </a:r>
            <a:endParaRPr lang="sk-SK" sz="1400" dirty="0">
              <a:solidFill>
                <a:srgbClr val="FFC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2800" dirty="0" smtClean="0">
                <a:solidFill>
                  <a:srgbClr val="FFC000"/>
                </a:solidFill>
                <a:latin typeface="Arial" pitchFamily="34" charset="0"/>
                <a:cs typeface="Arial" pitchFamily="34" charset="0"/>
              </a:rPr>
              <a:t>Žilina - uzol severozápadného Slovenska</a:t>
            </a:r>
            <a:endParaRPr lang="sk-SK" sz="2800" dirty="0">
              <a:solidFill>
                <a:srgbClr val="FFC000"/>
              </a:solidFill>
              <a:latin typeface="Arial" pitchFamily="34" charset="0"/>
              <a:cs typeface="Arial" pitchFamily="34" charset="0"/>
            </a:endParaRPr>
          </a:p>
        </p:txBody>
      </p:sp>
      <p:sp>
        <p:nvSpPr>
          <p:cNvPr id="3" name="Zástupný symbol pro obsah 2"/>
          <p:cNvSpPr>
            <a:spLocks noGrp="1"/>
          </p:cNvSpPr>
          <p:nvPr>
            <p:ph idx="1"/>
          </p:nvPr>
        </p:nvSpPr>
        <p:spPr>
          <a:xfrm>
            <a:off x="457200" y="1412776"/>
            <a:ext cx="7931224" cy="4713387"/>
          </a:xfrm>
        </p:spPr>
        <p:txBody>
          <a:bodyPr>
            <a:noAutofit/>
          </a:bodyPr>
          <a:lstStyle/>
          <a:p>
            <a:pPr marL="0">
              <a:spcBef>
                <a:spcPts val="0"/>
              </a:spcBef>
              <a:buNone/>
            </a:pPr>
            <a:r>
              <a:rPr lang="sk-SK" sz="1800" dirty="0" smtClean="0">
                <a:latin typeface="Arial" pitchFamily="34" charset="0"/>
                <a:cs typeface="Arial" pitchFamily="34" charset="0"/>
              </a:rPr>
              <a:t>To, čím Žilina nielen  po stáročia bola, ale zostáva,  je veľmi zreteľné. Ide o dôležitosť  križovatky či uzla, kde sa počas  niekoľkých stáročí stretávali  a  prelínali  najrôznejšie prírodné a socioekonomické vplyvy, dlhodobo formujúce charakter severozápadného Slovenska. </a:t>
            </a:r>
          </a:p>
          <a:p>
            <a:pPr marL="0">
              <a:spcBef>
                <a:spcPts val="0"/>
              </a:spcBef>
              <a:buNone/>
            </a:pPr>
            <a:r>
              <a:rPr lang="sk-SK" sz="1800" dirty="0" smtClean="0">
                <a:latin typeface="Arial" pitchFamily="34" charset="0"/>
                <a:cs typeface="Arial" pitchFamily="34" charset="0"/>
              </a:rPr>
              <a:t>Už  tým, že sa  mesto rozprestiera na severozápadnom okraju Žilinskej kotliny – najsevernejšej zo </a:t>
            </a:r>
            <a:r>
              <a:rPr lang="sk-SK" sz="1800" dirty="0" err="1" smtClean="0">
                <a:latin typeface="Arial" pitchFamily="34" charset="0"/>
                <a:cs typeface="Arial" pitchFamily="34" charset="0"/>
              </a:rPr>
              <a:t>stredopovažských</a:t>
            </a:r>
            <a:r>
              <a:rPr lang="sk-SK" sz="1800" dirty="0" smtClean="0">
                <a:latin typeface="Arial" pitchFamily="34" charset="0"/>
                <a:cs typeface="Arial" pitchFamily="34" charset="0"/>
              </a:rPr>
              <a:t> kotlín (Trenčianska, Ilavská, Bytčianska a  Žilinská) – sa pri  pohľade  ľudského oka  na  okolité  horizonty ponúka jej pôsobivé panoramatické orámovanie. Štíty severnej  časti Malej Fatry (Krivánska Fatra) so zaoblenými chrbtami  južnej časti Malej Fatry (Lúčanská Fatra) tvoria dominantu výhľadov zo žilinskej  metropoly.  Husto zalesnené kopce </a:t>
            </a:r>
            <a:r>
              <a:rPr lang="sk-SK" sz="1800" dirty="0" err="1" smtClean="0">
                <a:latin typeface="Arial" pitchFamily="34" charset="0"/>
                <a:cs typeface="Arial" pitchFamily="34" charset="0"/>
              </a:rPr>
              <a:t>Brodnianky</a:t>
            </a:r>
            <a:r>
              <a:rPr lang="sk-SK" sz="1800" dirty="0" smtClean="0">
                <a:latin typeface="Arial" pitchFamily="34" charset="0"/>
                <a:cs typeface="Arial" pitchFamily="34" charset="0"/>
              </a:rPr>
              <a:t> a </a:t>
            </a:r>
            <a:r>
              <a:rPr lang="sk-SK" sz="1800" dirty="0" err="1" smtClean="0">
                <a:latin typeface="Arial" pitchFamily="34" charset="0"/>
                <a:cs typeface="Arial" pitchFamily="34" charset="0"/>
              </a:rPr>
              <a:t>Rochovice</a:t>
            </a:r>
            <a:r>
              <a:rPr lang="sk-SK" sz="1800" dirty="0" smtClean="0">
                <a:latin typeface="Arial" pitchFamily="34" charset="0"/>
                <a:cs typeface="Arial" pitchFamily="34" charset="0"/>
              </a:rPr>
              <a:t>, oddelené hlbokým údolím Kysuce, vytvárajú pôsobivú  panorámu, ktorá  spolu s považským </a:t>
            </a:r>
            <a:r>
              <a:rPr lang="sk-SK" sz="1800" dirty="0" err="1" smtClean="0">
                <a:latin typeface="Arial" pitchFamily="34" charset="0"/>
                <a:cs typeface="Arial" pitchFamily="34" charset="0"/>
              </a:rPr>
              <a:t>ľavobrežným</a:t>
            </a:r>
            <a:r>
              <a:rPr lang="sk-SK" sz="1800" dirty="0" smtClean="0">
                <a:latin typeface="Arial" pitchFamily="34" charset="0"/>
                <a:cs typeface="Arial" pitchFamily="34" charset="0"/>
              </a:rPr>
              <a:t>  lemom </a:t>
            </a:r>
            <a:r>
              <a:rPr lang="sk-SK" sz="1800" dirty="0" err="1" smtClean="0">
                <a:latin typeface="Arial" pitchFamily="34" charset="0"/>
                <a:cs typeface="Arial" pitchFamily="34" charset="0"/>
              </a:rPr>
              <a:t>Manínskej</a:t>
            </a:r>
            <a:r>
              <a:rPr lang="sk-SK" sz="1800" dirty="0" smtClean="0">
                <a:latin typeface="Arial" pitchFamily="34" charset="0"/>
                <a:cs typeface="Arial" pitchFamily="34" charset="0"/>
              </a:rPr>
              <a:t>  vrchoviny Súľovských vrchov a  </a:t>
            </a:r>
            <a:r>
              <a:rPr lang="sk-SK" sz="1800" dirty="0" err="1" smtClean="0">
                <a:latin typeface="Arial" pitchFamily="34" charset="0"/>
                <a:cs typeface="Arial" pitchFamily="34" charset="0"/>
              </a:rPr>
              <a:t>pravobrežnou</a:t>
            </a:r>
            <a:r>
              <a:rPr lang="sk-SK" sz="1800" dirty="0" smtClean="0">
                <a:latin typeface="Arial" pitchFamily="34" charset="0"/>
                <a:cs typeface="Arial" pitchFamily="34" charset="0"/>
              </a:rPr>
              <a:t>  </a:t>
            </a:r>
            <a:r>
              <a:rPr lang="sk-SK" sz="1800" dirty="0" err="1" smtClean="0">
                <a:latin typeface="Arial" pitchFamily="34" charset="0"/>
                <a:cs typeface="Arial" pitchFamily="34" charset="0"/>
              </a:rPr>
              <a:t>Rovnianskou</a:t>
            </a:r>
            <a:r>
              <a:rPr lang="sk-SK" sz="1800" dirty="0" smtClean="0">
                <a:latin typeface="Arial" pitchFamily="34" charset="0"/>
                <a:cs typeface="Arial" pitchFamily="34" charset="0"/>
              </a:rPr>
              <a:t> vrchovinou  ohraničuje  Žilinskú kotlinu.</a:t>
            </a:r>
            <a:r>
              <a:rPr lang="sk-SK" sz="1800" dirty="0" smtClean="0"/>
              <a:t> Pri severnom okraji mesta sa stretávajú  oblasti Fatransko-tatranská, Slovensko-moravské Karpaty a Stredné Beskydy. </a:t>
            </a:r>
          </a:p>
          <a:p>
            <a:pPr marL="0">
              <a:spcBef>
                <a:spcPts val="0"/>
              </a:spcBef>
              <a:buNone/>
            </a:pPr>
            <a:endParaRPr lang="cs-CZ" sz="1800" dirty="0" smtClean="0">
              <a:latin typeface="Arial" pitchFamily="34" charset="0"/>
              <a:cs typeface="Arial" pitchFamily="34" charset="0"/>
            </a:endParaRPr>
          </a:p>
          <a:p>
            <a:pPr marL="0">
              <a:spcBef>
                <a:spcPts val="0"/>
              </a:spcBef>
            </a:pPr>
            <a:endParaRPr lang="cs-CZ" sz="1800" dirty="0"/>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71400"/>
            <a:ext cx="8028384" cy="1589038"/>
          </a:xfrm>
        </p:spPr>
        <p:txBody>
          <a:bodyPr>
            <a:normAutofit/>
          </a:bodyPr>
          <a:lstStyle/>
          <a:p>
            <a:pPr algn="ctr"/>
            <a:r>
              <a:rPr lang="sk-SK" sz="2800" dirty="0" smtClean="0">
                <a:solidFill>
                  <a:srgbClr val="FFC000"/>
                </a:solidFill>
                <a:latin typeface="Arial" pitchFamily="34" charset="0"/>
                <a:cs typeface="Arial" pitchFamily="34" charset="0"/>
              </a:rPr>
              <a:t>Žilina - železničný dopravný uzol </a:t>
            </a:r>
            <a:endParaRPr lang="sk-SK" sz="2800" dirty="0">
              <a:solidFill>
                <a:srgbClr val="FFC000"/>
              </a:solidFill>
              <a:latin typeface="Arial" pitchFamily="34" charset="0"/>
              <a:cs typeface="Arial" pitchFamily="34" charset="0"/>
            </a:endParaRPr>
          </a:p>
        </p:txBody>
      </p:sp>
      <p:pic>
        <p:nvPicPr>
          <p:cNvPr id="2050" name="Picture 2" descr="C:\Users\Jaroslav Vencálek\Desktop\Foto Slovensko\Žilinský kraj\Okres Žilina\P5200273.JPG"/>
          <p:cNvPicPr>
            <a:picLocks noGrp="1" noChangeAspect="1" noChangeArrowheads="1"/>
          </p:cNvPicPr>
          <p:nvPr>
            <p:ph idx="1"/>
          </p:nvPr>
        </p:nvPicPr>
        <p:blipFill>
          <a:blip r:embed="rId2" cstate="print"/>
          <a:srcRect/>
          <a:stretch>
            <a:fillRect/>
          </a:stretch>
        </p:blipFill>
        <p:spPr bwMode="auto">
          <a:xfrm>
            <a:off x="971600" y="1124744"/>
            <a:ext cx="6034617" cy="45259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7673280" cy="1143000"/>
          </a:xfrm>
        </p:spPr>
        <p:txBody>
          <a:bodyPr>
            <a:normAutofit/>
          </a:bodyPr>
          <a:lstStyle/>
          <a:p>
            <a:pPr algn="ctr"/>
            <a:r>
              <a:rPr lang="sk-SK" sz="2800" dirty="0" smtClean="0">
                <a:solidFill>
                  <a:srgbClr val="FFC000"/>
                </a:solidFill>
                <a:latin typeface="Arial" pitchFamily="34" charset="0"/>
                <a:cs typeface="Arial" pitchFamily="34" charset="0"/>
              </a:rPr>
              <a:t>Žilinská kotlina pripomína trojuholník</a:t>
            </a:r>
            <a:endParaRPr lang="sk-SK" sz="2800" dirty="0">
              <a:solidFill>
                <a:srgbClr val="FFC000"/>
              </a:solidFill>
              <a:latin typeface="Arial" pitchFamily="34" charset="0"/>
              <a:cs typeface="Arial" pitchFamily="34" charset="0"/>
            </a:endParaRPr>
          </a:p>
        </p:txBody>
      </p:sp>
      <p:sp>
        <p:nvSpPr>
          <p:cNvPr id="3" name="Zástupný symbol pro obsah 2"/>
          <p:cNvSpPr>
            <a:spLocks noGrp="1"/>
          </p:cNvSpPr>
          <p:nvPr>
            <p:ph idx="1"/>
          </p:nvPr>
        </p:nvSpPr>
        <p:spPr>
          <a:xfrm>
            <a:off x="457200" y="1340768"/>
            <a:ext cx="7467600" cy="4785395"/>
          </a:xfrm>
        </p:spPr>
        <p:txBody>
          <a:bodyPr>
            <a:normAutofit/>
          </a:bodyPr>
          <a:lstStyle/>
          <a:p>
            <a:pPr>
              <a:buNone/>
            </a:pPr>
            <a:r>
              <a:rPr lang="sk-SK" sz="1800" dirty="0" smtClean="0">
                <a:latin typeface="Arial" pitchFamily="34" charset="0"/>
                <a:cs typeface="Arial" pitchFamily="34" charset="0"/>
              </a:rPr>
              <a:t>      Či je to iba číra náhoda a či nie, je neľahké  určiť. Skutočnosťou        ale zostáva, že trojuholník pripomínajúci tvar Žilinskej  kotliny prinajmenšom zaujímavo  rezonuje  s trojkou,  obsiahnutou              vo  veršoch Ľubomíra </a:t>
            </a:r>
            <a:r>
              <a:rPr lang="sk-SK" sz="1800" dirty="0" err="1" smtClean="0">
                <a:latin typeface="Arial" pitchFamily="34" charset="0"/>
                <a:cs typeface="Arial" pitchFamily="34" charset="0"/>
              </a:rPr>
              <a:t>Feldeka</a:t>
            </a:r>
            <a:r>
              <a:rPr lang="sk-SK" sz="1800" dirty="0" smtClean="0">
                <a:latin typeface="Arial" pitchFamily="34" charset="0"/>
                <a:cs typeface="Arial" pitchFamily="34" charset="0"/>
              </a:rPr>
              <a:t> (1936), venovaných práve Žiline:</a:t>
            </a:r>
            <a:endParaRPr lang="cs-CZ" sz="1800" dirty="0" smtClean="0">
              <a:latin typeface="Arial" pitchFamily="34" charset="0"/>
              <a:cs typeface="Arial" pitchFamily="34" charset="0"/>
            </a:endParaRPr>
          </a:p>
          <a:p>
            <a:pPr>
              <a:buNone/>
            </a:pPr>
            <a:r>
              <a:rPr lang="sk-SK" sz="1800" dirty="0" smtClean="0">
                <a:latin typeface="Arial" pitchFamily="34" charset="0"/>
                <a:cs typeface="Arial" pitchFamily="34" charset="0"/>
              </a:rPr>
              <a:t> </a:t>
            </a:r>
            <a:endParaRPr lang="cs-CZ" sz="1800" dirty="0" smtClean="0">
              <a:latin typeface="Arial" pitchFamily="34" charset="0"/>
              <a:cs typeface="Arial" pitchFamily="34" charset="0"/>
            </a:endParaRPr>
          </a:p>
          <a:p>
            <a:pPr algn="ctr">
              <a:buNone/>
            </a:pPr>
            <a:r>
              <a:rPr lang="sk-SK" sz="1800" i="1" dirty="0" smtClean="0">
                <a:latin typeface="Arial" pitchFamily="34" charset="0"/>
                <a:cs typeface="Arial" pitchFamily="34" charset="0"/>
              </a:rPr>
              <a:t>Priestranstvo zo žartu sa uhlo a môj prvý ťah bol jasný.</a:t>
            </a:r>
            <a:endParaRPr lang="cs-CZ" sz="1800" dirty="0" smtClean="0">
              <a:latin typeface="Arial" pitchFamily="34" charset="0"/>
              <a:cs typeface="Arial" pitchFamily="34" charset="0"/>
            </a:endParaRPr>
          </a:p>
          <a:p>
            <a:pPr algn="ctr">
              <a:buNone/>
            </a:pPr>
            <a:r>
              <a:rPr lang="sk-SK" sz="1800" i="1" dirty="0" smtClean="0">
                <a:latin typeface="Arial" pitchFamily="34" charset="0"/>
                <a:cs typeface="Arial" pitchFamily="34" charset="0"/>
              </a:rPr>
              <a:t>Alebo sa to iba pohol vrch a upravil si sedlo</a:t>
            </a:r>
            <a:endParaRPr lang="cs-CZ" sz="1800" dirty="0" smtClean="0">
              <a:latin typeface="Arial" pitchFamily="34" charset="0"/>
              <a:cs typeface="Arial" pitchFamily="34" charset="0"/>
            </a:endParaRPr>
          </a:p>
          <a:p>
            <a:pPr algn="ctr">
              <a:buNone/>
            </a:pPr>
            <a:r>
              <a:rPr lang="sk-SK" sz="1800" i="1" dirty="0" smtClean="0">
                <a:latin typeface="Arial" pitchFamily="34" charset="0"/>
                <a:cs typeface="Arial" pitchFamily="34" charset="0"/>
              </a:rPr>
              <a:t>a západ zahrmel, jak krása v rannej tiesni,</a:t>
            </a:r>
            <a:endParaRPr lang="cs-CZ" sz="1800" dirty="0" smtClean="0">
              <a:latin typeface="Arial" pitchFamily="34" charset="0"/>
              <a:cs typeface="Arial" pitchFamily="34" charset="0"/>
            </a:endParaRPr>
          </a:p>
          <a:p>
            <a:pPr algn="ctr">
              <a:buNone/>
            </a:pPr>
            <a:r>
              <a:rPr lang="sk-SK" sz="1800" i="1" dirty="0" smtClean="0">
                <a:latin typeface="Arial" pitchFamily="34" charset="0"/>
                <a:cs typeface="Arial" pitchFamily="34" charset="0"/>
              </a:rPr>
              <a:t>keď mesto do očí mi natrúsilo prvé svetlo? </a:t>
            </a:r>
            <a:endParaRPr lang="cs-CZ" sz="1800" dirty="0" smtClean="0">
              <a:latin typeface="Arial" pitchFamily="34" charset="0"/>
              <a:cs typeface="Arial" pitchFamily="34" charset="0"/>
            </a:endParaRPr>
          </a:p>
          <a:p>
            <a:pPr algn="ctr">
              <a:buNone/>
            </a:pPr>
            <a:r>
              <a:rPr lang="sk-SK" sz="1800" i="1" dirty="0" smtClean="0">
                <a:latin typeface="Arial" pitchFamily="34" charset="0"/>
                <a:cs typeface="Arial" pitchFamily="34" charset="0"/>
              </a:rPr>
              <a:t> </a:t>
            </a:r>
            <a:endParaRPr lang="cs-CZ" sz="1800" dirty="0" smtClean="0">
              <a:latin typeface="Arial" pitchFamily="34" charset="0"/>
              <a:cs typeface="Arial" pitchFamily="34" charset="0"/>
            </a:endParaRPr>
          </a:p>
          <a:p>
            <a:pPr algn="ctr">
              <a:buNone/>
            </a:pPr>
            <a:r>
              <a:rPr lang="sk-SK" sz="1800" i="1" dirty="0" smtClean="0">
                <a:latin typeface="Arial" pitchFamily="34" charset="0"/>
                <a:cs typeface="Arial" pitchFamily="34" charset="0"/>
              </a:rPr>
              <a:t>Voľačo iné vtedy vyprázdnilo moje zorné pole,</a:t>
            </a:r>
            <a:endParaRPr lang="cs-CZ" sz="1800" dirty="0" smtClean="0">
              <a:latin typeface="Arial" pitchFamily="34" charset="0"/>
              <a:cs typeface="Arial" pitchFamily="34" charset="0"/>
            </a:endParaRPr>
          </a:p>
          <a:p>
            <a:pPr algn="ctr">
              <a:buNone/>
            </a:pPr>
            <a:r>
              <a:rPr lang="sk-SK" sz="1800" i="1" dirty="0" smtClean="0">
                <a:latin typeface="Arial" pitchFamily="34" charset="0"/>
                <a:cs typeface="Arial" pitchFamily="34" charset="0"/>
              </a:rPr>
              <a:t>akoby zabudnuté vetrom. Ako trojsťažňový koráb</a:t>
            </a:r>
            <a:endParaRPr lang="cs-CZ" sz="1800" dirty="0" smtClean="0">
              <a:latin typeface="Arial" pitchFamily="34" charset="0"/>
              <a:cs typeface="Arial" pitchFamily="34" charset="0"/>
            </a:endParaRPr>
          </a:p>
          <a:p>
            <a:pPr algn="ctr">
              <a:buNone/>
            </a:pPr>
            <a:r>
              <a:rPr lang="sk-SK" sz="1800" i="1" dirty="0" smtClean="0">
                <a:latin typeface="Arial" pitchFamily="34" charset="0"/>
                <a:cs typeface="Arial" pitchFamily="34" charset="0"/>
              </a:rPr>
              <a:t>sa mesto v jantárových vlnách prvej chvíle</a:t>
            </a:r>
            <a:endParaRPr lang="cs-CZ" sz="1800" dirty="0" smtClean="0">
              <a:latin typeface="Arial" pitchFamily="34" charset="0"/>
              <a:cs typeface="Arial" pitchFamily="34" charset="0"/>
            </a:endParaRPr>
          </a:p>
          <a:p>
            <a:pPr algn="ctr">
              <a:buNone/>
            </a:pPr>
            <a:r>
              <a:rPr lang="sk-SK" sz="1800" i="1" dirty="0" smtClean="0">
                <a:latin typeface="Arial" pitchFamily="34" charset="0"/>
                <a:cs typeface="Arial" pitchFamily="34" charset="0"/>
              </a:rPr>
              <a:t>strácalo, ale opäť zjavovalo v týchto istých horách. </a:t>
            </a:r>
            <a:endParaRPr lang="cs-CZ" sz="1800" dirty="0" smtClean="0">
              <a:latin typeface="Arial" pitchFamily="34" charset="0"/>
              <a:cs typeface="Arial" pitchFamily="34" charset="0"/>
            </a:endParaRPr>
          </a:p>
          <a:p>
            <a:endParaRPr lang="cs-CZ" sz="1800" dirty="0"/>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0"/>
            <a:ext cx="7467600" cy="1417638"/>
          </a:xfrm>
        </p:spPr>
        <p:txBody>
          <a:bodyPr>
            <a:normAutofit/>
          </a:bodyPr>
          <a:lstStyle/>
          <a:p>
            <a:pPr algn="ctr"/>
            <a:r>
              <a:rPr lang="sk-SK" sz="2800" dirty="0" err="1" smtClean="0">
                <a:solidFill>
                  <a:srgbClr val="FFC000"/>
                </a:solidFill>
                <a:latin typeface="Arial" pitchFamily="34" charset="0"/>
                <a:cs typeface="Arial" pitchFamily="34" charset="0"/>
              </a:rPr>
              <a:t>Lombardini</a:t>
            </a:r>
            <a:r>
              <a:rPr lang="sk-SK" sz="2800" dirty="0" smtClean="0">
                <a:solidFill>
                  <a:srgbClr val="FFC000"/>
                </a:solidFill>
                <a:latin typeface="Arial" pitchFamily="34" charset="0"/>
                <a:cs typeface="Arial" pitchFamily="34" charset="0"/>
              </a:rPr>
              <a:t> a jeho odkaz</a:t>
            </a:r>
            <a:endParaRPr lang="sk-SK" sz="2800" dirty="0">
              <a:solidFill>
                <a:srgbClr val="FFC000"/>
              </a:solidFill>
              <a:latin typeface="Arial" pitchFamily="34" charset="0"/>
              <a:cs typeface="Arial" pitchFamily="34" charset="0"/>
            </a:endParaRPr>
          </a:p>
        </p:txBody>
      </p:sp>
      <p:sp>
        <p:nvSpPr>
          <p:cNvPr id="6" name="Zástupný symbol pro obsah 5"/>
          <p:cNvSpPr>
            <a:spLocks noGrp="1"/>
          </p:cNvSpPr>
          <p:nvPr>
            <p:ph sz="half" idx="2"/>
          </p:nvPr>
        </p:nvSpPr>
        <p:spPr>
          <a:xfrm>
            <a:off x="4067944" y="1268760"/>
            <a:ext cx="4392488" cy="4857403"/>
          </a:xfrm>
        </p:spPr>
        <p:txBody>
          <a:bodyPr>
            <a:noAutofit/>
          </a:bodyPr>
          <a:lstStyle/>
          <a:p>
            <a:pPr marL="0">
              <a:buNone/>
            </a:pPr>
            <a:r>
              <a:rPr lang="sk-SK" sz="1600" dirty="0" smtClean="0"/>
              <a:t>Alexander </a:t>
            </a:r>
            <a:r>
              <a:rPr lang="sk-SK" sz="1600" dirty="0" err="1" smtClean="0"/>
              <a:t>Lombardini</a:t>
            </a:r>
            <a:r>
              <a:rPr lang="sk-SK" sz="1600" dirty="0" smtClean="0"/>
              <a:t> – rodák                              zo </a:t>
            </a:r>
            <a:r>
              <a:rPr lang="sk-SK" sz="1600" dirty="0" err="1" smtClean="0"/>
              <a:t>stredopovažského</a:t>
            </a:r>
            <a:r>
              <a:rPr lang="sk-SK" sz="1600" dirty="0" smtClean="0"/>
              <a:t> centra Bytčianskej kotliny a človek, nadovšetko milujúci krajinu severozápadného Slovenska, vo svojich národopisných a historických príspevkoch, vyúsťujúcich v roku 1874 vo vydania  prvého „Dejepisu Žiliny“, nezabúda na význam nemeckého menšinového obyvateľstva, prichádzajúceho na Slovensko už od druhej polovice 13. storočia.  </a:t>
            </a:r>
            <a:r>
              <a:rPr lang="sk-SK" sz="1600" b="1" dirty="0" smtClean="0"/>
              <a:t> </a:t>
            </a:r>
            <a:endParaRPr lang="cs-CZ" sz="1600" dirty="0" smtClean="0"/>
          </a:p>
          <a:p>
            <a:pPr marL="0">
              <a:buNone/>
            </a:pPr>
            <a:r>
              <a:rPr lang="sk-SK" sz="1600" dirty="0" smtClean="0"/>
              <a:t>Napriek tomu, že severozápadné Slovensko nikdy nepatrilo</a:t>
            </a:r>
            <a:r>
              <a:rPr lang="sk-SK" sz="1600" b="1" dirty="0" smtClean="0"/>
              <a:t> </a:t>
            </a:r>
            <a:r>
              <a:rPr lang="sk-SK" sz="1600" dirty="0" smtClean="0"/>
              <a:t>k najvýznamnejším, Nemcami kolonizovaným slovenským priestorom (akými boli Bratislava a jej bezprostredné okolie, hornonitriansko-kremnická oblasť a Spiš), severné výbežky hornonitriansko-kremnickej nemeckej enklávy prenikli                                 až  do okolia Žiliny. </a:t>
            </a:r>
            <a:endParaRPr lang="cs-CZ" sz="1600" dirty="0" smtClean="0"/>
          </a:p>
          <a:p>
            <a:pPr marL="0"/>
            <a:endParaRPr lang="cs-CZ" sz="1600" dirty="0"/>
          </a:p>
        </p:txBody>
      </p:sp>
      <p:pic>
        <p:nvPicPr>
          <p:cNvPr id="3074" name="Picture 2" descr="C:\Users\Jaroslav Vencálek\Desktop\Lombardini.png"/>
          <p:cNvPicPr>
            <a:picLocks noGrp="1" noChangeAspect="1" noChangeArrowheads="1"/>
          </p:cNvPicPr>
          <p:nvPr>
            <p:ph sz="half" idx="1"/>
          </p:nvPr>
        </p:nvPicPr>
        <p:blipFill>
          <a:blip r:embed="rId2" cstate="print"/>
          <a:srcRect/>
          <a:stretch>
            <a:fillRect/>
          </a:stretch>
        </p:blipFill>
        <p:spPr bwMode="auto">
          <a:xfrm>
            <a:off x="467544" y="1556792"/>
            <a:ext cx="3400900" cy="401058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07504" y="274638"/>
            <a:ext cx="7817296" cy="1143000"/>
          </a:xfrm>
        </p:spPr>
        <p:txBody>
          <a:bodyPr>
            <a:normAutofit/>
          </a:bodyPr>
          <a:lstStyle/>
          <a:p>
            <a:pPr algn="ctr"/>
            <a:r>
              <a:rPr lang="sk-SK" sz="2800" dirty="0" smtClean="0">
                <a:solidFill>
                  <a:srgbClr val="FFC000"/>
                </a:solidFill>
                <a:latin typeface="Arial" pitchFamily="34" charset="0"/>
                <a:cs typeface="Arial" pitchFamily="34" charset="0"/>
              </a:rPr>
              <a:t>O slovenskom a nemeckom obyvateľstvu</a:t>
            </a:r>
            <a:endParaRPr lang="sk-SK" sz="2800" dirty="0">
              <a:solidFill>
                <a:srgbClr val="FFC000"/>
              </a:solidFill>
              <a:latin typeface="Arial" pitchFamily="34" charset="0"/>
              <a:cs typeface="Arial" pitchFamily="34" charset="0"/>
            </a:endParaRPr>
          </a:p>
        </p:txBody>
      </p:sp>
      <p:sp>
        <p:nvSpPr>
          <p:cNvPr id="6" name="Zástupný symbol pro obsah 5"/>
          <p:cNvSpPr>
            <a:spLocks noGrp="1"/>
          </p:cNvSpPr>
          <p:nvPr>
            <p:ph idx="1"/>
          </p:nvPr>
        </p:nvSpPr>
        <p:spPr>
          <a:xfrm>
            <a:off x="395536" y="1196752"/>
            <a:ext cx="7467600" cy="4857403"/>
          </a:xfrm>
        </p:spPr>
        <p:txBody>
          <a:bodyPr>
            <a:noAutofit/>
          </a:bodyPr>
          <a:lstStyle/>
          <a:p>
            <a:pPr marL="0">
              <a:buNone/>
            </a:pPr>
            <a:r>
              <a:rPr lang="sk-SK" sz="1800" dirty="0" smtClean="0">
                <a:latin typeface="Arial" pitchFamily="34" charset="0"/>
                <a:cs typeface="Arial" pitchFamily="34" charset="0"/>
              </a:rPr>
              <a:t>Alexander </a:t>
            </a:r>
            <a:r>
              <a:rPr lang="sk-SK" sz="1800" dirty="0" err="1" smtClean="0">
                <a:latin typeface="Arial" pitchFamily="34" charset="0"/>
                <a:cs typeface="Arial" pitchFamily="34" charset="0"/>
              </a:rPr>
              <a:t>Lombardini</a:t>
            </a:r>
            <a:r>
              <a:rPr lang="sk-SK" sz="1800" dirty="0" smtClean="0">
                <a:latin typeface="Arial" pitchFamily="34" charset="0"/>
                <a:cs typeface="Arial" pitchFamily="34" charset="0"/>
              </a:rPr>
              <a:t> uvádza, že termín </a:t>
            </a:r>
            <a:r>
              <a:rPr lang="sk-SK" sz="1800" dirty="0" err="1" smtClean="0">
                <a:latin typeface="Arial" pitchFamily="34" charset="0"/>
                <a:cs typeface="Arial" pitchFamily="34" charset="0"/>
              </a:rPr>
              <a:t>Reich</a:t>
            </a:r>
            <a:r>
              <a:rPr lang="sk-SK" sz="1800" dirty="0" smtClean="0">
                <a:latin typeface="Arial" pitchFamily="34" charset="0"/>
                <a:cs typeface="Arial" pitchFamily="34" charset="0"/>
              </a:rPr>
              <a:t>, v nemeckom vtedajšom pravopise </a:t>
            </a:r>
            <a:r>
              <a:rPr lang="sk-SK" sz="1800" dirty="0" err="1" smtClean="0">
                <a:latin typeface="Arial" pitchFamily="34" charset="0"/>
                <a:cs typeface="Arial" pitchFamily="34" charset="0"/>
              </a:rPr>
              <a:t>Reiz</a:t>
            </a:r>
            <a:r>
              <a:rPr lang="sk-SK" sz="1800" dirty="0" smtClean="0">
                <a:latin typeface="Arial" pitchFamily="34" charset="0"/>
                <a:cs typeface="Arial" pitchFamily="34" charset="0"/>
              </a:rPr>
              <a:t>, viedol k zámene </a:t>
            </a:r>
            <a:r>
              <a:rPr lang="sk-SK" sz="1800" dirty="0" err="1" smtClean="0">
                <a:latin typeface="Arial" pitchFamily="34" charset="0"/>
                <a:cs typeface="Arial" pitchFamily="34" charset="0"/>
              </a:rPr>
              <a:t>Raich</a:t>
            </a:r>
            <a:r>
              <a:rPr lang="sk-SK" sz="1800" dirty="0" smtClean="0">
                <a:latin typeface="Arial" pitchFamily="34" charset="0"/>
                <a:cs typeface="Arial" pitchFamily="34" charset="0"/>
              </a:rPr>
              <a:t> - </a:t>
            </a:r>
            <a:r>
              <a:rPr lang="sk-SK" sz="1800" dirty="0" err="1" smtClean="0">
                <a:latin typeface="Arial" pitchFamily="34" charset="0"/>
                <a:cs typeface="Arial" pitchFamily="34" charset="0"/>
              </a:rPr>
              <a:t>Raycze</a:t>
            </a:r>
            <a:r>
              <a:rPr lang="sk-SK" sz="1800" dirty="0" smtClean="0">
                <a:latin typeface="Arial" pitchFamily="34" charset="0"/>
                <a:cs typeface="Arial" pitchFamily="34" charset="0"/>
              </a:rPr>
              <a:t> - </a:t>
            </a:r>
            <a:r>
              <a:rPr lang="sk-SK" sz="1800" dirty="0" err="1" smtClean="0">
                <a:latin typeface="Arial" pitchFamily="34" charset="0"/>
                <a:cs typeface="Arial" pitchFamily="34" charset="0"/>
              </a:rPr>
              <a:t>Raiz</a:t>
            </a:r>
            <a:r>
              <a:rPr lang="sk-SK" sz="1800" dirty="0" smtClean="0">
                <a:latin typeface="Arial" pitchFamily="34" charset="0"/>
                <a:cs typeface="Arial" pitchFamily="34" charset="0"/>
              </a:rPr>
              <a:t> – Rajec.</a:t>
            </a:r>
            <a:r>
              <a:rPr lang="sk-SK" sz="1800" b="1" dirty="0" smtClean="0">
                <a:latin typeface="Arial" pitchFamily="34" charset="0"/>
                <a:cs typeface="Arial" pitchFamily="34" charset="0"/>
              </a:rPr>
              <a:t> </a:t>
            </a:r>
            <a:r>
              <a:rPr lang="sk-SK" sz="1800" dirty="0" smtClean="0">
                <a:latin typeface="Arial" pitchFamily="34" charset="0"/>
                <a:cs typeface="Arial" pitchFamily="34" charset="0"/>
              </a:rPr>
              <a:t>Zdá sa, že</a:t>
            </a:r>
            <a:r>
              <a:rPr lang="sk-SK" sz="1800" b="1" dirty="0" smtClean="0">
                <a:latin typeface="Arial" pitchFamily="34" charset="0"/>
                <a:cs typeface="Arial" pitchFamily="34" charset="0"/>
              </a:rPr>
              <a:t> </a:t>
            </a:r>
            <a:r>
              <a:rPr lang="sk-SK" sz="1800" dirty="0" smtClean="0">
                <a:latin typeface="Arial" pitchFamily="34" charset="0"/>
                <a:cs typeface="Arial" pitchFamily="34" charset="0"/>
              </a:rPr>
              <a:t>práve stredoveký Rajec bol onou mestskou výplňou hornonitriansko-kremnického nemeckého ostrova, ktorý </a:t>
            </a:r>
            <a:r>
              <a:rPr lang="sk-SK" sz="1800" dirty="0" smtClean="0">
                <a:latin typeface="Arial" pitchFamily="34" charset="0"/>
                <a:cs typeface="Arial" pitchFamily="34" charset="0"/>
              </a:rPr>
              <a:t>spolupôsobil   </a:t>
            </a:r>
            <a:r>
              <a:rPr lang="sk-SK" sz="1800" dirty="0" smtClean="0">
                <a:latin typeface="Arial" pitchFamily="34" charset="0"/>
                <a:cs typeface="Arial" pitchFamily="34" charset="0"/>
              </a:rPr>
              <a:t>pri formovaní remesiel do cechov (napr. krajčírsky, obuvnícky, cech </a:t>
            </a:r>
            <a:r>
              <a:rPr lang="sk-SK" sz="1800" dirty="0" smtClean="0">
                <a:latin typeface="Arial" pitchFamily="34" charset="0"/>
                <a:cs typeface="Arial" pitchFamily="34" charset="0"/>
              </a:rPr>
              <a:t>        na </a:t>
            </a:r>
            <a:r>
              <a:rPr lang="sk-SK" sz="1800" dirty="0" smtClean="0">
                <a:latin typeface="Arial" pitchFamily="34" charset="0"/>
                <a:cs typeface="Arial" pitchFamily="34" charset="0"/>
              </a:rPr>
              <a:t>výrobu konských postrojov, či kožiarsky), už v roku 1397 písomne spomínaného významného mesta v údolí </a:t>
            </a:r>
            <a:r>
              <a:rPr lang="sk-SK" sz="1800" dirty="0" err="1" smtClean="0">
                <a:latin typeface="Arial" pitchFamily="34" charset="0"/>
                <a:cs typeface="Arial" pitchFamily="34" charset="0"/>
              </a:rPr>
              <a:t>Rajčianky</a:t>
            </a:r>
            <a:r>
              <a:rPr lang="sk-SK" sz="1800" dirty="0" smtClean="0">
                <a:latin typeface="Arial" pitchFamily="34" charset="0"/>
                <a:cs typeface="Arial" pitchFamily="34" charset="0"/>
              </a:rPr>
              <a:t>. V 19. storočí pôsobilo v Rajci okolo dvesto remeselníckych majstrov. Výroba červenej semišovej kože dokonca zostala najväčším cechovým tajomstvom. </a:t>
            </a:r>
            <a:endParaRPr lang="sk-SK" sz="1800" dirty="0" smtClean="0">
              <a:latin typeface="Arial" pitchFamily="34" charset="0"/>
              <a:cs typeface="Arial" pitchFamily="34" charset="0"/>
            </a:endParaRPr>
          </a:p>
          <a:p>
            <a:pPr marL="0">
              <a:buNone/>
            </a:pPr>
            <a:r>
              <a:rPr lang="sk-SK" sz="1800" dirty="0" smtClean="0">
                <a:latin typeface="Arial" pitchFamily="34" charset="0"/>
                <a:cs typeface="Arial" pitchFamily="34" charset="0"/>
              </a:rPr>
              <a:t>Nemecké </a:t>
            </a:r>
            <a:r>
              <a:rPr lang="sk-SK" sz="1800" dirty="0" smtClean="0">
                <a:latin typeface="Arial" pitchFamily="34" charset="0"/>
                <a:cs typeface="Arial" pitchFamily="34" charset="0"/>
              </a:rPr>
              <a:t>obyvateľstvo, ktoré sa sústredilo v mestách už v 14. storočí, progresívne pôsobilo pri ich rozvoji, predovšetkým  mestských remesiel a obchodu. V tom období sa Žilina stala, aj vďaka pôsobeniu nemeckého živlu, jedným z najvýznamnejších miest slovenského stredného Považia, napriek tomu</a:t>
            </a:r>
            <a:r>
              <a:rPr lang="sk-SK" sz="1800" dirty="0" smtClean="0">
                <a:latin typeface="Arial" pitchFamily="34" charset="0"/>
                <a:cs typeface="Arial" pitchFamily="34" charset="0"/>
              </a:rPr>
              <a:t>, </a:t>
            </a:r>
            <a:r>
              <a:rPr lang="sk-SK" sz="1800" dirty="0" smtClean="0">
                <a:latin typeface="Arial" pitchFamily="34" charset="0"/>
                <a:cs typeface="Arial" pitchFamily="34" charset="0"/>
              </a:rPr>
              <a:t>že </a:t>
            </a:r>
            <a:r>
              <a:rPr lang="sk-SK" sz="1800" dirty="0" smtClean="0">
                <a:latin typeface="Arial" pitchFamily="34" charset="0"/>
                <a:cs typeface="Arial" pitchFamily="34" charset="0"/>
              </a:rPr>
              <a:t>v roku </a:t>
            </a:r>
            <a:r>
              <a:rPr lang="sk-SK" sz="1800" dirty="0" smtClean="0">
                <a:latin typeface="Arial" pitchFamily="34" charset="0"/>
                <a:cs typeface="Arial" pitchFamily="34" charset="0"/>
              </a:rPr>
              <a:t>1828, keď vo Vítkoviciach (severná Morava) vznikla Rudolfova huta (začiatok  </a:t>
            </a:r>
            <a:r>
              <a:rPr lang="sk-SK" sz="1800" dirty="0" err="1" smtClean="0">
                <a:latin typeface="Arial" pitchFamily="34" charset="0"/>
                <a:cs typeface="Arial" pitchFamily="34" charset="0"/>
              </a:rPr>
              <a:t>vítkovickej</a:t>
            </a:r>
            <a:r>
              <a:rPr lang="sk-SK" sz="1800" dirty="0" smtClean="0">
                <a:latin typeface="Arial" pitchFamily="34" charset="0"/>
                <a:cs typeface="Arial" pitchFamily="34" charset="0"/>
              </a:rPr>
              <a:t>  </a:t>
            </a:r>
            <a:r>
              <a:rPr lang="sk-SK" sz="1800" dirty="0" smtClean="0">
                <a:latin typeface="Arial" pitchFamily="34" charset="0"/>
                <a:cs typeface="Arial" pitchFamily="34" charset="0"/>
              </a:rPr>
              <a:t>železiarskej výroby), žilo v Rajci okolo 3 tisíc obyvateľov, </a:t>
            </a:r>
            <a:r>
              <a:rPr lang="sk-SK" sz="1800" dirty="0" smtClean="0">
                <a:latin typeface="Arial" pitchFamily="34" charset="0"/>
                <a:cs typeface="Arial" pitchFamily="34" charset="0"/>
              </a:rPr>
              <a:t>                     zatiaľ </a:t>
            </a:r>
            <a:r>
              <a:rPr lang="sk-SK" sz="1800" dirty="0" smtClean="0">
                <a:latin typeface="Arial" pitchFamily="34" charset="0"/>
                <a:cs typeface="Arial" pitchFamily="34" charset="0"/>
              </a:rPr>
              <a:t>čo  v Žiline  iba  2,5 tisíc osôb. </a:t>
            </a:r>
            <a:endParaRPr lang="sk-SK" sz="1800" dirty="0" smtClean="0">
              <a:latin typeface="Arial" pitchFamily="34" charset="0"/>
              <a:cs typeface="Arial" pitchFamily="34" charset="0"/>
            </a:endParaRPr>
          </a:p>
          <a:p>
            <a:pPr marL="0"/>
            <a:endParaRPr lang="cs-CZ" sz="1800" dirty="0">
              <a:latin typeface="Arial" pitchFamily="34" charset="0"/>
              <a:cs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5050904" cy="1143000"/>
          </a:xfrm>
        </p:spPr>
        <p:txBody>
          <a:bodyPr>
            <a:normAutofit/>
          </a:bodyPr>
          <a:lstStyle/>
          <a:p>
            <a:pPr algn="ctr"/>
            <a:r>
              <a:rPr lang="sk-SK" sz="2800" dirty="0" smtClean="0">
                <a:solidFill>
                  <a:srgbClr val="FFC000"/>
                </a:solidFill>
                <a:latin typeface="Arial" pitchFamily="34" charset="0"/>
                <a:cs typeface="Arial" pitchFamily="34" charset="0"/>
              </a:rPr>
              <a:t>Demokratický princíp zrodený </a:t>
            </a:r>
            <a:br>
              <a:rPr lang="sk-SK" sz="2800" dirty="0" smtClean="0">
                <a:solidFill>
                  <a:srgbClr val="FFC000"/>
                </a:solidFill>
                <a:latin typeface="Arial" pitchFamily="34" charset="0"/>
                <a:cs typeface="Arial" pitchFamily="34" charset="0"/>
              </a:rPr>
            </a:br>
            <a:r>
              <a:rPr lang="sk-SK" sz="2800" dirty="0" smtClean="0">
                <a:solidFill>
                  <a:srgbClr val="FFC000"/>
                </a:solidFill>
                <a:latin typeface="Arial" pitchFamily="34" charset="0"/>
                <a:cs typeface="Arial" pitchFamily="34" charset="0"/>
              </a:rPr>
              <a:t>v Žiline (14. storočie) </a:t>
            </a:r>
            <a:endParaRPr lang="sk-SK" sz="2800" dirty="0">
              <a:solidFill>
                <a:srgbClr val="FFC000"/>
              </a:solidFill>
              <a:latin typeface="Arial" pitchFamily="34" charset="0"/>
              <a:cs typeface="Arial" pitchFamily="34" charset="0"/>
            </a:endParaRPr>
          </a:p>
        </p:txBody>
      </p:sp>
      <p:sp>
        <p:nvSpPr>
          <p:cNvPr id="3" name="Zástupný symbol pro obsah 2"/>
          <p:cNvSpPr>
            <a:spLocks noGrp="1"/>
          </p:cNvSpPr>
          <p:nvPr>
            <p:ph idx="1"/>
          </p:nvPr>
        </p:nvSpPr>
        <p:spPr>
          <a:xfrm>
            <a:off x="457200" y="1600200"/>
            <a:ext cx="7571184" cy="4525963"/>
          </a:xfrm>
        </p:spPr>
        <p:txBody>
          <a:bodyPr>
            <a:noAutofit/>
          </a:bodyPr>
          <a:lstStyle/>
          <a:p>
            <a:pPr marL="0">
              <a:buNone/>
            </a:pPr>
            <a:r>
              <a:rPr lang="sk-SK" sz="1800" dirty="0" smtClean="0">
                <a:latin typeface="Arial" pitchFamily="34" charset="0"/>
                <a:cs typeface="Arial" pitchFamily="34" charset="0"/>
              </a:rPr>
              <a:t>Génius </a:t>
            </a:r>
            <a:r>
              <a:rPr lang="sk-SK" sz="1800" dirty="0" err="1" smtClean="0">
                <a:latin typeface="Arial" pitchFamily="34" charset="0"/>
                <a:cs typeface="Arial" pitchFamily="34" charset="0"/>
              </a:rPr>
              <a:t>loci</a:t>
            </a:r>
            <a:r>
              <a:rPr lang="sk-SK" sz="1800" dirty="0" smtClean="0">
                <a:latin typeface="Arial" pitchFamily="34" charset="0"/>
                <a:cs typeface="Arial" pitchFamily="34" charset="0"/>
              </a:rPr>
              <a:t> Žiliny je ale dodnes posilňovaný udalosťami, ktoré sa odohrali pred viac ako siedmymi storočiami. </a:t>
            </a:r>
            <a:endParaRPr lang="sk-SK" sz="1800" dirty="0" smtClean="0">
              <a:latin typeface="Arial" pitchFamily="34" charset="0"/>
              <a:cs typeface="Arial" pitchFamily="34" charset="0"/>
            </a:endParaRPr>
          </a:p>
          <a:p>
            <a:pPr marL="0">
              <a:buNone/>
            </a:pPr>
            <a:r>
              <a:rPr lang="sk-SK" sz="1800" dirty="0" smtClean="0">
                <a:latin typeface="Arial" pitchFamily="34" charset="0"/>
                <a:cs typeface="Arial" pitchFamily="34" charset="0"/>
              </a:rPr>
              <a:t>Napriek </a:t>
            </a:r>
            <a:r>
              <a:rPr lang="sk-SK" sz="1800" dirty="0" smtClean="0">
                <a:latin typeface="Arial" pitchFamily="34" charset="0"/>
                <a:cs typeface="Arial" pitchFamily="34" charset="0"/>
              </a:rPr>
              <a:t>tomu, že  slovenské obyvateľstvo tvorilo najpočetnejšiu časť obyvateľov mesta, správna moc bola neúmerne koncentrovaná do nemeckých patricijských rúk. Je potrebné  pripomenúť, že Žilina </a:t>
            </a:r>
            <a:r>
              <a:rPr lang="sk-SK" sz="1800" dirty="0" smtClean="0">
                <a:latin typeface="Arial" pitchFamily="34" charset="0"/>
                <a:cs typeface="Arial" pitchFamily="34" charset="0"/>
              </a:rPr>
              <a:t>          už v </a:t>
            </a:r>
            <a:r>
              <a:rPr lang="sk-SK" sz="1800" dirty="0" smtClean="0">
                <a:latin typeface="Arial" pitchFamily="34" charset="0"/>
                <a:cs typeface="Arial" pitchFamily="34" charset="0"/>
              </a:rPr>
              <a:t>roku 1357 získala od kráľa Ľudovíta I. Veľkého právo výročného trhu, ktorého  výsadami bolo v tej dobe obdarených iba niekoľko  slovenských miest. Rastúce bohatstvo nemeckých patricijov, obývajúcich centrálne časti Žiliny, kontrastovalo stále viac s chudobou početnejšieho slovenského obyvateľstva, ktorému </a:t>
            </a:r>
            <a:r>
              <a:rPr lang="sk-SK" sz="1800" dirty="0" smtClean="0">
                <a:latin typeface="Arial" pitchFamily="34" charset="0"/>
                <a:cs typeface="Arial" pitchFamily="34" charset="0"/>
              </a:rPr>
              <a:t>navyše </a:t>
            </a:r>
            <a:r>
              <a:rPr lang="sk-SK" sz="1800" dirty="0" smtClean="0">
                <a:latin typeface="Arial" pitchFamily="34" charset="0"/>
                <a:cs typeface="Arial" pitchFamily="34" charset="0"/>
              </a:rPr>
              <a:t>bolo stále intenzívnejšie  </a:t>
            </a:r>
            <a:r>
              <a:rPr lang="sk-SK" sz="1800" dirty="0" smtClean="0">
                <a:latin typeface="Arial" pitchFamily="34" charset="0"/>
                <a:cs typeface="Arial" pitchFamily="34" charset="0"/>
              </a:rPr>
              <a:t>odopierané členstvo </a:t>
            </a:r>
            <a:r>
              <a:rPr lang="sk-SK" sz="1800" dirty="0" smtClean="0">
                <a:latin typeface="Arial" pitchFamily="34" charset="0"/>
                <a:cs typeface="Arial" pitchFamily="34" charset="0"/>
              </a:rPr>
              <a:t>v mestských radách. Preto vydal dňa 7. mája 1381 kráľ Ľudovít I. Veľký dokument </a:t>
            </a:r>
            <a:r>
              <a:rPr lang="sk-SK" sz="1800" b="1" i="1" dirty="0" err="1" smtClean="0">
                <a:solidFill>
                  <a:srgbClr val="FFC000"/>
                </a:solidFill>
                <a:latin typeface="Arial" pitchFamily="34" charset="0"/>
                <a:cs typeface="Arial" pitchFamily="34" charset="0"/>
              </a:rPr>
              <a:t>Privilegium</a:t>
            </a:r>
            <a:r>
              <a:rPr lang="sk-SK" sz="1800" b="1" i="1" dirty="0" smtClean="0">
                <a:solidFill>
                  <a:srgbClr val="FFC000"/>
                </a:solidFill>
                <a:latin typeface="Arial" pitchFamily="34" charset="0"/>
                <a:cs typeface="Arial" pitchFamily="34" charset="0"/>
              </a:rPr>
              <a:t> </a:t>
            </a:r>
            <a:r>
              <a:rPr lang="sk-SK" sz="1800" b="1" i="1" dirty="0" err="1" smtClean="0">
                <a:solidFill>
                  <a:srgbClr val="FFC000"/>
                </a:solidFill>
                <a:latin typeface="Arial" pitchFamily="34" charset="0"/>
                <a:cs typeface="Arial" pitchFamily="34" charset="0"/>
              </a:rPr>
              <a:t>pro</a:t>
            </a:r>
            <a:r>
              <a:rPr lang="sk-SK" sz="1800" b="1" i="1" dirty="0" smtClean="0">
                <a:solidFill>
                  <a:srgbClr val="FFC000"/>
                </a:solidFill>
                <a:latin typeface="Arial" pitchFamily="34" charset="0"/>
                <a:cs typeface="Arial" pitchFamily="34" charset="0"/>
              </a:rPr>
              <a:t> </a:t>
            </a:r>
            <a:r>
              <a:rPr lang="sk-SK" sz="1800" b="1" i="1" dirty="0" err="1" smtClean="0">
                <a:solidFill>
                  <a:srgbClr val="FFC000"/>
                </a:solidFill>
                <a:latin typeface="Arial" pitchFamily="34" charset="0"/>
                <a:cs typeface="Arial" pitchFamily="34" charset="0"/>
              </a:rPr>
              <a:t>Slavis</a:t>
            </a:r>
            <a:r>
              <a:rPr lang="sk-SK" sz="1800" dirty="0" smtClean="0">
                <a:solidFill>
                  <a:srgbClr val="FFC000"/>
                </a:solidFill>
                <a:latin typeface="Arial" pitchFamily="34" charset="0"/>
                <a:cs typeface="Arial" pitchFamily="34" charset="0"/>
              </a:rPr>
              <a:t>, </a:t>
            </a:r>
            <a:r>
              <a:rPr lang="sk-SK" sz="1800" dirty="0" smtClean="0">
                <a:latin typeface="Arial" pitchFamily="34" charset="0"/>
                <a:cs typeface="Arial" pitchFamily="34" charset="0"/>
              </a:rPr>
              <a:t>ktorým  bola garantovaná nielen polovica miest v mestskej </a:t>
            </a:r>
            <a:r>
              <a:rPr lang="sk-SK" sz="1800" dirty="0" smtClean="0">
                <a:latin typeface="Arial" pitchFamily="34" charset="0"/>
                <a:cs typeface="Arial" pitchFamily="34" charset="0"/>
              </a:rPr>
              <a:t>rade Slovákom </a:t>
            </a:r>
            <a:r>
              <a:rPr lang="sk-SK" sz="1800" dirty="0" smtClean="0">
                <a:latin typeface="Arial" pitchFamily="34" charset="0"/>
                <a:cs typeface="Arial" pitchFamily="34" charset="0"/>
              </a:rPr>
              <a:t>a polovica Nemcom, ale bolo stanovené aj to, že čelný predstaviteľ mesta (richtár) bude striedavo volený </a:t>
            </a:r>
            <a:r>
              <a:rPr lang="sk-SK" sz="1800" dirty="0" smtClean="0">
                <a:latin typeface="Arial" pitchFamily="34" charset="0"/>
                <a:cs typeface="Arial" pitchFamily="34" charset="0"/>
              </a:rPr>
              <a:t>z</a:t>
            </a:r>
            <a:r>
              <a:rPr lang="sk-SK" sz="1800" dirty="0" smtClean="0">
                <a:latin typeface="Arial" pitchFamily="34" charset="0"/>
                <a:cs typeface="Arial" pitchFamily="34" charset="0"/>
              </a:rPr>
              <a:t> </a:t>
            </a:r>
            <a:r>
              <a:rPr lang="sk-SK" sz="1800" dirty="0" smtClean="0">
                <a:latin typeface="Arial" pitchFamily="34" charset="0"/>
                <a:cs typeface="Arial" pitchFamily="34" charset="0"/>
              </a:rPr>
              <a:t>radov </a:t>
            </a:r>
            <a:r>
              <a:rPr lang="sk-SK" sz="1800" dirty="0" smtClean="0">
                <a:latin typeface="Arial" pitchFamily="34" charset="0"/>
                <a:cs typeface="Arial" pitchFamily="34" charset="0"/>
              </a:rPr>
              <a:t>Slovákov </a:t>
            </a:r>
            <a:r>
              <a:rPr lang="sk-SK" sz="1800" dirty="0" smtClean="0">
                <a:latin typeface="Arial" pitchFamily="34" charset="0"/>
                <a:cs typeface="Arial" pitchFamily="34" charset="0"/>
              </a:rPr>
              <a:t>a </a:t>
            </a:r>
            <a:r>
              <a:rPr lang="sk-SK" sz="1800" dirty="0" smtClean="0">
                <a:latin typeface="Arial" pitchFamily="34" charset="0"/>
                <a:cs typeface="Arial" pitchFamily="34" charset="0"/>
              </a:rPr>
              <a:t>Nemcov. </a:t>
            </a:r>
            <a:endParaRPr lang="sk-SK" sz="1800" dirty="0" smtClean="0">
              <a:latin typeface="Arial" pitchFamily="34" charset="0"/>
              <a:cs typeface="Arial" pitchFamily="34" charset="0"/>
            </a:endParaRPr>
          </a:p>
          <a:p>
            <a:pPr marL="0"/>
            <a:endParaRPr lang="cs-CZ" sz="1800" dirty="0">
              <a:latin typeface="Arial" pitchFamily="34" charset="0"/>
              <a:cs typeface="Arial" pitchFamily="34" charset="0"/>
            </a:endParaRPr>
          </a:p>
        </p:txBody>
      </p:sp>
      <p:pic>
        <p:nvPicPr>
          <p:cNvPr id="4" name="Picture 2" descr="C:\Users\Jaroslav Vencálek\Desktop\360px-Privilegium_Pro_Slavis[1].jpg"/>
          <p:cNvPicPr>
            <a:picLocks noChangeAspect="1" noChangeArrowheads="1"/>
          </p:cNvPicPr>
          <p:nvPr/>
        </p:nvPicPr>
        <p:blipFill>
          <a:blip r:embed="rId2" cstate="print"/>
          <a:srcRect/>
          <a:stretch>
            <a:fillRect/>
          </a:stretch>
        </p:blipFill>
        <p:spPr bwMode="auto">
          <a:xfrm>
            <a:off x="5724128" y="116632"/>
            <a:ext cx="2771800" cy="1493692"/>
          </a:xfrm>
          <a:prstGeom prst="rect">
            <a:avLst/>
          </a:prstGeom>
          <a:noFill/>
        </p:spPr>
      </p:pic>
      <p:cxnSp>
        <p:nvCxnSpPr>
          <p:cNvPr id="8" name="Přímá spojovací šipka 7"/>
          <p:cNvCxnSpPr/>
          <p:nvPr/>
        </p:nvCxnSpPr>
        <p:spPr>
          <a:xfrm flipV="1">
            <a:off x="4860032" y="1700808"/>
            <a:ext cx="2376264" cy="302433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Technický">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ký">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ký">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8390</TotalTime>
  <Words>269</Words>
  <Application>Microsoft Office PowerPoint</Application>
  <PresentationFormat>Předvádění na obrazovce (4:3)</PresentationFormat>
  <Paragraphs>44</Paragraphs>
  <Slides>13</Slides>
  <Notes>0</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Technický</vt:lpstr>
      <vt:lpstr>18. MilujemE Slovensko Žilinská kotlina (ČASŤ 1.)      </vt:lpstr>
      <vt:lpstr>Milujeme Slovensko: Žilinská kotlina</vt:lpstr>
      <vt:lpstr>Snímek 3</vt:lpstr>
      <vt:lpstr>Žilina - uzol severozápadného Slovenska</vt:lpstr>
      <vt:lpstr>Žilina - železničný dopravný uzol </vt:lpstr>
      <vt:lpstr>Žilinská kotlina pripomína trojuholník</vt:lpstr>
      <vt:lpstr>Lombardini a jeho odkaz</vt:lpstr>
      <vt:lpstr>O slovenskom a nemeckom obyvateľstvu</vt:lpstr>
      <vt:lpstr>Demokratický princíp zrodený  v Žiline (14. storočie) </vt:lpstr>
      <vt:lpstr>Poučenie pre budúcnosť z dokumentu „Privilegium pro Slavis“</vt:lpstr>
      <vt:lpstr>Architektúra v Žiline nesie znaky mixovania </vt:lpstr>
      <vt:lpstr>Snímek 12</vt:lpstr>
      <vt:lpstr>Jazyková a právna  národná kultúrna pamiatka Slovenska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SPOLEČENSKO-POLITICKÁ ÚLOHA UMĚNÍ  NA PŘÍKLADU VÝTVARNÉ TVORBY FRANTIŠKA VESELÉHO </dc:title>
  <dc:creator>Jaroslav Vencálek</dc:creator>
  <cp:lastModifiedBy>Uživatel systému Windows</cp:lastModifiedBy>
  <cp:revision>1000</cp:revision>
  <dcterms:created xsi:type="dcterms:W3CDTF">2019-11-01T10:11:43Z</dcterms:created>
  <dcterms:modified xsi:type="dcterms:W3CDTF">2020-05-21T06:55:33Z</dcterms:modified>
</cp:coreProperties>
</file>