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448" r:id="rId3"/>
    <p:sldId id="475" r:id="rId4"/>
    <p:sldId id="467" r:id="rId5"/>
    <p:sldId id="489" r:id="rId6"/>
    <p:sldId id="490" r:id="rId7"/>
    <p:sldId id="491" r:id="rId8"/>
    <p:sldId id="492" r:id="rId9"/>
    <p:sldId id="497" r:id="rId10"/>
    <p:sldId id="496" r:id="rId11"/>
    <p:sldId id="494" r:id="rId12"/>
    <p:sldId id="495" r:id="rId13"/>
    <p:sldId id="48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</p:showPr>
  <p:clrMru>
    <a:srgbClr val="FFC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7E7EC-95C4-4C38-A87C-7D7128E3F956}" type="datetimeFigureOut">
              <a:rPr lang="cs-CZ" smtClean="0"/>
              <a:pPr/>
              <a:t>14.05.2020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9A56-AA79-4F45-937A-3B3ABAB99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14.05.2020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14.05.2020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14.05.2020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14.05.2020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zborovna.sk/kniznica.php?action=download&amp;file_name=Slovensko%20-%20slep&#233;%20(obrysov&#233;)%20mapy%20+%20slep&#233;%20mapy%20krajov%20SR&amp;save=1&amp;id=20006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303176" cy="2251680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17. </a:t>
            </a:r>
            <a:r>
              <a:rPr lang="sk-SK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</a:t>
            </a:r>
            <a:r>
              <a:rPr lang="sk-SK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Slovensko </a:t>
            </a:r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región DOLNÝ TURIEC</a:t>
            </a:r>
            <a:b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(ČASŤ 2.)     </a:t>
            </a:r>
            <a:r>
              <a:rPr lang="cs-CZ" sz="3100" dirty="0" smtClean="0">
                <a:solidFill>
                  <a:srgbClr val="FFC000"/>
                </a:solidFill>
              </a:rPr>
              <a:t/>
            </a:r>
            <a:br>
              <a:rPr lang="cs-CZ" sz="3100" dirty="0" smtClean="0">
                <a:solidFill>
                  <a:srgbClr val="FFC000"/>
                </a:solidFill>
              </a:rPr>
            </a:br>
            <a:endParaRPr lang="cs-CZ" sz="31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299190" cy="1668164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Jaroslav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Vencálek</a:t>
            </a: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Inštitút politológie FF PU v Prešove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7812360" cy="70609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</a:rPr>
              <a:t>Dolný Turiec a zhotovovanie ručného papiera</a:t>
            </a:r>
            <a:endParaRPr lang="sk-SK" sz="2800" dirty="0">
              <a:solidFill>
                <a:srgbClr val="FFC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3657600" cy="3312368"/>
          </a:xfrm>
        </p:spPr>
        <p:txBody>
          <a:bodyPr>
            <a:noAutofit/>
          </a:bodyPr>
          <a:lstStyle/>
          <a:p>
            <a:pPr marL="0">
              <a:lnSpc>
                <a:spcPct val="80000"/>
              </a:lnSpc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Jezuiti intenzívne rozvíjali kult Panny Márie, ktorý vyústil            do vyhlásenia  Kláštora pod Znievom za pútnické miesto.  Bola vybudovaná kalvária                    s kostolom Sv. Kríža (1728), kaplnka Panny Márie Lurdskej        a kaplnka sv. Margity Uhorskej (1242 – 1270), dcéry uhorského kráľa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Bélu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IV. narodenej v Kláštore pod Znievom.</a:t>
            </a:r>
          </a:p>
          <a:p>
            <a:endParaRPr lang="cs-CZ" sz="1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267200" y="1412776"/>
            <a:ext cx="3833192" cy="4248472"/>
          </a:xfrm>
        </p:spPr>
        <p:txBody>
          <a:bodyPr>
            <a:normAutofit fontScale="62500" lnSpcReduction="20000"/>
          </a:bodyPr>
          <a:lstStyle/>
          <a:p>
            <a:pPr marL="0">
              <a:buNone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V nadväznosti na vzdelávacie činnosti jezuitského rádu boli             r. 1656 založené v Kláštore pod Znievom dve papierne na ručný papier.                                  Trnavská univerzitná tlačiareň kníh si tak zabezpečovala vlastnú produkciu ručného papiera.          Tu vyrobený ručný papier je uložený v archívoch po celom Slovensku. Jeho výroba zanikla v Kláštore pod Znievom v polovici 19. storočia. </a:t>
            </a:r>
          </a:p>
          <a:p>
            <a:pPr marL="0">
              <a:buNone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Výroba ručného papiera                      v Necpaloch pri východnom okraji Turčianskej kotliny fungovala v rokoch 1786–1870.</a:t>
            </a:r>
          </a:p>
          <a:p>
            <a:pPr marL="0"/>
            <a:endParaRPr lang="cs-CZ" dirty="0"/>
          </a:p>
        </p:txBody>
      </p:sp>
      <p:pic>
        <p:nvPicPr>
          <p:cNvPr id="9" name="Picture 2" descr="C:\Users\Jaroslav Vencálek\Desktop\i_3161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535553" cy="208597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95536" y="3284984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Areál Kalvárie – Kláštor pod Znievom</a:t>
            </a:r>
            <a:endParaRPr lang="sk-SK" sz="1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560840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Kláštor pod Znievom a významné osobnosti slovenského spoločensko-verejného života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7355160" cy="4421088"/>
          </a:xfrm>
        </p:spPr>
        <p:txBody>
          <a:bodyPr>
            <a:normAutofit fontScale="62500" lnSpcReduction="20000"/>
          </a:bodyPr>
          <a:lstStyle/>
          <a:p>
            <a:pPr marL="0">
              <a:buNone/>
            </a:pPr>
            <a:r>
              <a:rPr lang="sk-SK" sz="2900" dirty="0" smtClean="0">
                <a:latin typeface="Arial" pitchFamily="34" charset="0"/>
                <a:cs typeface="Arial" pitchFamily="34" charset="0"/>
              </a:rPr>
              <a:t>Roku 1850 sa Kláštor pod Znievom stal centrom okresu, ktoré bolo prenesené do Turčianskych Teplíc až v roku  1909. V rokoch        1882–1911 pôsobil v Kláštore pod Znievom Maďarský učiteľský ústav. Jeho študenti boli aj neskôr  významné osobnosti slovenského kultúrneho života; spisovateľ, publicista, učiteľ, zakladateľ a vydavateľ Ľudových novín </a:t>
            </a:r>
            <a:r>
              <a:rPr lang="sk-SK" sz="2900" b="1" dirty="0" smtClean="0">
                <a:latin typeface="Arial" pitchFamily="34" charset="0"/>
                <a:cs typeface="Arial" pitchFamily="34" charset="0"/>
              </a:rPr>
              <a:t>Anton </a:t>
            </a:r>
            <a:r>
              <a:rPr lang="sk-SK" sz="2900" b="1" dirty="0" err="1" smtClean="0">
                <a:latin typeface="Arial" pitchFamily="34" charset="0"/>
                <a:cs typeface="Arial" pitchFamily="34" charset="0"/>
              </a:rPr>
              <a:t>Bielek</a:t>
            </a:r>
            <a:r>
              <a:rPr lang="sk-SK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(1857–1911), spisovateľ, prozaik, dramatik a lekár </a:t>
            </a:r>
            <a:r>
              <a:rPr lang="sk-SK" sz="2900" b="1" dirty="0" smtClean="0">
                <a:latin typeface="Arial" pitchFamily="34" charset="0"/>
                <a:cs typeface="Arial" pitchFamily="34" charset="0"/>
              </a:rPr>
              <a:t>Martin Kukučín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(1860–1928), prozaik, dramatik, básnik, učiteľ a politik </a:t>
            </a:r>
            <a:r>
              <a:rPr lang="sk-SK" sz="2900" b="1" dirty="0" smtClean="0">
                <a:latin typeface="Arial" pitchFamily="34" charset="0"/>
                <a:cs typeface="Arial" pitchFamily="34" charset="0"/>
              </a:rPr>
              <a:t>Jozef Gregor </a:t>
            </a:r>
            <a:r>
              <a:rPr lang="sk-SK" sz="2900" b="1" dirty="0" err="1" smtClean="0">
                <a:latin typeface="Arial" pitchFamily="34" charset="0"/>
                <a:cs typeface="Arial" pitchFamily="34" charset="0"/>
              </a:rPr>
              <a:t>Tajovský</a:t>
            </a:r>
            <a:r>
              <a:rPr lang="sk-SK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(1874–1940) a hudobný skladateľ, organista a pedagóg </a:t>
            </a:r>
            <a:r>
              <a:rPr lang="sk-SK" sz="2900" b="1" dirty="0" smtClean="0">
                <a:latin typeface="Arial" pitchFamily="34" charset="0"/>
                <a:cs typeface="Arial" pitchFamily="34" charset="0"/>
              </a:rPr>
              <a:t>Mikuláš </a:t>
            </a:r>
            <a:r>
              <a:rPr lang="sk-SK" sz="2900" b="1" dirty="0" err="1" smtClean="0">
                <a:latin typeface="Arial" pitchFamily="34" charset="0"/>
                <a:cs typeface="Arial" pitchFamily="34" charset="0"/>
              </a:rPr>
              <a:t>Moyzes</a:t>
            </a:r>
            <a:r>
              <a:rPr lang="sk-SK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(1872–1944). V roku 1911 bol Maďarský učiteľský ústav prenesený do </a:t>
            </a:r>
            <a:r>
              <a:rPr lang="sk-SK" sz="2900" dirty="0" err="1" smtClean="0">
                <a:latin typeface="Arial" pitchFamily="34" charset="0"/>
                <a:cs typeface="Arial" pitchFamily="34" charset="0"/>
              </a:rPr>
              <a:t>Štubnianskych</a:t>
            </a:r>
            <a:r>
              <a:rPr lang="sk-SK" sz="2900" dirty="0" smtClean="0">
                <a:latin typeface="Arial" pitchFamily="34" charset="0"/>
                <a:cs typeface="Arial" pitchFamily="34" charset="0"/>
              </a:rPr>
              <a:t> Teplíc (dnes Turčianske Teplice). V rokoch 1911 – 1919 pôsobila v kláštore chlapčenská polepšovňa a v rokoch 1919 – 1950 rímskokatolícky sirotinec. Rekonštruovaná kláštorná budova je v súčasnosti sídlom občianskeho združenia Dobrý pastier poskytujúceho sociálne služby osobám bez prístrešia. Ide o jedno z najväčších zariadení                   na Slovensku poskytujúcich sociálne služby chudobným. Útulok Dobrého Pastiera je útulkom pre ľudí, ktorým život nedožičil toľko,             čo ostatným, alebo pre tých,  ktorí si nevážili to, čo mali                              a museli to žiaľ stratiť, aby to znova našli.     </a:t>
            </a:r>
          </a:p>
          <a:p>
            <a:pPr marL="0"/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Kláštor pod Znievom – </a:t>
            </a:r>
            <a:b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tretie slovenské patronátne gymnázium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7571184" cy="403244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Je zrejmé, že cesty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znievskych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Slovákov po Európe a bohaté tradície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znievských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škôl ovplyvnili rozhodnutie významného slovenského národovca, pedagóga a matematika 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Martina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Čulena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(1823–1894) založiť prvé slovenské katolícke gymnázium práve v Kláštore pod Znievom.  V roku 1866 vydal prvú slovenskú stredoškolskou učebnicu matematiky (</a:t>
            </a:r>
            <a:r>
              <a:rPr lang="sk-SK" sz="1800" i="1" dirty="0" err="1" smtClean="0">
                <a:latin typeface="Arial" pitchFamily="34" charset="0"/>
                <a:cs typeface="Arial" pitchFamily="34" charset="0"/>
              </a:rPr>
              <a:t>Počtoveda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 čili </a:t>
            </a:r>
            <a:r>
              <a:rPr lang="sk-SK" sz="1800" i="1" dirty="0" err="1" smtClean="0">
                <a:latin typeface="Arial" pitchFamily="34" charset="0"/>
                <a:cs typeface="Arial" pitchFamily="34" charset="0"/>
              </a:rPr>
              <a:t>arithmetika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 pre I., II. a III. triedu nižšieho </a:t>
            </a:r>
            <a:r>
              <a:rPr lang="sk-SK" sz="1800" i="1" dirty="0" err="1" smtClean="0">
                <a:latin typeface="Arial" pitchFamily="34" charset="0"/>
                <a:cs typeface="Arial" pitchFamily="34" charset="0"/>
              </a:rPr>
              <a:t>gymnasia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, pre nižšie reálky a obecný život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Štvortriedne katolícke gymnázium tu pod vedením zakladateľa a riaditeľa M.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Čulena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fungovalo od 3. 10. 1869 do 30. 12. 1874, ako jedno                      z troch  prvých slovenských matičných gymnázií. Študovalo tam            669 žiakov, predovšetkým z chudobných slovenských rodín. Kláštorské gymnázium fungovalo ešte v rokoch 1919–1959. Potom bolo prenesené do Turčianskych Teplíc (súčasný názov Gymnázium M.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Galandu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Z Kláštora pod Znievom pochádzal 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Albert Pavol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Mamatej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(1870-1923) - slovenský exilový politik, jeden zo signatárov Clevelandskej dohody (1915) a Pittsburskej dohody (1918), ktoré predchádzali                   vzniku Československa.</a:t>
            </a:r>
          </a:p>
          <a:p>
            <a:endParaRPr lang="cs-CZ" sz="1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012974"/>
          </a:xfrm>
        </p:spPr>
        <p:txBody>
          <a:bodyPr>
            <a:normAutofit/>
          </a:bodyPr>
          <a:lstStyle/>
          <a:p>
            <a:pPr algn="ctr"/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Genius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loci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ako stále inšpiratívny faktor regionálneho rozvoja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2996952"/>
            <a:ext cx="3826768" cy="312921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Význam génia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tohto miesta pre  spoločenský pokrok zostáva stále evidentný. Je preto na prospech krajiny, keď hľadaním jej génia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sa darí odkrývať tie kľúčové okamihy jej vývoja, ktoré nezávisle               na existujúcom územnom členení, môžu prispieť k objasneniu jedinečnosti jej miesta v celoeurópskom kontexte. </a:t>
            </a:r>
          </a:p>
          <a:p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aroslav Vencálek\Desktop\margita-zniev2_thumb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8920"/>
            <a:ext cx="3657600" cy="2441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283968" y="5229200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Kaplnka sv. Margity Uhorskej (zrúcanina)</a:t>
            </a:r>
            <a:endParaRPr lang="sk-SK" sz="1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544" y="14847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Veľa z toho, čo sa udialo v Kláštore pod Znievom malo charakter  nadregionálnych inovácií. Prelínanie (difúzia) vplyvu či hmotných artefaktov alebo nehmotných ideí viedlo k nebývalému rozvoju kontaktov tohto územia so svetom.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 Slovensko: Dolný Turiec</a:t>
            </a:r>
            <a:endParaRPr lang="sk-SK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s://cdn.komensky.sk/thumb.php?server=svk&amp;id=200061&amp;type=4&amp;thumb=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4464496" cy="2642588"/>
          </a:xfrm>
          <a:prstGeom prst="rect">
            <a:avLst/>
          </a:prstGeom>
          <a:noFill/>
        </p:spPr>
      </p:pic>
      <p:pic>
        <p:nvPicPr>
          <p:cNvPr id="6" name="Zástupný symbol pro obsah 5" descr="okres-martin-na-mape-kraj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47664" y="1124744"/>
            <a:ext cx="333375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7601272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Zásaditá minerálna voda Fatra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42792" cy="4536505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S vodou sa stretávame každodenne, v prírode nie je jediného objektu, ktorý by ju neobsahoval. Človekom využívané podzemné zdroje prírodnej minerálnej vody v Martine –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Záturčí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získali v priebehu druhej polovice   20. storočia povahu génia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Všetko začalo v roku 1929, kedy po zistení prítomnosti podzemnej vody prútikárom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Hebrom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v 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Záturčí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bola navŕtaná prvá 172 m hlboká studňa. Pomerne vzácne zásadité účinky podzemnej vody spôsobili, že už     od roku 1935 bola pod značkou Fatra plnená do fliaš a expedovaná           do obchodnej siete.</a:t>
            </a:r>
            <a:endParaRPr lang="sk-SK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C:\Users\Jaroslav Vencálek\Desktop\Kláštorná voda\IMG_1456 Fatr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256540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7745288" cy="1143000"/>
          </a:xfrm>
        </p:spPr>
        <p:txBody>
          <a:bodyPr>
            <a:noAutofit/>
          </a:bodyPr>
          <a:lstStyle/>
          <a:p>
            <a:pPr algn="ctr"/>
            <a:r>
              <a:rPr lang="sk-SK" sz="27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Minerálna voda Fatra neutralizuje žalúdočné kyseliny, pomáha pri pálení záhy, podporuje </a:t>
            </a:r>
            <a:r>
              <a:rPr lang="sk-SK" sz="2700" dirty="0" smtClean="0">
                <a:solidFill>
                  <a:srgbClr val="FFC000"/>
                </a:solidFill>
              </a:rPr>
              <a:t>činnosť tráviacej sústavy a čriev</a:t>
            </a:r>
            <a:r>
              <a:rPr lang="sk-SK" sz="27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27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844824"/>
            <a:ext cx="8064896" cy="42813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dirty="0" smtClean="0"/>
              <a:t>      Záujem o minerálnu vodu narastal a tak po niekoľkých ďalších vrtoch          bol v rokoch 1966–1969 vybudovaný na území neskoršieho areálu plničky minerálnej vody 909 m hlboký vrt, ktorý v treťohorných (neogén) pieskoch a pieskových štrkov zachytil šesť artézskych horizontov minerálnej vody.</a:t>
            </a:r>
          </a:p>
          <a:p>
            <a:pPr>
              <a:buNone/>
            </a:pPr>
            <a:r>
              <a:rPr lang="sk-SK" sz="1800" dirty="0" smtClean="0"/>
              <a:t>      Spoločnosť Slovenské pramene a žriedla, a.s. (2009) dodáva                   do spotrebiteľskej siete okrem prírodnej minerálnej  vody Fatra – sýtené kyselky obsahujúce </a:t>
            </a:r>
            <a:r>
              <a:rPr lang="sk-SK" sz="1800" dirty="0" err="1" smtClean="0"/>
              <a:t>hydrogénuhličitany</a:t>
            </a:r>
            <a:r>
              <a:rPr lang="sk-SK" sz="1800" dirty="0" smtClean="0"/>
              <a:t> a sodík aj kyselku Fatra extra s trojnásobne vyššou prirodzenou </a:t>
            </a:r>
            <a:r>
              <a:rPr lang="sk-SK" sz="1800" dirty="0" err="1" smtClean="0"/>
              <a:t>mineralizáciou</a:t>
            </a:r>
            <a:r>
              <a:rPr lang="sk-SK" sz="1800" dirty="0" smtClean="0"/>
              <a:t>, než má voda Fatra určená na </a:t>
            </a:r>
            <a:r>
              <a:rPr lang="sk-SK" sz="1800" smtClean="0"/>
              <a:t>každodennú spotrebu. </a:t>
            </a: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      Na pálenie záhy či </a:t>
            </a:r>
            <a:r>
              <a:rPr lang="sk-SK" sz="1800" dirty="0" err="1" smtClean="0"/>
              <a:t>odkyslenie</a:t>
            </a:r>
            <a:r>
              <a:rPr lang="sk-SK" sz="1800" dirty="0" smtClean="0"/>
              <a:t> žalúdku existuje veľké množstvo najrôznejších medikamentov. Prírodná minerálna voda pod značkou Fatra a Fatra extra čerpaná v lokalite Martin – </a:t>
            </a:r>
            <a:r>
              <a:rPr lang="sk-SK" sz="1800" dirty="0" err="1" smtClean="0"/>
              <a:t>Záturčie</a:t>
            </a:r>
            <a:r>
              <a:rPr lang="sk-SK" sz="1800" dirty="0" smtClean="0"/>
              <a:t> je ešte aj prepojená s géniom </a:t>
            </a:r>
            <a:r>
              <a:rPr lang="sk-SK" sz="1800" dirty="0" err="1" smtClean="0"/>
              <a:t>loci</a:t>
            </a:r>
            <a:r>
              <a:rPr lang="sk-SK" sz="1800" dirty="0" smtClean="0"/>
              <a:t> Dolného Turca. </a:t>
            </a:r>
          </a:p>
          <a:p>
            <a:pPr marL="0">
              <a:buNone/>
            </a:pPr>
            <a:endParaRPr lang="sk-SK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51920" y="274638"/>
            <a:ext cx="3528392" cy="1143000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rgbClr val="FFC000"/>
                </a:solidFill>
              </a:rPr>
              <a:t>Horský potok </a:t>
            </a:r>
            <a:r>
              <a:rPr lang="sk-SK" sz="2400" dirty="0" err="1" smtClean="0">
                <a:solidFill>
                  <a:srgbClr val="FFC000"/>
                </a:solidFill>
              </a:rPr>
              <a:t>Vríca</a:t>
            </a:r>
            <a:r>
              <a:rPr lang="sk-SK" sz="2400" dirty="0" smtClean="0">
                <a:solidFill>
                  <a:srgbClr val="FFC000"/>
                </a:solidFill>
              </a:rPr>
              <a:t> preteká centrom  Kláštora pod Znievom</a:t>
            </a:r>
            <a:endParaRPr lang="sk-SK" sz="2400" dirty="0">
              <a:solidFill>
                <a:srgbClr val="FFC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779912" y="1844824"/>
            <a:ext cx="3744416" cy="4536504"/>
          </a:xfrm>
        </p:spPr>
        <p:txBody>
          <a:bodyPr>
            <a:normAutofit fontScale="62500" lnSpcReduction="20000"/>
          </a:bodyPr>
          <a:lstStyle/>
          <a:p>
            <a:pPr marL="0">
              <a:buNone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Vychádzajúc z predpokladu, že poznaním génia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objavujeme v krajine ako kľúčové                     a rozhodujúce vlastnosti vzťahov človeka s územím, tak                     aj samoregulačné mechanizmy podmieňujúce jeho rozvoj, potom teda  na styku jadrových pohorí Malej Fatry a Žiaru vstupujeme v mestečku Kláštor pod Znievom do zaujímavého územia. </a:t>
            </a:r>
          </a:p>
          <a:p>
            <a:pPr marL="0">
              <a:buNone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Kláštorská dolina, cez ktorú preteká horský tok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Vríca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, oddeľuje Lúčanskú Fatru od najsevernejšej časti Žiaru zvanej Sokol (pomenovanie podľa najvyššieho vrcholu Sokol 1011 m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n.m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.). </a:t>
            </a:r>
          </a:p>
          <a:p>
            <a:endParaRPr lang="cs-CZ" dirty="0"/>
          </a:p>
        </p:txBody>
      </p:sp>
      <p:pic>
        <p:nvPicPr>
          <p:cNvPr id="32771" name="Picture 3" descr="C:\Users\Jaroslav Vencálek\Desktop\S6302106 poto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85852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sk-SK" sz="27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Povesti nachádzajú uplatnenie vedľa literárneho spracovania aj v súčasnom marketingu</a:t>
            </a:r>
            <a:endParaRPr lang="sk-SK" sz="27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600200"/>
            <a:ext cx="543609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Pod stredovekým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Znievskym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hradom (zvaným tiež Turiec) viedla stredoveká cesta z Turce,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Vríckym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priesmykom do povodia hornej Nitry. Po tatárskom vpáde r. 1241 sa k hradu, vypínajúcom sa na 985 m n. m. situovanom skalnatom výbežku Sokola viaže povesť o tom, ako tu ukrývajúceho sa kráľa Belu IV. zachránil pred vyhladovaním pri obliehaní hradu           miestny sedliak. Motív vyhodeného pečeného           prasiatka cez  hradby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Znievskeho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hradu              do nepriateľského tábora vzbudzujúci pocit nezmerných zásob potravín, sa stal motívom  aj jednej z rozprávok spisovateľa - rodáka           zo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Sučan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- Rudo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Morica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(1921 – 1985). Miestny  </a:t>
            </a:r>
            <a:r>
              <a:rPr lang="sk-SK" sz="1800" dirty="0" smtClean="0"/>
              <a:t>región ho inšpiroval k napísaniu zbierky povestí z Turca                                         </a:t>
            </a:r>
            <a:r>
              <a:rPr lang="sk-SK" sz="1800" i="1" dirty="0" smtClean="0"/>
              <a:t>O Blažejovi, čo sa nebál</a:t>
            </a:r>
            <a:r>
              <a:rPr lang="sk-SK" sz="1800" dirty="0" smtClean="0"/>
              <a:t> (1975). </a:t>
            </a:r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7" name="Picture 3" descr="C:\Users\Jaroslav Vencálek\Desktop\Nová složka\Turiec 28.3.2009\Turiec 28.3.2009\S6302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348880"/>
            <a:ext cx="2985525" cy="223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5436096" y="479715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C000"/>
                </a:solidFill>
              </a:rPr>
              <a:t>Čistá voda horského potoka </a:t>
            </a:r>
            <a:r>
              <a:rPr lang="sk-SK" sz="1400" dirty="0" err="1" smtClean="0">
                <a:solidFill>
                  <a:srgbClr val="FFC000"/>
                </a:solidFill>
              </a:rPr>
              <a:t>Vríca</a:t>
            </a:r>
            <a:endParaRPr lang="sk-SK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roslav Vencálek\Desktop\S630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050450" cy="54006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331640" y="3284984"/>
            <a:ext cx="6336704" cy="27363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475656" y="3356992"/>
            <a:ext cx="61206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bg1"/>
                </a:solidFill>
              </a:rPr>
              <a:t>Kráľ z vďačnosti za svoju záchranu nechal vybudovať pod hradom </a:t>
            </a:r>
            <a:r>
              <a:rPr lang="sk-SK" sz="1600" dirty="0" err="1" smtClean="0">
                <a:solidFill>
                  <a:schemeClr val="bg1"/>
                </a:solidFill>
              </a:rPr>
              <a:t>premonštrátsky</a:t>
            </a:r>
            <a:r>
              <a:rPr lang="sk-SK" sz="1600" dirty="0" smtClean="0">
                <a:solidFill>
                  <a:schemeClr val="bg1"/>
                </a:solidFill>
              </a:rPr>
              <a:t> kláštor (</a:t>
            </a:r>
            <a:r>
              <a:rPr lang="sk-SK" sz="1600" dirty="0" err="1" smtClean="0">
                <a:solidFill>
                  <a:schemeClr val="bg1"/>
                </a:solidFill>
              </a:rPr>
              <a:t>fundačná</a:t>
            </a:r>
            <a:r>
              <a:rPr lang="sk-SK" sz="1600" dirty="0" smtClean="0">
                <a:solidFill>
                  <a:schemeClr val="bg1"/>
                </a:solidFill>
              </a:rPr>
              <a:t> listina z r. 1252) s gotickým kostolom Panny Márie, ktorý bol rádom využívaný         až do 30. rokov 16. storočia. Pamätná tabuľa v bočnej kaplnke kostola nesie nápis: </a:t>
            </a:r>
            <a:r>
              <a:rPr lang="sk-SK" sz="1600" i="1" dirty="0" err="1" smtClean="0">
                <a:solidFill>
                  <a:schemeClr val="bg1"/>
                </a:solidFill>
              </a:rPr>
              <a:t>Aedificata</a:t>
            </a:r>
            <a:r>
              <a:rPr lang="sk-SK" sz="1600" i="1" dirty="0" smtClean="0">
                <a:solidFill>
                  <a:schemeClr val="bg1"/>
                </a:solidFill>
              </a:rPr>
              <a:t>: </a:t>
            </a:r>
            <a:r>
              <a:rPr lang="sk-SK" sz="1600" i="1" dirty="0" err="1" smtClean="0">
                <a:solidFill>
                  <a:schemeClr val="bg1"/>
                </a:solidFill>
              </a:rPr>
              <a:t>perregem</a:t>
            </a:r>
            <a:r>
              <a:rPr lang="sk-SK" sz="1600" i="1" dirty="0" smtClean="0">
                <a:solidFill>
                  <a:schemeClr val="bg1"/>
                </a:solidFill>
              </a:rPr>
              <a:t> </a:t>
            </a:r>
            <a:r>
              <a:rPr lang="sk-SK" sz="1600" i="1" dirty="0" err="1" smtClean="0">
                <a:solidFill>
                  <a:schemeClr val="bg1"/>
                </a:solidFill>
              </a:rPr>
              <a:t>Belam</a:t>
            </a:r>
            <a:r>
              <a:rPr lang="sk-SK" sz="1600" i="1" dirty="0" smtClean="0">
                <a:solidFill>
                  <a:schemeClr val="bg1"/>
                </a:solidFill>
              </a:rPr>
              <a:t> IV. 1249 /        </a:t>
            </a:r>
            <a:r>
              <a:rPr lang="sk-SK" sz="1600" i="1" dirty="0" err="1" smtClean="0">
                <a:solidFill>
                  <a:schemeClr val="bg1"/>
                </a:solidFill>
              </a:rPr>
              <a:t>De</a:t>
            </a:r>
            <a:r>
              <a:rPr lang="sk-SK" sz="1600" i="1" dirty="0" smtClean="0">
                <a:solidFill>
                  <a:schemeClr val="bg1"/>
                </a:solidFill>
              </a:rPr>
              <a:t> </a:t>
            </a:r>
            <a:r>
              <a:rPr lang="sk-SK" sz="1600" i="1" dirty="0" err="1" smtClean="0">
                <a:solidFill>
                  <a:schemeClr val="bg1"/>
                </a:solidFill>
              </a:rPr>
              <a:t>novorestaurata</a:t>
            </a:r>
            <a:r>
              <a:rPr lang="sk-SK" sz="1600" i="1" dirty="0" smtClean="0">
                <a:solidFill>
                  <a:schemeClr val="bg1"/>
                </a:solidFill>
              </a:rPr>
              <a:t>: per </a:t>
            </a:r>
            <a:r>
              <a:rPr lang="sk-SK" sz="1600" i="1" dirty="0" err="1" smtClean="0">
                <a:solidFill>
                  <a:schemeClr val="bg1"/>
                </a:solidFill>
              </a:rPr>
              <a:t>Emericum</a:t>
            </a:r>
            <a:r>
              <a:rPr lang="sk-SK" sz="1600" i="1" dirty="0" smtClean="0">
                <a:solidFill>
                  <a:schemeClr val="bg1"/>
                </a:solidFill>
              </a:rPr>
              <a:t> Drozd. 1986</a:t>
            </a:r>
            <a:r>
              <a:rPr lang="sk-SK" sz="1600" dirty="0" smtClean="0">
                <a:solidFill>
                  <a:schemeClr val="bg1"/>
                </a:solidFill>
              </a:rPr>
              <a:t>). V kláštore vzniklo tzv. </a:t>
            </a:r>
            <a:r>
              <a:rPr lang="sk-SK" sz="1600" dirty="0" err="1" smtClean="0">
                <a:solidFill>
                  <a:schemeClr val="bg1"/>
                </a:solidFill>
              </a:rPr>
              <a:t>skriptorium</a:t>
            </a:r>
            <a:r>
              <a:rPr lang="sk-SK" sz="1600" dirty="0" smtClean="0">
                <a:solidFill>
                  <a:schemeClr val="bg1"/>
                </a:solidFill>
              </a:rPr>
              <a:t> – pisárska dielňa vyhotovujúca cenné písomnosti. Pri kláštore bola zriadená najstaršia (ľudová) škola celého regiónu. Najneskoršie roku 1266 sa Kláštor pod Znievom stal prvým turčianskym mestom! 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44008" y="908720"/>
            <a:ext cx="4499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FFC000"/>
                </a:solidFill>
              </a:rPr>
              <a:t>Kostol a kláštor                Panny Márie;                          Kláštor pod Znievom</a:t>
            </a:r>
            <a:endParaRPr lang="sk-SK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44816" cy="1301006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Kláštor pod Znievom - prvá európska botanická záhrada liečivých bylín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931224" cy="4785395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Od r. 1586, kedy cisár Rudolf II. vydal v Prahe donačnú listinu, podľa  ktorej prináležal kláštorný majetok uhorskému Kolégiu Spoločnosti Ježišovej,             až do zrušenia jezuitského rádu pápežom Klimentom XIV. (1773), vzdelávali mládež v tunajších zariadeniach trnavskí jezuiti. Na pôde uhorského kolégia vznikla stredná škola a bola založená vyššia teologická škola. </a:t>
            </a: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Pri jezuitskom kláštore bola založená lekáreň s výrobou liečiv. Dôležitosť            a význam zberu liečivých rastlín boli známe už  benediktínom. Na ich záhradný spôsob pestovania liečivých bylín nadviazali aj jezuiti, korí vytvorili vhodné podmienky pre neskorší rozvoj miestneho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olejkárstva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 Jezuitský urbár z r. 1595 poddaným nariaďoval zber ruží a liečivých bylín.                       V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Znievskom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kláštore sa vyrábal kosodrevinový olej </a:t>
            </a:r>
            <a:r>
              <a:rPr lang="sk-SK" sz="1800" i="1" dirty="0" err="1" smtClean="0">
                <a:latin typeface="Arial" pitchFamily="34" charset="0"/>
                <a:cs typeface="Arial" pitchFamily="34" charset="0"/>
              </a:rPr>
              <a:t>oleum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i="1" dirty="0" err="1" smtClean="0">
                <a:latin typeface="Arial" pitchFamily="34" charset="0"/>
                <a:cs typeface="Arial" pitchFamily="34" charset="0"/>
              </a:rPr>
              <a:t>carpatikum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či z rozmarínu a liehu tzv. voda uhorskej kráľovnej </a:t>
            </a:r>
            <a:r>
              <a:rPr lang="sk-SK" sz="1800" i="1" dirty="0" err="1" smtClean="0">
                <a:latin typeface="Arial" pitchFamily="34" charset="0"/>
                <a:cs typeface="Arial" pitchFamily="34" charset="0"/>
              </a:rPr>
              <a:t>aqua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 Regina </a:t>
            </a:r>
            <a:r>
              <a:rPr lang="sk-SK" sz="1800" i="1" dirty="0" err="1" smtClean="0">
                <a:latin typeface="Arial" pitchFamily="34" charset="0"/>
                <a:cs typeface="Arial" pitchFamily="34" charset="0"/>
              </a:rPr>
              <a:t>Hungariae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Medikamenty sa podomovým obchodom predávali po celom Uhorsku, Poľsku a neskôr i Rumunsku a Rusku. Prenosný drevený kufrík, slúžiaci           na ukladanie sady malých fľaštičiek s cennými olejčekmi, patrí             k cenným exponátom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znievskej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pamätnej siene. </a:t>
            </a:r>
          </a:p>
          <a:p>
            <a:pPr marL="0"/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Súčasná minerálna voda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z Kláštora pod Znievom sa nazýva</a:t>
            </a:r>
            <a:r>
              <a:rPr lang="sk-SK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Kláštorná Kalcia  </a:t>
            </a:r>
            <a:endParaRPr lang="cs-CZ" sz="2800" dirty="0"/>
          </a:p>
        </p:txBody>
      </p:sp>
      <p:pic>
        <p:nvPicPr>
          <p:cNvPr id="9217" name="Picture 1" descr="C:\Users\Jaroslav Vencálek\Desktop\Kláštorná voda\IMG_1359 upr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556792"/>
            <a:ext cx="3240360" cy="4403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995936" y="1484784"/>
            <a:ext cx="3928864" cy="46413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Vápniková minerálna voda           je bohatá na horčík a draslík. Zdroj minerálnej vody KM-1 Kláštorný je 231 m hlboký             a minerálna voda je plnená            do fliaš zo 100% recyklovaného materiálu (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rPET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Podľa povesti dostatok tejto vody zachránil v 13. storočí uhorského panovníka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Bélu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IV. na Turčianskom hrade pri obliehaní Kláštora pod Znievom tatárskymi hordami.                   V súčasnosti toto marketingové logo pomáha mnohým ľuďom  pri skvalitňovaní                      ich života.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7877</TotalTime>
  <Words>406</Words>
  <Application>Microsoft Office PowerPoint</Application>
  <PresentationFormat>Předvádění na obrazovce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Technický</vt:lpstr>
      <vt:lpstr>17. MilujemE Slovensko región DOLNÝ TURIEC (ČASŤ 2.)      </vt:lpstr>
      <vt:lpstr>Milujeme Slovensko: Dolný Turiec</vt:lpstr>
      <vt:lpstr>Zásaditá minerálna voda Fatra</vt:lpstr>
      <vt:lpstr>Minerálna voda Fatra neutralizuje žalúdočné kyseliny, pomáha pri pálení záhy, podporuje činnosť tráviacej sústavy a čriev </vt:lpstr>
      <vt:lpstr>Horský potok Vríca preteká centrom  Kláštora pod Znievom</vt:lpstr>
      <vt:lpstr>Povesti nachádzajú uplatnenie vedľa literárneho spracovania aj v súčasnom marketingu</vt:lpstr>
      <vt:lpstr>Snímek 7</vt:lpstr>
      <vt:lpstr>Kláštor pod Znievom - prvá európska botanická záhrada liečivých bylín</vt:lpstr>
      <vt:lpstr>Súčasná minerálna voda z Kláštora pod Znievom sa nazýva Kláštorná Kalcia  </vt:lpstr>
      <vt:lpstr>Dolný Turiec a zhotovovanie ručného papiera</vt:lpstr>
      <vt:lpstr>Kláštor pod Znievom a významné osobnosti slovenského spoločensko-verejného života</vt:lpstr>
      <vt:lpstr>Kláštor pod Znievom –  tretie slovenské patronátne gymnázium</vt:lpstr>
      <vt:lpstr>Genius loci ako stále inšpiratívny faktor regionálneho rozvoja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SPOLEČENSKO-POLITICKÁ ÚLOHA UMĚNÍ  NA PŘÍKLADU VÝTVARNÉ TVORBY FRANTIŠKA VESELÉHO </dc:title>
  <dc:creator>Jaroslav Vencálek</dc:creator>
  <cp:lastModifiedBy>Uživatel systému Windows</cp:lastModifiedBy>
  <cp:revision>906</cp:revision>
  <dcterms:created xsi:type="dcterms:W3CDTF">2019-11-01T10:11:43Z</dcterms:created>
  <dcterms:modified xsi:type="dcterms:W3CDTF">2020-05-14T07:54:54Z</dcterms:modified>
</cp:coreProperties>
</file>