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6" r:id="rId2"/>
    <p:sldId id="346" r:id="rId3"/>
    <p:sldId id="464" r:id="rId4"/>
    <p:sldId id="466" r:id="rId5"/>
    <p:sldId id="449" r:id="rId6"/>
    <p:sldId id="470" r:id="rId7"/>
    <p:sldId id="471" r:id="rId8"/>
    <p:sldId id="472" r:id="rId9"/>
    <p:sldId id="473" r:id="rId10"/>
    <p:sldId id="474" r:id="rId11"/>
    <p:sldId id="475" r:id="rId12"/>
    <p:sldId id="476" r:id="rId13"/>
    <p:sldId id="477" r:id="rId14"/>
    <p:sldId id="480" r:id="rId15"/>
    <p:sldId id="478" r:id="rId16"/>
    <p:sldId id="483" r:id="rId17"/>
    <p:sldId id="484" r:id="rId18"/>
    <p:sldId id="485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8"/>
    <p:penClr>
      <a:srgbClr val="FF0000"/>
    </p:penClr>
  </p:showPr>
  <p:clrMru>
    <a:srgbClr val="FFC0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7E7EC-95C4-4C38-A87C-7D7128E3F956}" type="datetimeFigureOut">
              <a:rPr lang="cs-CZ" smtClean="0"/>
              <a:pPr/>
              <a:t>11.05.2020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69A56-AA79-4F45-937A-3B3ABAB9927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11.05.2020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11.05.2020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11.05.2020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11.05.2020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11.05.2020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zborovna.sk/kniznica.php?action=download&amp;file_name=Slovensko%20-%20slep&#233;%20(obrysov&#233;)%20mapy%20+%20slep&#233;%20mapy%20krajov%20SR&amp;save=1&amp;id=200061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303176" cy="2251680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16. </a:t>
            </a:r>
            <a:r>
              <a:rPr lang="sk-SK" sz="36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MilujemE</a:t>
            </a:r>
            <a:r>
              <a:rPr lang="sk-SK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Slovensko </a:t>
            </a:r>
            <a:r>
              <a:rPr lang="sk-SK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región DOLNÝ TURIEC     (časť 1.)</a:t>
            </a:r>
            <a:r>
              <a:rPr lang="sk-SK" sz="3100" dirty="0" smtClean="0">
                <a:solidFill>
                  <a:srgbClr val="FFC000"/>
                </a:solidFill>
              </a:rPr>
              <a:t/>
            </a:r>
            <a:br>
              <a:rPr lang="sk-SK" sz="3100" dirty="0" smtClean="0">
                <a:solidFill>
                  <a:srgbClr val="FFC000"/>
                </a:solidFill>
              </a:rPr>
            </a:br>
            <a:endParaRPr lang="sk-SK" sz="3100" dirty="0">
              <a:solidFill>
                <a:srgbClr val="FFC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299190" cy="1668164"/>
          </a:xfrm>
        </p:spPr>
        <p:txBody>
          <a:bodyPr>
            <a:normAutofit/>
          </a:bodyPr>
          <a:lstStyle/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Jaroslav </a:t>
            </a:r>
            <a:r>
              <a:rPr lang="sk-SK" sz="2400" dirty="0" err="1" smtClean="0">
                <a:latin typeface="Arial" pitchFamily="34" charset="0"/>
                <a:cs typeface="Arial" pitchFamily="34" charset="0"/>
              </a:rPr>
              <a:t>Vencálek</a:t>
            </a:r>
            <a:endParaRPr lang="sk-SK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2400" dirty="0" smtClean="0">
                <a:latin typeface="Arial" pitchFamily="34" charset="0"/>
                <a:cs typeface="Arial" pitchFamily="34" charset="0"/>
              </a:rPr>
              <a:t>Inštitút politológie FF PU v Prešove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1. budova Matice slovenskej v Martine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3712840" cy="4525963"/>
          </a:xfrm>
        </p:spPr>
        <p:txBody>
          <a:bodyPr>
            <a:normAutofit fontScale="62500" lnSpcReduction="20000"/>
          </a:bodyPr>
          <a:lstStyle/>
          <a:p>
            <a:pPr marL="0">
              <a:buNone/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Po definitívnom schválení stanov      (31. 3. 1863) sa mesto stalo celoslovenským centrom národnej a kultúrnej pospolitosti. </a:t>
            </a:r>
          </a:p>
          <a:p>
            <a:pPr marL="0">
              <a:buNone/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Práve tu sa rodili počiatky a utvárali základy slovenského múzejníctva, archívnictva, bibliografie a systematickej vydavateľskej a osvetovej činnosti. Už 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6. apríla 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1864 bol položený základný kameň stavby budovy Matice slovenskej (tzv. Prvá budova Matice slovenskej) nachádzajúcej sa na dnešnej mestskej pešej zóne. Svoju finálnu podobu získala budova až dostavbou v rokoch 1899-1900.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pic>
        <p:nvPicPr>
          <p:cNvPr id="1026" name="Picture 2" descr="C:\Users\Jaroslav Vencálek\Desktop\Foto Slovensko\Žilinský kraj\Okres Martin\P51200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3045786" cy="4061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45288" cy="1080120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Počiatky Matice slovenskej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052736"/>
            <a:ext cx="8075240" cy="5472607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Prvým predsedom Matice slovenskej sa stal Štefan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Moyzes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(1797–1869), univerzitný profesor filozofie na kráľovskej akadémii v chorvátskom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Zagrebe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, banskobystrický katolícky biskup a 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vedúci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delegácie predkladajúcej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   vo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Viedni cisárovi Františkovi Jozefovi I. </a:t>
            </a:r>
            <a:r>
              <a:rPr lang="sk-SK" sz="1800" i="1" dirty="0" smtClean="0">
                <a:latin typeface="Arial" pitchFamily="34" charset="0"/>
                <a:cs typeface="Arial" pitchFamily="34" charset="0"/>
              </a:rPr>
              <a:t>Memorandum národa slovenského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Podpredsedom Matice slovenskej sa stal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dr.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Karol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Kuzmány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(1806–1866), univerzitný profesor teológie vo Viedni, evanjelický duchovný, básnik, spisovateľ a propagátor myšlienky zriadenia prvých slovenských gymnázií v 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Revúcej (1862), Martine (1867) a Kláštore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pod Znievom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(1869).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Slovenské nižšie gymnázium v Martine fungovalo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 rokoch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1867–1874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výrazným pričinením spisovateľa, publicistu, dramatika, politika a organizátora literárneho života Viliama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Paulíny-Tótha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Už samotné obsadenie najvyšších funkcií Matice slovenskej katolíckym a evanjelickým duchovným znamenalo nový symbol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nadkonfesne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zjednocujúcich snáh slovenského národného hnutia 19. storočia. Činnosť Matice slovenskej smerovala do oblasti literatúry a krásneho umenia. Vedecké práce vychádzali najskôr v Letopisoch Matice slovenskej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(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1864–1875). </a:t>
            </a:r>
          </a:p>
          <a:p>
            <a:pPr marL="0"/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Založenie spolku slovenských žien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>
              <a:buNone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V roku 1869 bol v Martine založený spolok slovenských žien Živena – jediná slovenská kultúrna spolková organizácia, ktorá mohla vyvíjať činnosť aj v období silnej maďarskej nadvlády. Medzi významné predstaviteľky slovenského ženského hnutia patrili: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              E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Maróthy-Šoltésová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            Lea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Mrázková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Zora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Jesenská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Viera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Bukvová-Daxnerová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či Mária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Rázusová-Martáková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.             V tom istom roku bol založený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       i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tzv. Kníhtlačiarsky účastinársky spolok (tlač: </a:t>
            </a:r>
            <a:r>
              <a:rPr lang="sk-SK" i="1" dirty="0" smtClean="0">
                <a:latin typeface="Arial" pitchFamily="34" charset="0"/>
                <a:cs typeface="Arial" pitchFamily="34" charset="0"/>
              </a:rPr>
              <a:t>Národné noviny, Národný hlásnik, beletristický mesačník Orol,..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.). 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Jaroslav Vencálek\Desktop\cropped-Zivena-logo-ii_transparent-1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88840"/>
            <a:ext cx="4040370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601272" cy="1228998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Národný dom 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rozvoj slovenského národného povedomia  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fontScale="700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Prostredníctvom verejnej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zbierky  sa  získali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finančné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prostriedky          na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stavbu Národného domu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        ktorý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bol slávnostne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otvorený          dňa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13.8.1890. Ten sa stal miestom, kde boli uložené prvé zbierky budúceho národného múzea, sídlom Turčianskeho kasína (1861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) a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Slovenského spevokolu (1872) – spolku utvárajúceho prostredníctvom rozvoja ochotníckeho divadelníctva, hudobných vydavateľských aktivít slovenského národného povedomia. Od roku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1944             sa Národný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dom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stal sídlom 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Slovenského komorného divadla. </a:t>
            </a:r>
          </a:p>
          <a:p>
            <a:pPr marL="0">
              <a:spcBef>
                <a:spcPts val="0"/>
              </a:spcBef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Jaroslav Vencálek\Desktop\Foto Slovensko\Žilinský kraj\Okres Martin\P51200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84784"/>
            <a:ext cx="2762076" cy="3682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4427984" y="5229200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Národný</a:t>
            </a:r>
            <a:r>
              <a:rPr lang="cs-CZ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dom z let 1888-1890</a:t>
            </a:r>
            <a:r>
              <a:rPr lang="cs-CZ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dnes Slovenské komorné divadlo </a:t>
            </a:r>
            <a:r>
              <a:rPr lang="cs-CZ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    (</a:t>
            </a:r>
            <a:r>
              <a:rPr lang="cs-CZ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architektonický návrh  </a:t>
            </a:r>
            <a:r>
              <a:rPr lang="cs-CZ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                                 </a:t>
            </a:r>
            <a:r>
              <a:rPr lang="cs-CZ" sz="1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Blažeja</a:t>
            </a:r>
            <a:r>
              <a:rPr lang="cs-CZ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Bullu)</a:t>
            </a:r>
            <a:endParaRPr lang="cs-CZ" sz="1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7817296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Turčianske múzeum Andreja Kmeťa </a:t>
            </a:r>
            <a:r>
              <a:rPr lang="sk-SK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k-SK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sk-SK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sk-SK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 Martine</a:t>
            </a:r>
            <a:r>
              <a:rPr lang="cs-CZ" sz="4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4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3970784" cy="4929411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24. apríla 1893 bola v Martine založená </a:t>
            </a:r>
            <a:r>
              <a:rPr lang="sk-SK" sz="1600" i="1" dirty="0" smtClean="0">
                <a:latin typeface="Arial" pitchFamily="34" charset="0"/>
                <a:cs typeface="Arial" pitchFamily="34" charset="0"/>
              </a:rPr>
              <a:t>Muzeálna slovenská spoločnosť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          čo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predstavovalo zlom v možnostiach organizácie slovenských národných vied (zánik spoločnosti r. 1959). Táto vedecká spoločnosť pôsobila až do vzniku Československa (1918) ako centrum slovenského vedeckého života a rozvoja slovenských vzdelávacích aktivít. </a:t>
            </a:r>
          </a:p>
          <a:p>
            <a:pPr marL="0">
              <a:buNone/>
            </a:pPr>
            <a:r>
              <a:rPr lang="sk-SK" sz="1600" dirty="0" smtClean="0">
                <a:latin typeface="Arial" pitchFamily="34" charset="0"/>
                <a:cs typeface="Arial" pitchFamily="34" charset="0"/>
              </a:rPr>
              <a:t> V roku 1895 bol do jej vedenia zvolený duchovný rímsko-katolíckej cirkvi Andrej Kmeť (1841–1908). Pod jeho vedením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   sa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rozvíjali predovšetkým jemu blízke odbory; botanika,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geológia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a 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etnografia.  V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rokoch 1907–1908 bola založená prvá budova </a:t>
            </a:r>
            <a:r>
              <a:rPr lang="sk-SK" sz="1600" i="1" dirty="0" smtClean="0">
                <a:latin typeface="Arial" pitchFamily="34" charset="0"/>
                <a:cs typeface="Arial" pitchFamily="34" charset="0"/>
              </a:rPr>
              <a:t>Slovenského národného múzea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(vtedy pomenovaná Múzeum, pričom pôvodné  nepovolené pomenovanie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        sa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stalo skutočnosťou až r. 1926). </a:t>
            </a:r>
            <a:endParaRPr lang="sk-SK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Jaroslav Vencálek\Desktop\Foto Slovensko\Žilinský kraj\Okres Martin\P51200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2970331" cy="39604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Dnes je objekt známy širokej verejnosti ako Turčianske múzeum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     Andreja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Kmeťa v Martine. Slovenské národné múzeum sa zo starej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budovy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presťahovalo do nového kultúrneho stánku na „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Hostihore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“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         až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potom, keď tam roku 1932 bola dokončená nová funkcionalistická stavba slovenského architekta chorvátskeho pôvodu 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Michala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Milana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Harminca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(1869–1964), tiež autora budovy Turčianskeho múzea Andreja Kmeťa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                   a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budovy martinskej Tatra banky (1905–1906) . </a:t>
            </a:r>
          </a:p>
          <a:p>
            <a:pPr marL="0">
              <a:buNone/>
            </a:pPr>
            <a:r>
              <a:rPr lang="sk-SK" sz="1800" dirty="0" smtClean="0"/>
              <a:t>Slovenské národné múzeum sa vyprofilovalo na uznávané vedecké pracovisko (Etnografický ústav) a múzeum s celoslovenskou pôsobnosťou (stále expozície: Človek a pôda, Človek a materiál, Človek a odev</a:t>
            </a:r>
            <a:r>
              <a:rPr lang="sk-SK" sz="1800" dirty="0" smtClean="0"/>
              <a:t>).            </a:t>
            </a:r>
            <a:r>
              <a:rPr lang="sk-SK" sz="1800" dirty="0" smtClean="0"/>
              <a:t>Pri dolnom okraji širokého travertínového schodišťa preklenujúceho </a:t>
            </a:r>
            <a:r>
              <a:rPr lang="sk-SK" sz="1800" dirty="0" smtClean="0"/>
              <a:t>           výšku </a:t>
            </a:r>
            <a:r>
              <a:rPr lang="sk-SK" sz="1800" dirty="0" smtClean="0"/>
              <a:t>riečnej terasy rieky Turiec je umiestnená  socha Andreja Kmeťa – zakladateľa slovenského múzejníctva (akad. sochár F. Štefunko). </a:t>
            </a:r>
          </a:p>
          <a:p>
            <a:pPr marL="0"/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Šipka dolů 3"/>
          <p:cNvSpPr/>
          <p:nvPr/>
        </p:nvSpPr>
        <p:spPr>
          <a:xfrm>
            <a:off x="3923928" y="404664"/>
            <a:ext cx="360040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Socha „Matica slovenská“ v Martine 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067944" y="1412776"/>
            <a:ext cx="4248472" cy="4713387"/>
          </a:xfrm>
        </p:spPr>
        <p:txBody>
          <a:bodyPr>
            <a:normAutofit fontScale="70000" lnSpcReduction="20000"/>
          </a:bodyPr>
          <a:lstStyle/>
          <a:p>
            <a:pPr marL="0">
              <a:buNone/>
            </a:pPr>
            <a:r>
              <a:rPr lang="sk-SK" dirty="0" smtClean="0">
                <a:latin typeface="Arial" pitchFamily="34" charset="0"/>
                <a:cs typeface="Arial" pitchFamily="34" charset="0"/>
              </a:rPr>
              <a:t>Ústredným interdisciplinárnym vedeckým, organizačno-metodickým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       a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dokumentačno-prezentačným pracoviskom Matice slovenskej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          je </a:t>
            </a:r>
            <a:r>
              <a:rPr lang="sk-SK" i="1" dirty="0" smtClean="0">
                <a:latin typeface="Arial" pitchFamily="34" charset="0"/>
                <a:cs typeface="Arial" pitchFamily="34" charset="0"/>
              </a:rPr>
              <a:t>Národný inštitút slovenského jazyka a literatúry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. Jeho súčasťou sú: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sk-SK" i="1" dirty="0" smtClean="0">
                <a:latin typeface="Arial" pitchFamily="34" charset="0"/>
                <a:cs typeface="Arial" pitchFamily="34" charset="0"/>
              </a:rPr>
              <a:t>Archív </a:t>
            </a:r>
            <a:r>
              <a:rPr lang="sk-SK" i="1" dirty="0" smtClean="0">
                <a:latin typeface="Arial" pitchFamily="34" charset="0"/>
                <a:cs typeface="Arial" pitchFamily="34" charset="0"/>
              </a:rPr>
              <a:t>Matice slovenskej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(umožňujúci sprístupnenie kultúrno-historických fondov), </a:t>
            </a:r>
            <a:r>
              <a:rPr lang="sk-SK" i="1" dirty="0" smtClean="0">
                <a:latin typeface="Arial" pitchFamily="34" charset="0"/>
                <a:cs typeface="Arial" pitchFamily="34" charset="0"/>
              </a:rPr>
              <a:t>Slovenský literárny ústav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(vykonávajúci vedecký výskum dejín slovenskej literatúry a literárnej vedy) a od roku 1997 pracovisko </a:t>
            </a:r>
            <a:r>
              <a:rPr lang="sk-SK" i="1" dirty="0" smtClean="0">
                <a:latin typeface="Arial" pitchFamily="34" charset="0"/>
                <a:cs typeface="Arial" pitchFamily="34" charset="0"/>
              </a:rPr>
              <a:t>Slovenského historického ústavu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k-SK" i="1" dirty="0" smtClean="0">
                <a:latin typeface="Arial" pitchFamily="34" charset="0"/>
                <a:cs typeface="Arial" pitchFamily="34" charset="0"/>
              </a:rPr>
              <a:t>Krajanského múzea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(udržujúce a rozvíjajúce spoluprácu so Slovákmi žijúcimi mimo územia Slovenskej republiky a posilňujúce ich národnú identitu a vzťah ku Slovenskej republike). </a:t>
            </a:r>
          </a:p>
          <a:p>
            <a:pPr marL="0"/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Jaroslav Vencálek\Desktop\P5120078 up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2921540" cy="4133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745288" cy="1138138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Súčasná (2.) budova Matice slovenskej postavená v rokoch 1924-1926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988840"/>
            <a:ext cx="4193232" cy="4608512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sk-SK" sz="17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sk-SK" sz="1700" dirty="0" smtClean="0">
                <a:latin typeface="Arial" pitchFamily="34" charset="0"/>
                <a:cs typeface="Arial" pitchFamily="34" charset="0"/>
              </a:rPr>
              <a:t> najvzácnejším zbierkam a expozíciám Slovenskej národnej knižnice patrí </a:t>
            </a:r>
            <a:r>
              <a:rPr lang="sk-SK" sz="1700" i="1" dirty="0" smtClean="0">
                <a:latin typeface="Arial" pitchFamily="34" charset="0"/>
                <a:cs typeface="Arial" pitchFamily="34" charset="0"/>
              </a:rPr>
              <a:t>Slovenský národný literárny archív</a:t>
            </a:r>
            <a:r>
              <a:rPr lang="sk-SK" sz="1700" dirty="0" smtClean="0">
                <a:latin typeface="Arial" pitchFamily="34" charset="0"/>
                <a:cs typeface="Arial" pitchFamily="34" charset="0"/>
              </a:rPr>
              <a:t> (kódexy, originály rukopisov štúrovcov a ďalších významných slovenských literárnych osobností</a:t>
            </a:r>
            <a:r>
              <a:rPr lang="sk-SK" sz="1700" i="1" dirty="0" smtClean="0">
                <a:latin typeface="Arial" pitchFamily="34" charset="0"/>
                <a:cs typeface="Arial" pitchFamily="34" charset="0"/>
              </a:rPr>
              <a:t>), Historické knižničné fondy</a:t>
            </a:r>
            <a:r>
              <a:rPr lang="sk-SK" sz="1700" dirty="0" smtClean="0">
                <a:latin typeface="Arial" pitchFamily="34" charset="0"/>
                <a:cs typeface="Arial" pitchFamily="34" charset="0"/>
              </a:rPr>
              <a:t> (zbierka prvých výtlačkov, zbierka tlače zo 16. </a:t>
            </a:r>
            <a:r>
              <a:rPr lang="sk-SK" sz="1700" dirty="0" smtClean="0">
                <a:latin typeface="Arial" pitchFamily="34" charset="0"/>
                <a:cs typeface="Arial" pitchFamily="34" charset="0"/>
              </a:rPr>
              <a:t>storočia </a:t>
            </a:r>
            <a:r>
              <a:rPr lang="sk-SK" sz="1700" dirty="0" smtClean="0">
                <a:latin typeface="Arial" pitchFamily="34" charset="0"/>
                <a:cs typeface="Arial" pitchFamily="34" charset="0"/>
              </a:rPr>
              <a:t>šľachtickej knižnice z Oponíc a Uhrovca, osobná knižnica M. </a:t>
            </a:r>
            <a:r>
              <a:rPr lang="sk-SK" sz="1700" dirty="0" err="1" smtClean="0">
                <a:latin typeface="Arial" pitchFamily="34" charset="0"/>
                <a:cs typeface="Arial" pitchFamily="34" charset="0"/>
              </a:rPr>
              <a:t>Hamuljaka</a:t>
            </a:r>
            <a:r>
              <a:rPr lang="sk-SK" sz="1700" dirty="0" smtClean="0">
                <a:latin typeface="Arial" pitchFamily="34" charset="0"/>
                <a:cs typeface="Arial" pitchFamily="34" charset="0"/>
              </a:rPr>
              <a:t>, A. Kmeťa a iných, zbierka exlibris, medirytín), </a:t>
            </a:r>
            <a:r>
              <a:rPr lang="sk-SK" sz="1700" i="1" dirty="0" smtClean="0">
                <a:latin typeface="Arial" pitchFamily="34" charset="0"/>
                <a:cs typeface="Arial" pitchFamily="34" charset="0"/>
              </a:rPr>
              <a:t>Expozícia Slovenského národného literárneho múzea</a:t>
            </a:r>
            <a:r>
              <a:rPr lang="sk-SK" sz="1700" dirty="0" smtClean="0">
                <a:latin typeface="Arial" pitchFamily="34" charset="0"/>
                <a:cs typeface="Arial" pitchFamily="34" charset="0"/>
              </a:rPr>
              <a:t> a </a:t>
            </a:r>
            <a:r>
              <a:rPr lang="sk-SK" sz="1700" i="1" dirty="0" smtClean="0">
                <a:latin typeface="Arial" pitchFamily="34" charset="0"/>
                <a:cs typeface="Arial" pitchFamily="34" charset="0"/>
              </a:rPr>
              <a:t>Expozícia  Slovanského múzea A. S. </a:t>
            </a:r>
            <a:r>
              <a:rPr lang="sk-SK" sz="1700" i="1" dirty="0" err="1" smtClean="0">
                <a:latin typeface="Arial" pitchFamily="34" charset="0"/>
                <a:cs typeface="Arial" pitchFamily="34" charset="0"/>
              </a:rPr>
              <a:t>Puškina</a:t>
            </a:r>
            <a:r>
              <a:rPr lang="sk-SK" sz="17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700" dirty="0" smtClean="0">
                <a:latin typeface="Arial" pitchFamily="34" charset="0"/>
                <a:cs typeface="Arial" pitchFamily="34" charset="0"/>
              </a:rPr>
              <a:t>v </a:t>
            </a:r>
            <a:r>
              <a:rPr lang="sk-SK" sz="1700" dirty="0" smtClean="0">
                <a:latin typeface="Arial" pitchFamily="34" charset="0"/>
                <a:cs typeface="Arial" pitchFamily="34" charset="0"/>
              </a:rPr>
              <a:t>Brodzanoch.</a:t>
            </a:r>
            <a:endParaRPr lang="cs-CZ" sz="1800" dirty="0"/>
          </a:p>
        </p:txBody>
      </p:sp>
      <p:pic>
        <p:nvPicPr>
          <p:cNvPr id="5" name="Picture 2" descr="C:\Users\Jaroslav Vencálek\Desktop\P5120076 up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20888"/>
            <a:ext cx="3490302" cy="3029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395536" y="5517232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Matica slovenská pôsobila v budove medzi rokmi 1926 až 1975 a </a:t>
            </a:r>
            <a:r>
              <a:rPr lang="sk-SK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následne  </a:t>
            </a:r>
            <a:r>
              <a:rPr lang="sk-SK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po roku 2005</a:t>
            </a:r>
            <a:endParaRPr lang="sk-SK" sz="1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3528" y="1340768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Hostihore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bola v roku 1975 otvorená nová budova Matice slovenskej,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kde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sídli </a:t>
            </a:r>
            <a:r>
              <a:rPr lang="sk-SK" i="1" dirty="0" smtClean="0">
                <a:latin typeface="Arial" pitchFamily="34" charset="0"/>
                <a:cs typeface="Arial" pitchFamily="34" charset="0"/>
              </a:rPr>
              <a:t>Slovenská národná knižnica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, majúca vo svojich zbierkach viac než 5 miliónov zväzkov. </a:t>
            </a:r>
            <a:endParaRPr lang="cs-CZ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673280" cy="1143000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Slovenská národná knižnica -Martin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544" y="1484784"/>
            <a:ext cx="4032448" cy="4641379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sk-SK" sz="1700" dirty="0" smtClean="0">
                <a:latin typeface="Arial" pitchFamily="34" charset="0"/>
                <a:cs typeface="Arial" pitchFamily="34" charset="0"/>
              </a:rPr>
              <a:t>Na riečnej  terase Turca (v miestnom pomenovaní Malá hora) vznikali </a:t>
            </a:r>
            <a:r>
              <a:rPr lang="sk-SK" sz="1700" dirty="0" smtClean="0">
                <a:latin typeface="Arial" pitchFamily="34" charset="0"/>
                <a:cs typeface="Arial" pitchFamily="34" charset="0"/>
              </a:rPr>
              <a:t>           v </a:t>
            </a:r>
            <a:r>
              <a:rPr lang="sk-SK" sz="1700" dirty="0" smtClean="0">
                <a:latin typeface="Arial" pitchFamily="34" charset="0"/>
                <a:cs typeface="Arial" pitchFamily="34" charset="0"/>
              </a:rPr>
              <a:t>meste Martin jednotlivé stavby tiež postupne, pričom idea vzniku vzdelávacieho a výskumného komplexu (v súčasnej terminológii akéhosi vedecko-výskumného parku), ktorý by silou génia </a:t>
            </a:r>
            <a:r>
              <a:rPr lang="sk-SK" sz="1700" dirty="0" err="1" smtClean="0">
                <a:latin typeface="Arial" pitchFamily="34" charset="0"/>
                <a:cs typeface="Arial" pitchFamily="34" charset="0"/>
              </a:rPr>
              <a:t>loci</a:t>
            </a:r>
            <a:r>
              <a:rPr lang="sk-SK" sz="1700" dirty="0" smtClean="0">
                <a:latin typeface="Arial" pitchFamily="34" charset="0"/>
                <a:cs typeface="Arial" pitchFamily="34" charset="0"/>
              </a:rPr>
              <a:t> a ľudského intelektu dominoval mestu, časom získala konkrétnu podobu. </a:t>
            </a:r>
            <a:r>
              <a:rPr lang="sk-SK" sz="1700" dirty="0" smtClean="0">
                <a:latin typeface="Arial" pitchFamily="34" charset="0"/>
                <a:cs typeface="Arial" pitchFamily="34" charset="0"/>
              </a:rPr>
              <a:t>Silou </a:t>
            </a:r>
            <a:r>
              <a:rPr lang="sk-SK" sz="1700" dirty="0" smtClean="0">
                <a:latin typeface="Arial" pitchFamily="34" charset="0"/>
                <a:cs typeface="Arial" pitchFamily="34" charset="0"/>
              </a:rPr>
              <a:t>ľudskej mysle a túžbami ľudského poznania vychádzajúcom z plošne nie veľmi rozsiahleho územia pri východnom okraji mesta, získalo práve toto </a:t>
            </a:r>
            <a:r>
              <a:rPr lang="sk-SK" sz="1700" dirty="0" smtClean="0">
                <a:latin typeface="Arial" pitchFamily="34" charset="0"/>
                <a:cs typeface="Arial" pitchFamily="34" charset="0"/>
              </a:rPr>
              <a:t>miesto </a:t>
            </a:r>
            <a:r>
              <a:rPr lang="sk-SK" sz="1700" dirty="0" smtClean="0">
                <a:latin typeface="Arial" pitchFamily="34" charset="0"/>
                <a:cs typeface="Arial" pitchFamily="34" charset="0"/>
              </a:rPr>
              <a:t>obrazné </a:t>
            </a:r>
            <a:r>
              <a:rPr lang="sk-SK" sz="1700" dirty="0" smtClean="0">
                <a:latin typeface="Arial" pitchFamily="34" charset="0"/>
                <a:cs typeface="Arial" pitchFamily="34" charset="0"/>
              </a:rPr>
              <a:t>pomenovanie                                                                                                                                  </a:t>
            </a:r>
            <a:r>
              <a:rPr lang="sk-SK" sz="17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sk-SK" sz="17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slovenská </a:t>
            </a:r>
            <a:r>
              <a:rPr lang="sk-SK" sz="1700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Akropolis</a:t>
            </a:r>
            <a:r>
              <a:rPr lang="sk-SK" sz="17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“.</a:t>
            </a:r>
            <a:endParaRPr lang="cs-CZ" sz="17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>
              <a:spcBef>
                <a:spcPts val="0"/>
              </a:spcBef>
            </a:pPr>
            <a:endParaRPr lang="cs-CZ" sz="1700" dirty="0"/>
          </a:p>
        </p:txBody>
      </p:sp>
      <p:pic>
        <p:nvPicPr>
          <p:cNvPr id="2050" name="Picture 2" descr="C:\Users\Jaroslav Vencálek\Desktop\Slovenska_narodna_kniznica_Martin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060848"/>
            <a:ext cx="3552395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Milujeme Slovensko: Dolný Turiec</a:t>
            </a:r>
            <a:endParaRPr lang="sk-SK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https://cdn.komensky.sk/thumb.php?server=svk&amp;id=200061&amp;type=4&amp;thumb=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068960"/>
            <a:ext cx="4464496" cy="2642588"/>
          </a:xfrm>
          <a:prstGeom prst="rect">
            <a:avLst/>
          </a:prstGeom>
          <a:noFill/>
        </p:spPr>
      </p:pic>
      <p:pic>
        <p:nvPicPr>
          <p:cNvPr id="6" name="Zástupný symbol pro obsah 5" descr="okres-martin-na-mape-kraj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47664" y="1124744"/>
            <a:ext cx="3333750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7745288" cy="1143000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Matej </a:t>
            </a:r>
            <a:r>
              <a:rPr lang="sk-SK" sz="2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Bel</a:t>
            </a: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o obyvateľoch Turčianskej stolice</a:t>
            </a:r>
            <a:r>
              <a:rPr lang="sk-SK" sz="2800" dirty="0" smtClean="0"/>
              <a:t> </a:t>
            </a:r>
            <a:r>
              <a:rPr lang="sk-SK" sz="2800" dirty="0" smtClean="0">
                <a:solidFill>
                  <a:srgbClr val="FFC000"/>
                </a:solidFill>
              </a:rPr>
              <a:t>(v 30. rokoch 18. storočia)</a:t>
            </a:r>
            <a:endParaRPr lang="sk-SK" sz="2800" dirty="0">
              <a:solidFill>
                <a:srgbClr val="FFC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114800" cy="5328592"/>
          </a:xfrm>
        </p:spPr>
        <p:txBody>
          <a:bodyPr>
            <a:normAutofit fontScale="40000" lnSpcReduction="20000"/>
          </a:bodyPr>
          <a:lstStyle/>
          <a:p>
            <a:pPr marL="0">
              <a:buNone/>
            </a:pPr>
            <a:r>
              <a:rPr lang="sk-SK" sz="3200" dirty="0" smtClean="0"/>
              <a:t> </a:t>
            </a:r>
            <a:endParaRPr lang="cs-CZ" sz="3200" dirty="0" smtClean="0"/>
          </a:p>
          <a:p>
            <a:pPr marL="0">
              <a:buNone/>
            </a:pPr>
            <a:r>
              <a:rPr lang="sk-SK" sz="4500" i="1" dirty="0" smtClean="0">
                <a:latin typeface="Arial" pitchFamily="34" charset="0"/>
                <a:cs typeface="Arial" pitchFamily="34" charset="0"/>
              </a:rPr>
              <a:t>„A keďže aj v súčasnosti je takmer celá stolica obývaná Slovákmi, hoci prijali uhorské občianstvo, jednako hrdo aj naďalej poukazujú na svoj prastarý pôvod. V prvom rade sme zistili, že majú schopnosti pre vyššie vzdelanie. Ak sa mu usilovnejšie venujú, sú schopní ho zvládnuť          so cťou a navyše v akejkoľvek oblasti, ktorú si na štúdium zvolia. Je isté,     že </a:t>
            </a:r>
            <a:r>
              <a:rPr lang="sk-SK" sz="4500" i="1" dirty="0" err="1" smtClean="0">
                <a:latin typeface="Arial" pitchFamily="34" charset="0"/>
                <a:cs typeface="Arial" pitchFamily="34" charset="0"/>
              </a:rPr>
              <a:t>Turčania</a:t>
            </a:r>
            <a:r>
              <a:rPr lang="sk-SK" sz="4500" i="1" dirty="0" smtClean="0">
                <a:latin typeface="Arial" pitchFamily="34" charset="0"/>
                <a:cs typeface="Arial" pitchFamily="34" charset="0"/>
              </a:rPr>
              <a:t> nie sú natoľko uspôsobení prirodzenými danosťami, ako skôr vzdelávaním vykonať pozoruhodné veci a hodné vynikajúcich vlôh. Ak vezmeme  do úvahy náš národ,  Turiec dozaista nezvyčajne oplýval vzdelancami a verejne činnými ľuďmi. Odtiaľ pochádza ono známe: Turiec     je malé územie, ale vždy slávne svojimi mužmi.“</a:t>
            </a:r>
            <a:endParaRPr lang="cs-CZ" sz="4500" dirty="0" smtClean="0">
              <a:latin typeface="Arial" pitchFamily="34" charset="0"/>
              <a:cs typeface="Arial" pitchFamily="34" charset="0"/>
            </a:endParaRPr>
          </a:p>
          <a:p>
            <a:pPr marL="0"/>
            <a:endParaRPr lang="sk-SK" sz="4500" dirty="0" smtClean="0">
              <a:latin typeface="Arial" pitchFamily="34" charset="0"/>
              <a:cs typeface="Arial" pitchFamily="34" charset="0"/>
            </a:endParaRPr>
          </a:p>
          <a:p>
            <a:pPr marL="0"/>
            <a:endParaRPr lang="cs-CZ" sz="4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Jaroslav Vencálek\Desktop\big_turcianska-stolica-CQk-159871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28575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r. 1772 - mesto Martin sa stáva sídlom Turčianskej župy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323528" y="2132856"/>
            <a:ext cx="4546848" cy="4608512"/>
          </a:xfrm>
        </p:spPr>
        <p:txBody>
          <a:bodyPr>
            <a:normAutofit fontScale="62500" lnSpcReduction="20000"/>
          </a:bodyPr>
          <a:lstStyle/>
          <a:p>
            <a:pPr marL="0">
              <a:buNone/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Posolstvo predchádzajúcich generácií       nespočíva iba v pripomínaní a konštatovaní historických daností a uskutočnených dejov, ale prostredníctvom širokej plejády aktuálne rozvíjaných a nadväzujúcich činností, oslovuje širokú slovenskú verejnosť          aj v súčasnom úsilí o kreatívny rozvoj. 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marL="0">
              <a:buNone/>
            </a:pPr>
            <a:r>
              <a:rPr lang="sk-SK" sz="2800" dirty="0" smtClean="0">
                <a:latin typeface="Arial" pitchFamily="34" charset="0"/>
                <a:cs typeface="Arial" pitchFamily="34" charset="0"/>
              </a:rPr>
              <a:t>Keď v roku 1772 bola ukončená          dostavba pôvodne jednoposchodovej budovy (dnes Turčianska galéria),        bolo sídlo Turčianskej župy prenesené       zo Sklabine do Martina. Najvýznamnejšia etapa utvárania jeho génia </a:t>
            </a:r>
            <a:r>
              <a:rPr lang="sk-SK" sz="2800" dirty="0" err="1" smtClean="0">
                <a:latin typeface="Arial" pitchFamily="34" charset="0"/>
                <a:cs typeface="Arial" pitchFamily="34" charset="0"/>
              </a:rPr>
              <a:t>loci</a:t>
            </a:r>
            <a:r>
              <a:rPr lang="sk-SK" sz="2800" dirty="0" smtClean="0">
                <a:latin typeface="Arial" pitchFamily="34" charset="0"/>
                <a:cs typeface="Arial" pitchFamily="34" charset="0"/>
              </a:rPr>
              <a:t> je spájaná až s rozvojom národného obrodenia. V rokoch 1848 – 1849 sa mesto pýšilo stúpencami slovenského povstania.  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pic>
        <p:nvPicPr>
          <p:cNvPr id="7" name="Picture 2" descr="C:\Users\Jaroslav Vencálek\Desktop\martin-24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48880"/>
            <a:ext cx="3638653" cy="240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5004048" y="4869161"/>
            <a:ext cx="413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C000"/>
                </a:solidFill>
              </a:rPr>
              <a:t>Turčianska galéria v Martine</a:t>
            </a:r>
            <a:endParaRPr lang="sk-SK" sz="1400" dirty="0">
              <a:solidFill>
                <a:srgbClr val="FFC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528" y="148478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Arial" pitchFamily="34" charset="0"/>
                <a:cs typeface="Arial" pitchFamily="34" charset="0"/>
              </a:rPr>
              <a:t>Mnohé udalosti, ktoré sa v Martine odohrali majú pre formovanie slovenského národa mimoriadny  význam.</a:t>
            </a:r>
            <a:endParaRPr lang="cs-CZ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601272" cy="1224136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Odkaz historických udalostí mesta Martin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844824"/>
            <a:ext cx="7200800" cy="4608512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sk-SK" sz="1800" dirty="0" smtClean="0"/>
              <a:t>V rokoch 1858–1859 pôsobil v Martine (pamätná tabuľa na budove Turčianskej galérie) vo funkcii súdneho adjunkta liptovský rodák, básnik Janko Kráľ (1822–1876). Tento stúpenec štúrovcov, zberateľ ľudovej slovesnosti a propagátor spisovného slovenského jazyka pripomína  poetickou literárnou formou v básni Duma slovenská nielen súčasným  ale aj budúcim generáciám dôležitosť udalostí zo 6. a 7. júna 1861. Vtedy sa pred mestským evanjelickým  kostolom uskutočnilo stretnutie významných slovenských politikov a obyvateľov mesta, ktoré vošlo do histórie ako Národné zhromaždenie slovenské v Turčianskom Sv. Martine. </a:t>
            </a:r>
            <a:endParaRPr lang="cs-CZ" sz="1800" dirty="0" smtClean="0"/>
          </a:p>
          <a:p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23528" y="2852936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>
                <a:latin typeface="Arial" pitchFamily="34" charset="0"/>
                <a:cs typeface="Arial" pitchFamily="34" charset="0"/>
              </a:rPr>
              <a:t>Spravme si raz takú zmluvu medzi nami,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sk-SK" i="1" dirty="0" smtClean="0">
                <a:latin typeface="Arial" pitchFamily="34" charset="0"/>
                <a:cs typeface="Arial" pitchFamily="34" charset="0"/>
              </a:rPr>
              <a:t>že stratí aj peklo všetku moc nad nami.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sk-SK" i="1" dirty="0" smtClean="0">
                <a:latin typeface="Arial" pitchFamily="34" charset="0"/>
                <a:cs typeface="Arial" pitchFamily="34" charset="0"/>
              </a:rPr>
              <a:t>Nebojme sa, žiaden nevezme, čo naše.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sk-SK" i="1" dirty="0" smtClean="0">
                <a:latin typeface="Arial" pitchFamily="34" charset="0"/>
                <a:cs typeface="Arial" pitchFamily="34" charset="0"/>
              </a:rPr>
              <a:t>Kým Váh, Hron pohrmí cez našu vlasť svätú,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sk-SK" i="1" dirty="0" smtClean="0">
                <a:latin typeface="Arial" pitchFamily="34" charset="0"/>
                <a:cs typeface="Arial" pitchFamily="34" charset="0"/>
              </a:rPr>
              <a:t>boh bude vždy chrániť slobodienku zlatú.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sk-SK" i="1" dirty="0" smtClean="0">
                <a:latin typeface="Arial" pitchFamily="34" charset="0"/>
                <a:cs typeface="Arial" pitchFamily="34" charset="0"/>
              </a:rPr>
              <a:t>Hlas ten sa ozýva po celej krajine,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sk-SK" i="1" dirty="0" smtClean="0">
                <a:latin typeface="Arial" pitchFamily="34" charset="0"/>
                <a:cs typeface="Arial" pitchFamily="34" charset="0"/>
              </a:rPr>
              <a:t>schádzajú sa bratia vo Svätom Martine.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sk-SK" i="1" dirty="0" smtClean="0">
                <a:latin typeface="Arial" pitchFamily="34" charset="0"/>
                <a:cs typeface="Arial" pitchFamily="34" charset="0"/>
              </a:rPr>
              <a:t>Svätý Martin, v Turci maličké mestečko,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sk-SK" i="1" dirty="0" smtClean="0">
                <a:latin typeface="Arial" pitchFamily="34" charset="0"/>
                <a:cs typeface="Arial" pitchFamily="34" charset="0"/>
              </a:rPr>
              <a:t>rozšír sa, aby sa tam vmestilo všetko.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3528" y="332656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Janko Kráľ pripomína budúcim generáciám dôležitosť udalostí zo 6. a 7. júna 1861;</a:t>
            </a:r>
          </a:p>
          <a:p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Národné zhromaždenie slovenské </a:t>
            </a:r>
          </a:p>
          <a:p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  Turčianskom Sv. Martine. </a:t>
            </a:r>
            <a:endParaRPr lang="cs-CZ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Janko Krá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988840"/>
            <a:ext cx="2232248" cy="334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4005064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/>
              <a:t>Hory sa ozvali, doly zahučali,</a:t>
            </a:r>
            <a:endParaRPr lang="cs-CZ" dirty="0" smtClean="0"/>
          </a:p>
          <a:p>
            <a:r>
              <a:rPr lang="sk-SK" i="1" dirty="0" smtClean="0"/>
              <a:t>na slávu Martina v Turci zavolali.</a:t>
            </a:r>
            <a:endParaRPr lang="cs-CZ" dirty="0" smtClean="0"/>
          </a:p>
          <a:p>
            <a:r>
              <a:rPr lang="sk-SK" i="1" dirty="0" smtClean="0"/>
              <a:t>A pokiaľ sa Tatra Tatrou zvať bude len,</a:t>
            </a:r>
            <a:endParaRPr lang="cs-CZ" dirty="0" smtClean="0"/>
          </a:p>
          <a:p>
            <a:r>
              <a:rPr lang="sk-SK" i="1" dirty="0" smtClean="0"/>
              <a:t>zostane Slovensku to vždy pamätný deň,</a:t>
            </a:r>
            <a:endParaRPr lang="cs-CZ" dirty="0" smtClean="0"/>
          </a:p>
          <a:p>
            <a:r>
              <a:rPr lang="sk-SK" i="1" dirty="0" smtClean="0"/>
              <a:t>keď Slovák od vekov trápený, </a:t>
            </a:r>
            <a:r>
              <a:rPr lang="sk-SK" i="1" dirty="0" err="1" smtClean="0"/>
              <a:t>šliapaný</a:t>
            </a:r>
            <a:endParaRPr lang="cs-CZ" dirty="0" smtClean="0"/>
          </a:p>
          <a:p>
            <a:r>
              <a:rPr lang="sk-SK" i="1" dirty="0" smtClean="0"/>
              <a:t>dokonal účty </a:t>
            </a:r>
            <a:r>
              <a:rPr lang="sk-SK" i="1" dirty="0" err="1" smtClean="0"/>
              <a:t>své</a:t>
            </a:r>
            <a:r>
              <a:rPr lang="sk-SK" i="1" dirty="0" smtClean="0"/>
              <a:t> s dávnymi </a:t>
            </a:r>
            <a:r>
              <a:rPr lang="sk-SK" i="1" dirty="0" err="1" smtClean="0"/>
              <a:t>vrahami</a:t>
            </a:r>
            <a:endParaRPr lang="cs-CZ" dirty="0" smtClean="0"/>
          </a:p>
          <a:p>
            <a:r>
              <a:rPr lang="sk-SK" i="1" dirty="0" smtClean="0"/>
              <a:t>a pre bratstvo, rovnosť, na budúcnosť slávu</a:t>
            </a:r>
            <a:endParaRPr lang="cs-CZ" dirty="0" smtClean="0"/>
          </a:p>
          <a:p>
            <a:r>
              <a:rPr lang="sk-SK" i="1" dirty="0" smtClean="0"/>
              <a:t>obnovil zas zmluvu rodnú, starodávnu. </a:t>
            </a:r>
            <a:endParaRPr lang="cs-CZ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971600" y="692696"/>
            <a:ext cx="53285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k-SK" i="1" dirty="0" smtClean="0">
                <a:latin typeface="Arial" pitchFamily="34" charset="0"/>
                <a:cs typeface="Arial" pitchFamily="34" charset="0"/>
              </a:rPr>
              <a:t>Rozvite sa v horách, po poli kvetiny,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i="1" dirty="0" smtClean="0">
                <a:latin typeface="Arial" pitchFamily="34" charset="0"/>
                <a:cs typeface="Arial" pitchFamily="34" charset="0"/>
              </a:rPr>
              <a:t>spievajte slovensky, slovenské dievčiny.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i="1" dirty="0" smtClean="0">
                <a:latin typeface="Arial" pitchFamily="34" charset="0"/>
                <a:cs typeface="Arial" pitchFamily="34" charset="0"/>
              </a:rPr>
              <a:t>Z Kláštora, z Mošoviec, zo Sučian, z Martina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i="1" dirty="0" smtClean="0">
                <a:latin typeface="Arial" pitchFamily="34" charset="0"/>
                <a:cs typeface="Arial" pitchFamily="34" charset="0"/>
              </a:rPr>
              <a:t>schádza sa nám drahá slovenská rodina.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i="1" dirty="0" smtClean="0">
                <a:latin typeface="Arial" pitchFamily="34" charset="0"/>
                <a:cs typeface="Arial" pitchFamily="34" charset="0"/>
              </a:rPr>
              <a:t>Gemer, Zvolen, Nitra, Liptov – všetky kraje;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i="1" dirty="0" smtClean="0">
                <a:latin typeface="Arial" pitchFamily="34" charset="0"/>
                <a:cs typeface="Arial" pitchFamily="34" charset="0"/>
              </a:rPr>
              <a:t>už sú teraz možné všetky báje!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i="1" dirty="0" smtClean="0">
                <a:latin typeface="Arial" pitchFamily="34" charset="0"/>
                <a:cs typeface="Arial" pitchFamily="34" charset="0"/>
              </a:rPr>
              <a:t>Bol to deň pamätný!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i="1" dirty="0" smtClean="0">
                <a:latin typeface="Arial" pitchFamily="34" charset="0"/>
                <a:cs typeface="Arial" pitchFamily="34" charset="0"/>
              </a:rPr>
              <a:t>Keď sa bratia zišli vo Svätom Martine.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i="1" dirty="0" smtClean="0">
                <a:latin typeface="Arial" pitchFamily="34" charset="0"/>
                <a:cs typeface="Arial" pitchFamily="34" charset="0"/>
              </a:rPr>
              <a:t>Vládze len jeden duch, všetky spory hynú,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i="1" dirty="0" smtClean="0">
                <a:latin typeface="Arial" pitchFamily="34" charset="0"/>
                <a:cs typeface="Arial" pitchFamily="34" charset="0"/>
              </a:rPr>
              <a:t>znôtili si pieseň pospolu jedinú,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i="1" dirty="0" smtClean="0">
                <a:latin typeface="Arial" pitchFamily="34" charset="0"/>
                <a:cs typeface="Arial" pitchFamily="34" charset="0"/>
              </a:rPr>
              <a:t>za slobodu, rovnosť, bratstvo pre rod vlastný.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Šipka dolů 4"/>
          <p:cNvSpPr/>
          <p:nvPr/>
        </p:nvSpPr>
        <p:spPr>
          <a:xfrm rot="2772340">
            <a:off x="6151578" y="83810"/>
            <a:ext cx="284152" cy="909821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Memorandum národa slovenského                  v Turčianskom Sv. Martine (1861)</a:t>
            </a: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340768"/>
            <a:ext cx="8064896" cy="4392487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Na Národnom zhromaždení slovenskom prečítal Štefan Marko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Daxner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 Memorandum národa slovenského v Turčianskom Sv. Martine: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1800" dirty="0" smtClean="0">
                <a:latin typeface="Arial" pitchFamily="34" charset="0"/>
                <a:cs typeface="Arial" pitchFamily="34" charset="0"/>
              </a:rPr>
              <a:t> 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1600" i="1" dirty="0" smtClean="0">
                <a:latin typeface="Arial" pitchFamily="34" charset="0"/>
                <a:cs typeface="Arial" pitchFamily="34" charset="0"/>
              </a:rPr>
              <a:t>aby osobnosť národa slovenského a vlasteneckosť reči slovenskej zákonom pozitívnym, v </a:t>
            </a:r>
            <a:r>
              <a:rPr lang="sk-SK" sz="1600" i="1" dirty="0" err="1" smtClean="0">
                <a:latin typeface="Arial" pitchFamily="34" charset="0"/>
                <a:cs typeface="Arial" pitchFamily="34" charset="0"/>
              </a:rPr>
              <a:t>korunovacej</a:t>
            </a:r>
            <a:r>
              <a:rPr lang="sk-SK" sz="1600" i="1" dirty="0" smtClean="0">
                <a:latin typeface="Arial" pitchFamily="34" charset="0"/>
                <a:cs typeface="Arial" pitchFamily="34" charset="0"/>
              </a:rPr>
              <a:t> listine </a:t>
            </a:r>
            <a:r>
              <a:rPr lang="sk-SK" sz="1600" i="1" dirty="0" err="1" smtClean="0">
                <a:latin typeface="Arial" pitchFamily="34" charset="0"/>
                <a:cs typeface="Arial" pitchFamily="34" charset="0"/>
              </a:rPr>
              <a:t>obsaženým</a:t>
            </a:r>
            <a:r>
              <a:rPr lang="sk-SK" sz="1600" i="1" dirty="0" smtClean="0">
                <a:latin typeface="Arial" pitchFamily="34" charset="0"/>
                <a:cs typeface="Arial" pitchFamily="34" charset="0"/>
              </a:rPr>
              <a:t>, uznaná a uznaním tým proti bezprávnym útokom  nepriateľov svornosti národa zabezpečená bola,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1600" i="1" dirty="0" smtClean="0">
                <a:latin typeface="Arial" pitchFamily="34" charset="0"/>
                <a:cs typeface="Arial" pitchFamily="34" charset="0"/>
              </a:rPr>
              <a:t>aby osobnosť národa slovenského uznaná bola v priestore tom, ktorý ona ako jedna nepretržitá súvislá masa skutočne zaujíma, pod menom Hornouhorského dištriktu, 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1600" i="1" dirty="0" smtClean="0">
                <a:latin typeface="Arial" pitchFamily="34" charset="0"/>
                <a:cs typeface="Arial" pitchFamily="34" charset="0"/>
              </a:rPr>
              <a:t>aby vo </a:t>
            </a:r>
            <a:r>
              <a:rPr lang="sk-SK" sz="1600" i="1" dirty="0" err="1" smtClean="0">
                <a:latin typeface="Arial" pitchFamily="34" charset="0"/>
                <a:cs typeface="Arial" pitchFamily="34" charset="0"/>
              </a:rPr>
              <a:t>vyhraničenom</a:t>
            </a:r>
            <a:r>
              <a:rPr lang="sk-SK" sz="1600" i="1" dirty="0" smtClean="0">
                <a:latin typeface="Arial" pitchFamily="34" charset="0"/>
                <a:cs typeface="Arial" pitchFamily="34" charset="0"/>
              </a:rPr>
              <a:t> tak dištrikte slovenskom reč slovenská vyhlásená bola zákonom za jediný žľab, tak života verejného, ako aj občianskeho v sebe obsahujúci,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1600" i="1" dirty="0" smtClean="0">
                <a:latin typeface="Arial" pitchFamily="34" charset="0"/>
                <a:cs typeface="Arial" pitchFamily="34" charset="0"/>
              </a:rPr>
              <a:t>aby snemové články, ktoré sa s rovnoprávnosťou a slobodou národov </a:t>
            </a:r>
            <a:r>
              <a:rPr lang="sk-SK" sz="1600" i="1" dirty="0" err="1" smtClean="0">
                <a:latin typeface="Arial" pitchFamily="34" charset="0"/>
                <a:cs typeface="Arial" pitchFamily="34" charset="0"/>
              </a:rPr>
              <a:t>nesrovnávajú</a:t>
            </a:r>
            <a:r>
              <a:rPr lang="sk-SK" sz="1600" i="1" dirty="0" smtClean="0">
                <a:latin typeface="Arial" pitchFamily="34" charset="0"/>
                <a:cs typeface="Arial" pitchFamily="34" charset="0"/>
              </a:rPr>
              <a:t>, menovite zák. čl. 56–1791, 7–1792, 4–1805, 3–1836, 6–1840, 2–1844, 5 § 3–1848 a litera e 56–1848 zákonom pozitívnym vyzdvihnuté </a:t>
            </a:r>
            <a:r>
              <a:rPr lang="sk-SK" sz="1600" i="1" dirty="0" err="1" smtClean="0">
                <a:latin typeface="Arial" pitchFamily="34" charset="0"/>
                <a:cs typeface="Arial" pitchFamily="34" charset="0"/>
              </a:rPr>
              <a:t>boly</a:t>
            </a:r>
            <a:r>
              <a:rPr lang="sk-SK" sz="1600" i="1" dirty="0" smtClean="0">
                <a:latin typeface="Arial" pitchFamily="34" charset="0"/>
                <a:cs typeface="Arial" pitchFamily="34" charset="0"/>
              </a:rPr>
              <a:t>,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sz="1600" i="1" dirty="0" smtClean="0">
                <a:latin typeface="Arial" pitchFamily="34" charset="0"/>
                <a:cs typeface="Arial" pitchFamily="34" charset="0"/>
              </a:rPr>
              <a:t>aby obciam v živote inonárodnom osihoteným a </a:t>
            </a:r>
            <a:r>
              <a:rPr lang="sk-SK" sz="1600" i="1" dirty="0" err="1" smtClean="0">
                <a:latin typeface="Arial" pitchFamily="34" charset="0"/>
                <a:cs typeface="Arial" pitchFamily="34" charset="0"/>
              </a:rPr>
              <a:t>vyhraničiť</a:t>
            </a:r>
            <a:r>
              <a:rPr lang="sk-SK" sz="1600" i="1" dirty="0" smtClean="0">
                <a:latin typeface="Arial" pitchFamily="34" charset="0"/>
                <a:cs typeface="Arial" pitchFamily="34" charset="0"/>
              </a:rPr>
              <a:t> sa nemohúcim právo       užívať vlastnú reč a národnosť v obvode občianskeho života bolo dovolené slobodne pestovať a vzdelávať...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7673280" cy="1143000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Vznik prvej celonárodnej kultúrnej inštitúcie </a:t>
            </a:r>
            <a:b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sk-S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 Martine</a:t>
            </a:r>
            <a:endParaRPr lang="sk-SK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539552" y="1412776"/>
            <a:ext cx="3528392" cy="4713387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sk-SK" sz="1700" dirty="0" smtClean="0">
                <a:latin typeface="Arial" pitchFamily="34" charset="0"/>
                <a:cs typeface="Arial" pitchFamily="34" charset="0"/>
              </a:rPr>
              <a:t>Pri príležitosti tisíceho výročia príchodu solúnskych vierozvestcov Cyrila a Metoda na Veľkú Moravu bola dňa 4. augusta 1861 v Martine založená ako súčasť memorandových požiadaviek, prvá slovenská celonárodná kultúrna inštitúcia – </a:t>
            </a:r>
            <a:r>
              <a:rPr lang="sk-SK" sz="1700" b="1" dirty="0" smtClean="0">
                <a:latin typeface="Arial" pitchFamily="34" charset="0"/>
                <a:cs typeface="Arial" pitchFamily="34" charset="0"/>
              </a:rPr>
              <a:t>Matica slovenská</a:t>
            </a:r>
            <a:r>
              <a:rPr lang="sk-SK" sz="1700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sk-SK" sz="1700" dirty="0" smtClean="0">
                <a:latin typeface="Arial" pitchFamily="34" charset="0"/>
                <a:cs typeface="Arial" pitchFamily="34" charset="0"/>
              </a:rPr>
              <a:t>Pre zakladateľov bola v tej dobe zrejme inšpirujúca, už od roku 1831 pôsobiaca Matice česká (zanikla v roku 1949) a od roku 1849 existujúca Matice moravská. </a:t>
            </a:r>
            <a:endParaRPr lang="cs-CZ" sz="1700" dirty="0" smtClean="0">
              <a:latin typeface="Arial" pitchFamily="34" charset="0"/>
              <a:cs typeface="Arial" pitchFamily="34" charset="0"/>
            </a:endParaRPr>
          </a:p>
          <a:p>
            <a:pPr marL="0">
              <a:buNone/>
            </a:pPr>
            <a:r>
              <a:rPr lang="sk-SK" sz="1700" dirty="0" smtClean="0">
                <a:latin typeface="Arial" pitchFamily="34" charset="0"/>
                <a:cs typeface="Arial" pitchFamily="34" charset="0"/>
              </a:rPr>
              <a:t>V roku 1862 bol predstaviteľmi mesta Martina vydaný súhlas k tomu, aby sa sídlom Matice slovenskej mohlo stať práve toto mesto. </a:t>
            </a:r>
            <a:endParaRPr lang="cs-CZ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Users\Jaroslav Vencálek\Desktop\ms_logo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84784"/>
            <a:ext cx="2772053" cy="391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5986</TotalTime>
  <Words>426</Words>
  <Application>Microsoft Office PowerPoint</Application>
  <PresentationFormat>Předvádění na obrazovce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Technický</vt:lpstr>
      <vt:lpstr>16. MilujemE Slovensko región DOLNÝ TURIEC     (časť 1.) </vt:lpstr>
      <vt:lpstr>Milujeme Slovensko: Dolný Turiec</vt:lpstr>
      <vt:lpstr>Matej Bel o obyvateľoch Turčianskej stolice (v 30. rokoch 18. storočia)</vt:lpstr>
      <vt:lpstr>r. 1772 - mesto Martin sa stáva sídlom Turčianskej župy</vt:lpstr>
      <vt:lpstr>Odkaz historických udalostí mesta Martin</vt:lpstr>
      <vt:lpstr>Snímek 6</vt:lpstr>
      <vt:lpstr>Snímek 7</vt:lpstr>
      <vt:lpstr>Memorandum národa slovenského                  v Turčianskom Sv. Martine (1861)</vt:lpstr>
      <vt:lpstr>Vznik prvej celonárodnej kultúrnej inštitúcie  v Martine</vt:lpstr>
      <vt:lpstr>1. budova Matice slovenskej v Martine</vt:lpstr>
      <vt:lpstr>Počiatky Matice slovenskej</vt:lpstr>
      <vt:lpstr>Založenie spolku slovenských žien</vt:lpstr>
      <vt:lpstr>Národný dom  a rozvoj slovenského národného povedomia  </vt:lpstr>
      <vt:lpstr>Turčianske múzeum Andreja Kmeťa  v Martine </vt:lpstr>
      <vt:lpstr>Snímek 15</vt:lpstr>
      <vt:lpstr>Socha „Matica slovenská“ v Martine </vt:lpstr>
      <vt:lpstr>Súčasná (2.) budova Matice slovenskej postavená v rokoch 1924-1926</vt:lpstr>
      <vt:lpstr>Slovenská národná knižnica -Martin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SPOLEČENSKO-POLITICKÁ ÚLOHA UMĚNÍ  NA PŘÍKLADU VÝTVARNÉ TVORBY FRANTIŠKA VESELÉHO </dc:title>
  <dc:creator>Jaroslav Vencálek</dc:creator>
  <cp:lastModifiedBy>Uživatel systému Windows</cp:lastModifiedBy>
  <cp:revision>770</cp:revision>
  <dcterms:created xsi:type="dcterms:W3CDTF">2019-11-01T10:11:43Z</dcterms:created>
  <dcterms:modified xsi:type="dcterms:W3CDTF">2020-05-11T07:37:26Z</dcterms:modified>
</cp:coreProperties>
</file>