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448" r:id="rId3"/>
    <p:sldId id="475" r:id="rId4"/>
    <p:sldId id="467" r:id="rId5"/>
    <p:sldId id="476" r:id="rId6"/>
    <p:sldId id="449" r:id="rId7"/>
    <p:sldId id="485" r:id="rId8"/>
    <p:sldId id="472" r:id="rId9"/>
    <p:sldId id="473" r:id="rId10"/>
    <p:sldId id="470" r:id="rId11"/>
    <p:sldId id="479" r:id="rId12"/>
    <p:sldId id="483" r:id="rId13"/>
    <p:sldId id="484" r:id="rId14"/>
    <p:sldId id="48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</p:showPr>
  <p:clrMru>
    <a:srgbClr val="FFC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7E7EC-95C4-4C38-A87C-7D7128E3F956}" type="datetimeFigureOut">
              <a:rPr lang="cs-CZ" smtClean="0"/>
              <a:pPr/>
              <a:t>03.05.2020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9A56-AA79-4F45-937A-3B3ABAB99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03.05.2020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03.05.2020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03.05.2020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03.05.2020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03.05.2020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zborovna.sk/kniznica.php?action=download&amp;file_name=Slovensko%20-%20slep&#233;%20(obrysov&#233;)%20mapy%20+%20slep&#233;%20mapy%20krajov%20SR&amp;save=1&amp;id=20006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303176" cy="225168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15. </a:t>
            </a:r>
            <a:r>
              <a:rPr lang="sk-SK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</a:t>
            </a:r>
            <a:r>
              <a:rPr lang="sk-SK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Slovensko </a:t>
            </a: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región HORNÝ TURIEC</a:t>
            </a:r>
            <a:b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(ČASŤ 2.)     </a:t>
            </a:r>
            <a:r>
              <a:rPr lang="cs-CZ" sz="3100" dirty="0" smtClean="0">
                <a:solidFill>
                  <a:srgbClr val="FFC000"/>
                </a:solidFill>
              </a:rPr>
              <a:t/>
            </a:r>
            <a:br>
              <a:rPr lang="cs-CZ" sz="3100" dirty="0" smtClean="0">
                <a:solidFill>
                  <a:srgbClr val="FFC000"/>
                </a:solidFill>
              </a:rPr>
            </a:br>
            <a:endParaRPr lang="cs-CZ" sz="31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299190" cy="1668164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Jaroslav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Vencálek</a:t>
            </a: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Inštitút politológie FF PU v Prešove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15200" cy="1008112"/>
          </a:xfrm>
        </p:spPr>
        <p:txBody>
          <a:bodyPr>
            <a:normAutofit fontScale="90000"/>
          </a:bodyPr>
          <a:lstStyle/>
          <a:p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Vstup do areálu </a:t>
            </a: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sk-SK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Aquapark</a:t>
            </a: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Turčianske </a:t>
            </a: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Teplice“</a:t>
            </a:r>
            <a:r>
              <a:rPr lang="sk-SK" sz="4800" dirty="0" smtClean="0">
                <a:solidFill>
                  <a:srgbClr val="FFC000"/>
                </a:solidFill>
              </a:rPr>
              <a:t/>
            </a:r>
            <a:br>
              <a:rPr lang="sk-SK" sz="4800" dirty="0" smtClean="0">
                <a:solidFill>
                  <a:srgbClr val="FFC000"/>
                </a:solidFill>
              </a:rPr>
            </a:b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79512" y="1124745"/>
            <a:ext cx="7488832" cy="12961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sz="2300" dirty="0" smtClean="0">
                <a:latin typeface="Arial" pitchFamily="34" charset="0"/>
                <a:cs typeface="Arial" pitchFamily="34" charset="0"/>
              </a:rPr>
              <a:t>      Duch 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krajiny podmieňujúci liečebné účinky zostáva. To, čo sa mení je rúcho, do ktorého bol génius </a:t>
            </a:r>
            <a:r>
              <a:rPr lang="sk-SK" sz="23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 predtým odetý. Ak ním má byť 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 aj 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pomenovanie tohto miesta, potom v prípade Turčianskych Teplíc to platí tiež, pretože až do roku 1948 boli kúpele známe pod menom </a:t>
            </a:r>
            <a:r>
              <a:rPr lang="sk-SK" sz="2300" dirty="0" err="1" smtClean="0">
                <a:latin typeface="Arial" pitchFamily="34" charset="0"/>
                <a:cs typeface="Arial" pitchFamily="34" charset="0"/>
              </a:rPr>
              <a:t>Štubnianske</a:t>
            </a:r>
            <a:r>
              <a:rPr lang="sk-SK" sz="2300" dirty="0" smtClean="0">
                <a:latin typeface="Arial" pitchFamily="34" charset="0"/>
                <a:cs typeface="Arial" pitchFamily="34" charset="0"/>
              </a:rPr>
              <a:t> Teplice.</a:t>
            </a:r>
          </a:p>
          <a:p>
            <a:endParaRPr lang="cs-CZ" dirty="0"/>
          </a:p>
        </p:txBody>
      </p:sp>
      <p:pic>
        <p:nvPicPr>
          <p:cNvPr id="2050" name="Picture 2" descr="C:\Users\Jaroslav Vencálek\Desktop\S6301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4665712" cy="3499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5724128" y="486916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C000"/>
                </a:solidFill>
              </a:rPr>
              <a:t>Vstup do areálu </a:t>
            </a:r>
            <a:r>
              <a:rPr lang="sk-SK" sz="1400" dirty="0" smtClean="0">
                <a:solidFill>
                  <a:srgbClr val="FFC000"/>
                </a:solidFill>
              </a:rPr>
              <a:t>„</a:t>
            </a:r>
            <a:r>
              <a:rPr lang="sk-SK" sz="1400" dirty="0" err="1" smtClean="0">
                <a:solidFill>
                  <a:srgbClr val="FFC000"/>
                </a:solidFill>
              </a:rPr>
              <a:t>Aquapark</a:t>
            </a:r>
            <a:r>
              <a:rPr lang="sk-SK" sz="1400" dirty="0" smtClean="0">
                <a:solidFill>
                  <a:srgbClr val="FFC000"/>
                </a:solidFill>
              </a:rPr>
              <a:t> </a:t>
            </a:r>
            <a:r>
              <a:rPr lang="sk-SK" sz="1400" dirty="0" smtClean="0">
                <a:solidFill>
                  <a:srgbClr val="FFC000"/>
                </a:solidFill>
              </a:rPr>
              <a:t>Turčianske </a:t>
            </a:r>
            <a:r>
              <a:rPr lang="sk-SK" sz="1400" dirty="0" smtClean="0">
                <a:solidFill>
                  <a:srgbClr val="FFC000"/>
                </a:solidFill>
              </a:rPr>
              <a:t>Teplice“</a:t>
            </a:r>
            <a:endParaRPr lang="sk-SK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548680"/>
            <a:ext cx="7601272" cy="868958"/>
          </a:xfrm>
        </p:spPr>
        <p:txBody>
          <a:bodyPr>
            <a:noAutofit/>
          </a:bodyPr>
          <a:lstStyle/>
          <a:p>
            <a:pPr algn="ctr"/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Genius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loci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Horného Turca má aj charakter železničného uzla 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600201"/>
            <a:ext cx="7488832" cy="17567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      Horný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Turiec zrejme neunikne pozornosti žiadnemu obdivovateľovi železníc a lokalizácie železničných telies. Génius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tohto miesta je totiž už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mnoho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desaťročí úzko spojený s nevšedným, vďaka charakteru morfologických pomerov krajiny unikátne podmieneným, riešením výstavby železničných dopravných trás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a k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nim patriacich prepravných zariadení. </a:t>
            </a:r>
          </a:p>
          <a:p>
            <a:endParaRPr lang="cs-CZ" dirty="0"/>
          </a:p>
        </p:txBody>
      </p:sp>
      <p:pic>
        <p:nvPicPr>
          <p:cNvPr id="4" name="Zástupný symbol pro obsah 5" descr="Os7606ZvolenNaklSt-Vrutky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3140968"/>
            <a:ext cx="3960440" cy="2693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707904" y="1124744"/>
          <a:ext cx="5760640" cy="5733256"/>
        </p:xfrm>
        <a:graphic>
          <a:graphicData uri="http://schemas.openxmlformats.org/presentationml/2006/ole">
            <p:oleObj spid="_x0000_s2050" name="Dokument" r:id="rId3" imgW="11142463" imgH="11767311" progId="Word.Document.12">
              <p:embed/>
            </p:oleObj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39552" y="1484784"/>
            <a:ext cx="2736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Dnes je takmer nemožné predstaviť si, že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   v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roku 1871 pracovalo na výstavbe Uhorskej severnej železnice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na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úseku Vrútky -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Štubnianske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Teplice - Zvolen asi 7 tisíc osôb. Pravdou ale je, že o rok neskôr, teda v roku 1872, bola trať dokončená a stala sa tak prvou a súčasne nosnou traťou Turčianskej kotliny.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1560" y="580526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Pamätná kniha Horná Štubňa I. str. 33 </a:t>
            </a:r>
            <a:endParaRPr lang="sk-SK" sz="1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9552" y="260648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Genius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loci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Horného Turca má aj charakter železničného uzla 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cs-CZ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488832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</a:rPr>
              <a:t>Horný Turiec; to je množstvo železničných tunelov a mostov</a:t>
            </a:r>
            <a:endParaRPr lang="sk-SK" sz="28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770485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      V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Európe široko rozvíjané lesné hospodárske aktivity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Liechtensteinovcov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spájané so spracovaním dreva podnietili stavby mnohých úzkorozchodných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železníc. Jedna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z nich, asi 12 km dlhá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lesná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železnica, slúžila v rokoch 1916-1922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približovanie drevnej hmoty zo žiarskeho údolia Veľká Jasenica cez Budíš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Dubové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          do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Diviakov. </a:t>
            </a:r>
          </a:p>
          <a:p>
            <a:pPr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      V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roku 1927 bola zahájená výstavba 19 km dlhého pokračovania stredoslovenskej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transverzálnej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železnice na úseku z Hornej Štubne do Handlovej. A práve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sklonové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pomery na tejto trati viedli k jej originálnemu napojeniu na hlavnú trať z Kremnice do Vrútok vytvorením vo voľnej krajine umelého železničného uzla Horná Štubňa. Trať tvoriacu slučku bolo nutné umiestniť do tunela (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Štubniansky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tunel) a následne paralelným vedením dvoch dráhových telies vyviesť trať k Žiarskemu masívu, v ktorom bolo nutné vybudovať ďalšie tri kratšie tunely (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Pekelský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Hajnický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Pstruhársky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) a 3011,6 m dlhý tunel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Bralský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(pod masívom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Bralové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skaly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).         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Trať bola uvedená do prevádzky v decembri 1931. 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1682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8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2020 - 80 rokov od sprevádzkovania železničnej trate SNP (Banská Bystrica – Diviaky)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7355160" cy="2304257"/>
          </a:xfrm>
        </p:spPr>
        <p:txBody>
          <a:bodyPr>
            <a:normAutofit fontScale="70000" lnSpcReduction="20000"/>
          </a:bodyPr>
          <a:lstStyle/>
          <a:p>
            <a:pPr marL="0"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Po tom, ako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roku 1936 začala výstavba železnice prechádzajúcej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z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Dolnej Štubne do Banskej Bystrice, pracovalo na jej výstavbe viac ako 12 tisíc pracovníkov. U Čremošného budovaný železničný tunel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si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vyžiadal dokonca stavbu špeciálnej úzkorozchodnej lesnej dráhy Dolná Štubňa - Čremošné na dovoz materiálu na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výstavbu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vtedy najdlhšieho československého železničného tunela (4698 m).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  Na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železničnej trati, po vojne pomenovanej Trať SNP, bolo na úseku 41,17 km vybudovaných 22 tunelov s celkovou dĺžkou okolo 12 km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 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vystavaných 112 mostov. </a:t>
            </a:r>
          </a:p>
          <a:p>
            <a:pPr marL="0"/>
            <a:endParaRPr lang="cs-CZ" dirty="0"/>
          </a:p>
        </p:txBody>
      </p:sp>
      <p:pic>
        <p:nvPicPr>
          <p:cNvPr id="5" name="Picture 2" descr="C:\Users\Jaroslav Vencálek\Desktop\i_508971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01008"/>
            <a:ext cx="3756463" cy="2344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 Slovensko: Horný Turiec</a:t>
            </a:r>
            <a:endParaRPr lang="sk-SK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cdn.komensky.sk/thumb.php?server=svk&amp;id=200061&amp;type=4&amp;thumb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4464496" cy="2642588"/>
          </a:xfrm>
          <a:prstGeom prst="rect">
            <a:avLst/>
          </a:prstGeom>
          <a:noFill/>
        </p:spPr>
      </p:pic>
      <p:pic>
        <p:nvPicPr>
          <p:cNvPr id="5" name="Zástupný symbol pro obsah 5" descr="okres-turcianske-teplice-na-mape-kraj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91680" y="1268760"/>
            <a:ext cx="333375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01272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Pôvodne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Štubnianske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dnes Turčianske Teplice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49080"/>
          </a:xfrm>
        </p:spPr>
        <p:txBody>
          <a:bodyPr>
            <a:normAutofit fontScale="70000" lnSpcReduction="20000"/>
          </a:bodyPr>
          <a:lstStyle/>
          <a:p>
            <a:pPr marL="0"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O Turčianskych Tepliciach, v minulosti nazývaných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Štubnianskymi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uviedol prírodovedec Matej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Bel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(1684–1749) vo svojom rozsiahlom diele Historické a zemepisné vedomosti o súvekom Uhorsku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i="1" dirty="0" err="1" smtClean="0">
                <a:latin typeface="Arial" pitchFamily="34" charset="0"/>
                <a:cs typeface="Arial" pitchFamily="34" charset="0"/>
              </a:rPr>
              <a:t>Notária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i="1" dirty="0" err="1" smtClean="0">
                <a:latin typeface="Arial" pitchFamily="34" charset="0"/>
                <a:cs typeface="Arial" pitchFamily="34" charset="0"/>
              </a:rPr>
              <a:t>Hungariae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i="1" dirty="0" err="1" smtClean="0">
                <a:latin typeface="Arial" pitchFamily="34" charset="0"/>
                <a:cs typeface="Arial" pitchFamily="34" charset="0"/>
              </a:rPr>
              <a:t>historico-geographica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):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Pri teplých vodách sa zastav a v nich sa s úľubou okúp!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Potom plný síl zas pober sa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         na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cestu </a:t>
            </a:r>
            <a:r>
              <a:rPr lang="sk-SK" i="1" dirty="0" err="1" smtClean="0">
                <a:latin typeface="Arial" pitchFamily="34" charset="0"/>
                <a:cs typeface="Arial" pitchFamily="34" charset="0"/>
              </a:rPr>
              <a:t>vdiaľ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.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Verím, že naozaj budeš vďačný pánovi teplíc,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keď ti k potoku kúpeľ s chladnými </a:t>
            </a:r>
            <a:r>
              <a:rPr lang="sk-SK" i="1" dirty="0" err="1" smtClean="0">
                <a:latin typeface="Arial" pitchFamily="34" charset="0"/>
                <a:cs typeface="Arial" pitchFamily="34" charset="0"/>
              </a:rPr>
              <a:t>vodmi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 dal.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1027" name="Picture 3" descr="C:\Users\Jaroslav Vencálek\Desktop\big_turcianska-stolica-CQk-15987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28575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Horný Turiec - po niekoľko storočí </a:t>
            </a:r>
            <a:b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významné balneologické centrum 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84784"/>
            <a:ext cx="7931224" cy="4641379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Liečivé účinky minerálnych vôd boli známe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už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oveľa skôr. Prvá písomná zmienka o teplých minerálnych prameňoch na území súčasného mesta pochádza už z r. 1281 (darovacia listina kráľa Ladislava IV.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grófovi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Petrovi). Balneologický význam miesta ale výrazne vzrástol až po roku 1533, kedy sa pramene stali majetkom mesta Kremnice. V rokoch 1549-1552 bol vybudovaný na miestach vyvierania minerálnych vôd tzv. Nový kúpeľ.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Cisár Maximilián II. Habsburský (1527-1576) navštívil kúpele v r.1573.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priebehu 16. a 17. storočia kúpele vyhľadávala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aj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vysoká uhorská šľachta (členovia rodov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Esterházy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Ilešházy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Révay a ďalšie). O slávu a šírenie ducha tohto miesta na európskom kontinente sa v 17. storočí pričinil anglický cestovateľ Eduard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Brow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ktorý vykreslil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blahodarné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účinky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štubnianskych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minerálnych vôd v cestopise Stručná správa o niektorých cestách v rozličných častiach Európy (A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Brief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Travels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divers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Parts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Europe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). Prvá písomná zmienka o súčasnom marketingovom symbole kúpeľníctva Turčianskych Teplíc zvanom Modrý (predtým Zelený) kúpeľ je datovaná rokom 1729. </a:t>
            </a: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Barokový Modrý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kúpeľ</a:t>
            </a:r>
            <a:b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 Trenčianskych Tepliciach 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4049216" cy="3701007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Baroková stavba na okraji kúpeľného parku sa stala architektonickým symbolom vyjadrujúcim génia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mesta.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Novovybudované                           liečebno-rehabilitačné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centrum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   SPA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Aquapark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je súčasným návštevníkom Turčianskych Teplíc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veľmi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známe.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Dlhodobo je ale oveľa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pôsobivejší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pohľad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cez sklá átrií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spojovacieho koridoru ku kupole Modrého kúpeľa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tvoriaceho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neodmysliteľnú súčasť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nádherného prostredia tohto zariadenia.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endParaRPr lang="cs-CZ" sz="1800" dirty="0"/>
          </a:p>
        </p:txBody>
      </p:sp>
      <p:pic>
        <p:nvPicPr>
          <p:cNvPr id="8" name="Picture 3" descr="C:\Users\Jaroslav Vencálek\Desktop\P5120089 M.K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799843"/>
            <a:ext cx="3222538" cy="41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Modrý kúpeľ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kúpeľný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dom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Alžbeta,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pomenovaný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počesť Alžbety Bavorskej (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Sissi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267200" y="1484784"/>
            <a:ext cx="3657600" cy="4641379"/>
          </a:xfrm>
        </p:spPr>
        <p:txBody>
          <a:bodyPr>
            <a:normAutofit fontScale="70000" lnSpcReduction="20000"/>
          </a:bodyPr>
          <a:lstStyle/>
          <a:p>
            <a:pPr marL="0"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Až 46,5 °C horúce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sírnato-hydrouhličitanové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vápenato-horečnaté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          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hypotonické minerálne pramene blahodarne pôsobia vo forme vaňových a bazénových kúpeľov na pohybové ústrojenstvo, neurologické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ochorenia 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pitné kúry na urologické ochorenia. </a:t>
            </a:r>
          </a:p>
          <a:p>
            <a:pPr marL="0"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Výraznejší rozvoj ubytovacích zariadení nastal ale až koncom 19. a začiatkom 20. storočia. (Kúpeľný dom Kollár). Dominantami medzi kúpeľnými ubytovacími kapacitami sa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  v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druhej polovici 20. storočia stali liečebné domy Alfa, neskôr AQUA (1973) a Veľká Fatra (1984). </a:t>
            </a:r>
          </a:p>
          <a:p>
            <a:pPr marL="0"/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Jaroslav Vencálek\Desktop\Foto Slovensko\Žilinský kraj\Okres Turčianske Teplice\P51200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208786" cy="42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8012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Ján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Valentini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(1798) – </a:t>
            </a:r>
            <a:b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Elegie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Štubnianskych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kúpeloch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63688" y="2492896"/>
            <a:ext cx="5256584" cy="4176464"/>
          </a:xfrm>
        </p:spPr>
        <p:txBody>
          <a:bodyPr>
            <a:normAutofit fontScale="47500" lnSpcReduction="20000"/>
          </a:bodyPr>
          <a:lstStyle/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Videl som chorého chlapa, bol iba koža a kosti,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trošíčku jedla len brával do svojich trasľavých úst.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Keď si mal okúpať svoje špinavé telo, tu zdvihol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hlavu a strašné a bôľne výkriky vypúšťal z úst.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Štyria chlapi ho ponárali do teplej vody,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vraviac, že umiera, on však tvrdil, že nie je to tak.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Vyzdravel, kúpať sa chodí a radosť  má  dotyku s vodou,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rád je, že môže si telo ponoriť do hlbín vôd.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Snaží sa z vody zdvihnúť hlavu, hneď po vode plávať,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s veľkou námahou člnom rozrážať hladinu vôd.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Často si na okraj teplej vodnej nádrže sadá,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často s rozkošou skáče veselo do sírnych vôd.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S čerstvými silami vracia sa do svojho rodného kraja,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3400" i="1" dirty="0" smtClean="0">
                <a:latin typeface="Arial" pitchFamily="34" charset="0"/>
                <a:cs typeface="Arial" pitchFamily="34" charset="0"/>
              </a:rPr>
              <a:t>pýši sa tým, že si môže ležadlo svoje sám niesť.</a:t>
            </a:r>
            <a:endParaRPr lang="sk-SK" sz="3400" dirty="0" smtClean="0">
              <a:latin typeface="Arial" pitchFamily="34" charset="0"/>
              <a:cs typeface="Arial" pitchFamily="34" charset="0"/>
            </a:endParaRPr>
          </a:p>
          <a:p>
            <a:endParaRPr lang="cs-CZ" sz="3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8136904" cy="1512169"/>
          </a:xfrm>
        </p:spPr>
        <p:txBody>
          <a:bodyPr>
            <a:normAutofit fontScale="47500" lnSpcReduction="20000"/>
          </a:bodyPr>
          <a:lstStyle/>
          <a:p>
            <a:pPr marL="0">
              <a:buNone/>
            </a:pPr>
            <a:r>
              <a:rPr lang="sk-SK" sz="3400" dirty="0" smtClean="0">
                <a:latin typeface="Arial" pitchFamily="34" charset="0"/>
                <a:cs typeface="Arial" pitchFamily="34" charset="0"/>
              </a:rPr>
              <a:t>Turčiansky rodák, historik, latinsky píšuci básnik a člen Slovenského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 učeného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tovarišstva Ján </a:t>
            </a:r>
            <a:r>
              <a:rPr lang="sk-SK" sz="3400" dirty="0" err="1" smtClean="0">
                <a:latin typeface="Arial" pitchFamily="34" charset="0"/>
                <a:cs typeface="Arial" pitchFamily="34" charset="0"/>
              </a:rPr>
              <a:t>Valentini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 (1756-1812), pôsobiaci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 ako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duchovný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v Kláštore pod Znievom, napísal v súbornom literárnom diele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 Nočné básnicko-historické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dielka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    zhrnuté do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jedného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zväzku (</a:t>
            </a:r>
            <a:r>
              <a:rPr lang="sk-SK" sz="3400" dirty="0" err="1" smtClean="0">
                <a:latin typeface="Arial" pitchFamily="34" charset="0"/>
                <a:cs typeface="Arial" pitchFamily="34" charset="0"/>
              </a:rPr>
              <a:t>Lucubrata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400" dirty="0" err="1" smtClean="0">
                <a:latin typeface="Arial" pitchFamily="34" charset="0"/>
                <a:cs typeface="Arial" pitchFamily="34" charset="0"/>
              </a:rPr>
              <a:t>opuscula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400" dirty="0" err="1" smtClean="0">
                <a:latin typeface="Arial" pitchFamily="34" charset="0"/>
                <a:cs typeface="Arial" pitchFamily="34" charset="0"/>
              </a:rPr>
              <a:t>poetike-historica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sk-SK" sz="3400" dirty="0" err="1" smtClean="0">
                <a:latin typeface="Arial" pitchFamily="34" charset="0"/>
                <a:cs typeface="Arial" pitchFamily="34" charset="0"/>
              </a:rPr>
              <a:t>unum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400" dirty="0" err="1" smtClean="0">
                <a:latin typeface="Arial" pitchFamily="34" charset="0"/>
                <a:cs typeface="Arial" pitchFamily="34" charset="0"/>
              </a:rPr>
              <a:t>Collect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          dve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elégie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oslavujúce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kúpeľníctvo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sk-SK" sz="3400" dirty="0" smtClean="0">
                <a:latin typeface="Arial" pitchFamily="34" charset="0"/>
                <a:cs typeface="Arial" pitchFamily="34" charset="0"/>
              </a:rPr>
              <a:t>území dnešných Turčianskych Teplíc.</a:t>
            </a:r>
          </a:p>
          <a:p>
            <a:pPr marL="0">
              <a:buNone/>
            </a:pPr>
            <a:r>
              <a:rPr lang="sk-SK" sz="3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71600" y="1772817"/>
            <a:ext cx="6953200" cy="352839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Započúvanie sa do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Valentíniho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veršov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                                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Elegie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o prameni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Štubnianskych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kúpeľov (1800) 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nás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posúva do dôb, kedy nebolo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možné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využívať hygienicky dokonalé prostredie kúpeľných bazénov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vaní obložených nerezovým materiálom, podvodné lavice s nerezovými úchytkami, časovými spínačmi regulujúcimi chod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víriviek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či umelo vytvárané záclony vodného prúdu v súbore bazénov,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navyše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 rôznymi teplotami, dokonale masírujúce potrebné časti ľudského tela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    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Posúva nás do čias, kedy aj neporovnateľne jednoduchšie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technológie,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využívajúce prirodzenú dynamiku 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chemické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zloženie t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určianskych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minerálnych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vôd,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prispievali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         k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uzdravovaniu chorých. </a:t>
            </a:r>
          </a:p>
          <a:p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3923928" y="476672"/>
            <a:ext cx="360040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Elegie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 prameni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Štubnianských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kúpeľov (1800) 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6377136" cy="51125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Siedmim divom sveta sa divia storočia dávne,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nad tebou príroda žasne, dokážeš zázračnú vec.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Ty smieš počúvať milé vŕzganie vozových kolies, 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zatiaľ čo studená voda rozkrúca nejeden mlyn.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Na modrý potok sa s obdivom dívame radostným zrakom,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rýchlo i pomaly tečie, vracia sa, prestáva tiecť.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Tam, kde koryto s rýchlo tečúcou vodou má otvor,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do diaľky vystrekuje s nemalým špľachotom vôd.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Čistučký prameň, čarovná voda, vždy si ťa budem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velebiť svojím veršom, budeš mi sladšia než med.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Budeš vždy mojou bezpečnou spásou a rozkošou pravou,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nebudeš odinakiaľ duševné rozkoše </a:t>
            </a:r>
            <a:r>
              <a:rPr lang="sk-SK" sz="6400" i="1" dirty="0" err="1" smtClean="0">
                <a:latin typeface="Arial" pitchFamily="34" charset="0"/>
                <a:cs typeface="Arial" pitchFamily="34" charset="0"/>
              </a:rPr>
              <a:t>črieť</a:t>
            </a: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Blaho, stvorené v Turčianskom kraji, ach, aký to veľký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dar ti stvoriteľ sveta daroval, aký to dar!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Bohovia! Aká to milosť sa dostala krajine mojej!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Z tejto lekárne totiž </a:t>
            </a:r>
            <a:r>
              <a:rPr lang="sk-SK" sz="6400" i="1" dirty="0" err="1" smtClean="0">
                <a:latin typeface="Arial" pitchFamily="34" charset="0"/>
                <a:cs typeface="Arial" pitchFamily="34" charset="0"/>
              </a:rPr>
              <a:t>neprestaj</a:t>
            </a: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 vyteká liek.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Šťastná, prešťastná vlasť, keď máš taký blažený osud!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Takéto veľké šťastie zriedka len iná má zem.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Táto voda už prospela mnohým, keď ja som sa liečil;</a:t>
            </a:r>
            <a:endParaRPr lang="sk-SK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zdravý či chorý, ak sa ti páči, nuž napi sa z nej</a:t>
            </a:r>
            <a:r>
              <a:rPr lang="sk-SK" sz="64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k-SK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6790</TotalTime>
  <Words>1063</Words>
  <Application>Microsoft Office PowerPoint</Application>
  <PresentationFormat>Předvádění na obrazovce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Technický</vt:lpstr>
      <vt:lpstr>Dokument</vt:lpstr>
      <vt:lpstr>15. MilujemE Slovensko región HORNÝ TURIEC (ČASŤ 2.)      </vt:lpstr>
      <vt:lpstr>Milujeme Slovensko: Horný Turiec</vt:lpstr>
      <vt:lpstr>Pôvodne Štubnianske, dnes Turčianske Teplice</vt:lpstr>
      <vt:lpstr>Horný Turiec - po niekoľko storočí  významné balneologické centrum </vt:lpstr>
      <vt:lpstr>Barokový Modrý kúpeľ  v Trenčianskych Tepliciach </vt:lpstr>
      <vt:lpstr>Modrý kúpeľ a kúpeľný dom Alžbeta, pomenovaný na počesť Alžbety Bavorskej (Sissi) </vt:lpstr>
      <vt:lpstr>Ján Valentini (1798) –   – Elegie o Štubnianskych kúpeloch</vt:lpstr>
      <vt:lpstr>Snímek 8</vt:lpstr>
      <vt:lpstr>Elegie o prameni Štubnianských kúpeľov (1800) </vt:lpstr>
      <vt:lpstr>Vstup do areálu „Aquapark Turčianske Teplice“ </vt:lpstr>
      <vt:lpstr>Genius loci Horného Turca má aj charakter železničného uzla  </vt:lpstr>
      <vt:lpstr>Snímek 12</vt:lpstr>
      <vt:lpstr>Horný Turiec; to je množstvo železničných tunelov a mostov</vt:lpstr>
      <vt:lpstr>r. 2020 - 80 rokov od sprevádzkovania železničnej trate SNP (Banská Bystrica – Diviaky)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SPOLEČENSKO-POLITICKÁ ÚLOHA UMĚNÍ  NA PŘÍKLADU VÝTVARNÉ TVORBY FRANTIŠKA VESELÉHO </dc:title>
  <dc:creator>Jaroslav Vencálek</dc:creator>
  <cp:lastModifiedBy>Uživatel systému Windows</cp:lastModifiedBy>
  <cp:revision>795</cp:revision>
  <dcterms:created xsi:type="dcterms:W3CDTF">2019-11-01T10:11:43Z</dcterms:created>
  <dcterms:modified xsi:type="dcterms:W3CDTF">2020-05-03T08:13:49Z</dcterms:modified>
</cp:coreProperties>
</file>