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6"/>
  </p:notesMasterIdLst>
  <p:sldIdLst>
    <p:sldId id="256" r:id="rId2"/>
    <p:sldId id="346" r:id="rId3"/>
    <p:sldId id="451" r:id="rId4"/>
    <p:sldId id="449" r:id="rId5"/>
    <p:sldId id="447" r:id="rId6"/>
    <p:sldId id="458" r:id="rId7"/>
    <p:sldId id="450" r:id="rId8"/>
    <p:sldId id="452" r:id="rId9"/>
    <p:sldId id="453" r:id="rId10"/>
    <p:sldId id="454" r:id="rId11"/>
    <p:sldId id="445" r:id="rId12"/>
    <p:sldId id="460" r:id="rId13"/>
    <p:sldId id="462" r:id="rId14"/>
    <p:sldId id="463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8"/>
    <p:penClr>
      <a:srgbClr val="FF0000"/>
    </p:penClr>
  </p:showPr>
  <p:clrMru>
    <a:srgbClr val="FFC000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7E7EC-95C4-4C38-A87C-7D7128E3F956}" type="datetimeFigureOut">
              <a:rPr lang="cs-CZ" smtClean="0"/>
              <a:pPr/>
              <a:t>30.04.2020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69A56-AA79-4F45-937A-3B3ABAB9927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30.04.2020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30.04.2020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30.04.2020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30.04.2020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30.04.2020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30.04.2020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30.04.2020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30.04.2020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30.04.2020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30.04.2020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30.04.2020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lný tvar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30.04.2020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dis.sk/sk/home/produkty/ochutena_ovocna/cierna_ribezla.html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zborovna.sk/kniznica.php?action=download&amp;file_name=Slovensko%20-%20slep&#233;%20(obrysov&#233;)%20mapy%20+%20slep&#233;%20mapy%20krajov%20SR&amp;save=1&amp;id=200061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303176" cy="2251680"/>
          </a:xfrm>
        </p:spPr>
        <p:txBody>
          <a:bodyPr>
            <a:normAutofit/>
          </a:bodyPr>
          <a:lstStyle/>
          <a:p>
            <a:r>
              <a:rPr lang="sk-SK" sz="36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14. </a:t>
            </a:r>
            <a:r>
              <a:rPr lang="sk-SK" sz="36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MilujemE</a:t>
            </a:r>
            <a:r>
              <a:rPr lang="sk-SK" sz="36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Slovensko </a:t>
            </a:r>
            <a:r>
              <a:rPr lang="sk-SK" sz="31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región HORNÝ TURIEC     (časť 1.)</a:t>
            </a:r>
            <a:r>
              <a:rPr lang="sk-SK" sz="3100" dirty="0" smtClean="0">
                <a:solidFill>
                  <a:srgbClr val="FFC000"/>
                </a:solidFill>
              </a:rPr>
              <a:t/>
            </a:r>
            <a:br>
              <a:rPr lang="sk-SK" sz="3100" dirty="0" smtClean="0">
                <a:solidFill>
                  <a:srgbClr val="FFC000"/>
                </a:solidFill>
              </a:rPr>
            </a:br>
            <a:endParaRPr lang="sk-SK" sz="3100" dirty="0">
              <a:solidFill>
                <a:srgbClr val="FFC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299190" cy="1668164"/>
          </a:xfrm>
        </p:spPr>
        <p:txBody>
          <a:bodyPr>
            <a:normAutofit/>
          </a:bodyPr>
          <a:lstStyle/>
          <a:p>
            <a:r>
              <a:rPr lang="sk-SK" sz="2400" dirty="0" smtClean="0">
                <a:latin typeface="Arial" pitchFamily="34" charset="0"/>
                <a:cs typeface="Arial" pitchFamily="34" charset="0"/>
              </a:rPr>
              <a:t>Jaroslav </a:t>
            </a:r>
            <a:r>
              <a:rPr lang="sk-SK" sz="2400" dirty="0" err="1" smtClean="0">
                <a:latin typeface="Arial" pitchFamily="34" charset="0"/>
                <a:cs typeface="Arial" pitchFamily="34" charset="0"/>
              </a:rPr>
              <a:t>Vencálek</a:t>
            </a:r>
            <a:endParaRPr lang="sk-SK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sk-SK" sz="2400" dirty="0" smtClean="0">
                <a:latin typeface="Arial" pitchFamily="34" charset="0"/>
                <a:cs typeface="Arial" pitchFamily="34" charset="0"/>
              </a:rPr>
              <a:t>Inštitút politológie FF PU v Prešove</a:t>
            </a:r>
            <a:endParaRPr lang="sk-SK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Vyšehrad - skalnatý </a:t>
            </a:r>
            <a:r>
              <a:rPr lang="sk-SK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vrchol, </a:t>
            </a:r>
            <a:r>
              <a:rPr lang="sk-SK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na ktorom </a:t>
            </a:r>
            <a:br>
              <a:rPr lang="sk-SK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r>
              <a:rPr lang="sk-SK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v 9. storočí stávalo hradisko</a:t>
            </a:r>
            <a:endParaRPr lang="cs-CZ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7571184" cy="5069160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sk-SK" sz="1800" dirty="0" smtClean="0">
                <a:latin typeface="Arial" pitchFamily="34" charset="0"/>
                <a:cs typeface="Arial" pitchFamily="34" charset="0"/>
              </a:rPr>
              <a:t>Napriek tomu, že dnes nevidíme žiadne jeho stavebné torzá, akoby sme sa ocitli v magickom priesečníku najrôznejších síl prepájajúcich človeka s touto krajinou. Historik Peter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Ratkoš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uviedol:</a:t>
            </a:r>
          </a:p>
          <a:p>
            <a:pPr marL="0">
              <a:buNone/>
            </a:pPr>
            <a:r>
              <a:rPr lang="sk-SK" sz="18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sk-SK" sz="1800" i="1" dirty="0" smtClean="0">
                <a:latin typeface="Arial" pitchFamily="34" charset="0"/>
                <a:cs typeface="Arial" pitchFamily="34" charset="0"/>
              </a:rPr>
              <a:t>Z vyše 30 starých dedín v Turci a z vyše 60 starých osád na hornej Nitre, ktoré delí horský chrbát s veľkomoravským hradiskom Vyšehrad, jestvuje 12 sídlisk so spoločnými názvami v oboch oblastiach. Z týchto osád najstarší údaj z roku 1113 sa týka severného Pravna (v Turci). Pretože feudálni vlastníci osád so spoločným názvom podľa písomného materiálu 13. storočia ani v jednom prípade neboli totožní, je zrejmé, že ide o osídlenie spred 13. storočia. </a:t>
            </a:r>
            <a:endParaRPr lang="sk-SK" sz="1800" dirty="0" smtClean="0">
              <a:latin typeface="Arial" pitchFamily="34" charset="0"/>
              <a:cs typeface="Arial" pitchFamily="34" charset="0"/>
            </a:endParaRPr>
          </a:p>
          <a:p>
            <a:pPr marL="0">
              <a:buNone/>
            </a:pPr>
            <a:r>
              <a:rPr lang="sk-SK" sz="1800" dirty="0" smtClean="0">
                <a:latin typeface="Arial" pitchFamily="34" charset="0"/>
                <a:cs typeface="Arial" pitchFamily="34" charset="0"/>
              </a:rPr>
              <a:t> A tak je zhoda názvov ľudských sídiel vysvetľovaná tzv.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transhumačným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spôsobom chovu dobytka. V lete ľudia pásli svoje stáda v severnejšie lokalizovanej Turčianskej kotline a na zimu prechádzali do južnejšie orientovanej Hornonitrianskej kotliny.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ritom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akoby boli stále v 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tom          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istom sídle.</a:t>
            </a:r>
          </a:p>
          <a:p>
            <a:endParaRPr lang="cs-CZ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Pozrime sa dole, </a:t>
            </a:r>
            <a:br>
              <a:rPr lang="sk-SK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r>
              <a:rPr lang="sk-SK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na údolné dno Turčianskej kotliny </a:t>
            </a:r>
            <a:endParaRPr lang="sk-SK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Jaroslav Vencálek\Desktop\S63021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556792"/>
            <a:ext cx="5950578" cy="4209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1143000"/>
          </a:xfrm>
        </p:spPr>
        <p:txBody>
          <a:bodyPr>
            <a:normAutofit/>
          </a:bodyPr>
          <a:lstStyle/>
          <a:p>
            <a:pPr algn="ctr"/>
            <a:r>
              <a:rPr lang="sk-SK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Bohatstvo v podobe vody a turistami využívaný minerálny prameň Budiš</a:t>
            </a:r>
            <a:endParaRPr lang="sk-SK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0" y="1600200"/>
            <a:ext cx="3995936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sk-SK" dirty="0" smtClean="0">
                <a:latin typeface="Arial" pitchFamily="34" charset="0"/>
                <a:cs typeface="Arial" pitchFamily="34" charset="0"/>
              </a:rPr>
              <a:t>      Vnímať 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génia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loci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Horného Turca je akoby odhaľovať pupočnou šnúrou prepojený fenomén vody s existenciou človeka v krajine. </a:t>
            </a:r>
          </a:p>
          <a:p>
            <a:pPr>
              <a:buNone/>
            </a:pPr>
            <a:r>
              <a:rPr lang="sk-SK" dirty="0" smtClean="0">
                <a:latin typeface="Arial" pitchFamily="34" charset="0"/>
                <a:cs typeface="Arial" pitchFamily="34" charset="0"/>
              </a:rPr>
              <a:t>      Jeden 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zo „siedmich mudrcov“, grécky matematik, astronóm 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           a 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zakladateľ prvej európskej filozofickej (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milétskej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) školy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Táles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z 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Milétu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(asi 624–547 p. n. l.) učil, že </a:t>
            </a:r>
            <a:r>
              <a:rPr lang="sk-SK" b="1" i="1" dirty="0" smtClean="0">
                <a:latin typeface="Arial" pitchFamily="34" charset="0"/>
                <a:cs typeface="Arial" pitchFamily="34" charset="0"/>
              </a:rPr>
              <a:t>…voda ako živel kvapalný, pohyblivý a všade prenikajúci bola počiatkom všetkého…</a:t>
            </a:r>
            <a:r>
              <a:rPr lang="sk-SK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sk-SK" dirty="0" smtClean="0">
                <a:latin typeface="Arial" pitchFamily="34" charset="0"/>
                <a:cs typeface="Arial" pitchFamily="34" charset="0"/>
              </a:rPr>
              <a:t>      Aj 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s časovým odstupom 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                  26 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storočí je nutné súhlasiť  s dôležitosťou významu, ktorý 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bol 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vode pripisovaný. </a:t>
            </a:r>
            <a:endParaRPr lang="sk-SK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556792"/>
            <a:ext cx="3100741" cy="4133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188640"/>
            <a:ext cx="7467600" cy="1228998"/>
          </a:xfrm>
        </p:spPr>
        <p:txBody>
          <a:bodyPr>
            <a:normAutofit/>
          </a:bodyPr>
          <a:lstStyle/>
          <a:p>
            <a:pPr algn="ctr"/>
            <a:r>
              <a:rPr lang="sk-SK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Matej </a:t>
            </a:r>
            <a:r>
              <a:rPr lang="sk-SK" sz="28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Bel</a:t>
            </a:r>
            <a:r>
              <a:rPr lang="sk-SK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– slovenský polyhistor a jeho kyselka z Budiša</a:t>
            </a:r>
            <a:endParaRPr lang="sk-SK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412776"/>
            <a:ext cx="7643192" cy="5445224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sk-SK" sz="1800" dirty="0" smtClean="0">
                <a:latin typeface="Arial" pitchFamily="34" charset="0"/>
                <a:cs typeface="Arial" pitchFamily="34" charset="0"/>
              </a:rPr>
              <a:t>Na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úpätí Žiaru, kde Jasenica opúšťa vyšehradskú dolinu Veľká Jasenica, nachádza sa turčianska dedinka Budiš, kde prírodovedec a benediktínsky mních Mikuláš Pavol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Brikcius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objavil roku 1573 prírodnú minerálnu vodu. Matej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Bel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(1684-1749) vo svojej publikácii Turčianska stolica o kyselke z Budiša v blízkosti Rudna, koncom prvej polovice 18. storočia uviedol:</a:t>
            </a:r>
          </a:p>
          <a:p>
            <a:pPr marL="0">
              <a:buNone/>
            </a:pPr>
            <a:r>
              <a:rPr lang="sk-SK" sz="1800" i="1" dirty="0" smtClean="0">
                <a:latin typeface="Arial" pitchFamily="34" charset="0"/>
                <a:cs typeface="Arial" pitchFamily="34" charset="0"/>
              </a:rPr>
              <a:t>Neviem</a:t>
            </a:r>
            <a:r>
              <a:rPr lang="sk-SK" sz="1800" i="1" dirty="0" smtClean="0">
                <a:latin typeface="Arial" pitchFamily="34" charset="0"/>
                <a:cs typeface="Arial" pitchFamily="34" charset="0"/>
              </a:rPr>
              <a:t>, či je prameň pôvabnejší na pohľad, alebo skôr liečivý, ak sa z neho pije. Tak vozvysok vyskakuje, púta pohľad zamyslených, a nežným šumom lahodí ušiam a má naozaj takú veľkú povesť o liečebných účinkoch, aká len môže jestvovať. Neľahko by si našiel v tomto okolí chorého, ktorý by sa nebol napil z tohto prameňa s nádejou znovunadobudnutie zdravia.</a:t>
            </a:r>
            <a:endParaRPr lang="sk-SK" sz="1800" dirty="0" smtClean="0">
              <a:latin typeface="Arial" pitchFamily="34" charset="0"/>
              <a:cs typeface="Arial" pitchFamily="34" charset="0"/>
            </a:endParaRPr>
          </a:p>
          <a:p>
            <a:pPr marL="0" indent="-1080000">
              <a:buNone/>
            </a:pPr>
            <a:r>
              <a:rPr lang="sk-SK" sz="1800" i="1" dirty="0" smtClean="0">
                <a:latin typeface="Arial" pitchFamily="34" charset="0"/>
                <a:cs typeface="Arial" pitchFamily="34" charset="0"/>
              </a:rPr>
              <a:t>Spojená </a:t>
            </a:r>
            <a:r>
              <a:rPr lang="sk-SK" sz="1800" i="1" dirty="0" smtClean="0">
                <a:latin typeface="Arial" pitchFamily="34" charset="0"/>
                <a:cs typeface="Arial" pitchFamily="34" charset="0"/>
              </a:rPr>
              <a:t>je s ním ľudová povera, že sa prameň rozvíri sám od seba, ak sa z neho načerpá pre niekoho, kto sa čoskoro ocitne v osídlach smrti, </a:t>
            </a:r>
            <a:r>
              <a:rPr lang="sk-SK" sz="1800" i="1" dirty="0" smtClean="0">
                <a:latin typeface="Arial" pitchFamily="34" charset="0"/>
                <a:cs typeface="Arial" pitchFamily="34" charset="0"/>
              </a:rPr>
              <a:t>               a </a:t>
            </a:r>
            <a:r>
              <a:rPr lang="sk-SK" sz="1800" i="1" dirty="0" smtClean="0">
                <a:latin typeface="Arial" pitchFamily="34" charset="0"/>
                <a:cs typeface="Arial" pitchFamily="34" charset="0"/>
              </a:rPr>
              <a:t>naopak, spôsobuje, že je hojný počet tých, čo si čerpajú vodu z prameňa a všade ju roznášajú. V skutočnosti oveľa väčšmi prospieva tým, ktorí sa tešia pevnému zdraviu, ako tým, čo sa cítia zle. </a:t>
            </a:r>
            <a:endParaRPr lang="sk-SK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k-SK" sz="18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endParaRPr lang="cs-CZ" sz="18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835696" y="476672"/>
            <a:ext cx="6089104" cy="1296144"/>
          </a:xfrm>
        </p:spPr>
        <p:txBody>
          <a:bodyPr>
            <a:normAutofit/>
          </a:bodyPr>
          <a:lstStyle/>
          <a:p>
            <a:pPr algn="ctr"/>
            <a:r>
              <a:rPr lang="sk-SK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Prírodná minerálna voda Budiš </a:t>
            </a:r>
            <a:endParaRPr lang="sk-SK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1979712" y="1600200"/>
            <a:ext cx="3096344" cy="4525963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sk-SK" sz="2000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 60. rokoch 20. storočia nastal dynamický rozvoj zachytávania a plnenia prírodnej minerálnej vody pre obchodnú sieť. Nové vrty zo začiatku 3. tisícročia priniesli ďalšie zviditeľnenie tejto lokality. Stolová voda Budiš s obsahom vápnika, fluoridu,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hydrogénuhličitanu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, síranu a sodíka patrí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        na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Slovensku nepochybne           k najvyhľadávanejším.  </a:t>
            </a:r>
          </a:p>
          <a:p>
            <a:endParaRPr lang="cs-CZ" dirty="0"/>
          </a:p>
        </p:txBody>
      </p:sp>
      <p:pic>
        <p:nvPicPr>
          <p:cNvPr id="10" name="Zástupný symbol pro obsah 4" descr="budi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76056" y="2780928"/>
            <a:ext cx="3054885" cy="2304256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pic>
        <p:nvPicPr>
          <p:cNvPr id="11" name="Picture 2" descr="https://www.budis.sk/sk/uploads/images/title_image/2ochutena_cira_ribezl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764704"/>
            <a:ext cx="1502757" cy="36469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Milujeme Slovensko: Horný Turiec</a:t>
            </a:r>
            <a:endParaRPr lang="sk-SK" sz="28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4" name="Picture 2" descr="https://cdn.komensky.sk/thumb.php?server=svk&amp;id=200061&amp;type=4&amp;thumb=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068960"/>
            <a:ext cx="4464496" cy="2642588"/>
          </a:xfrm>
          <a:prstGeom prst="rect">
            <a:avLst/>
          </a:prstGeom>
          <a:noFill/>
        </p:spPr>
      </p:pic>
      <p:pic>
        <p:nvPicPr>
          <p:cNvPr id="5" name="Zástupný symbol pro obsah 5" descr="okres-turcianske-teplice-na-mape-kraja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691680" y="1052736"/>
            <a:ext cx="3333750" cy="2533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274638"/>
            <a:ext cx="7673280" cy="1143000"/>
          </a:xfrm>
        </p:spPr>
        <p:txBody>
          <a:bodyPr>
            <a:normAutofit/>
          </a:bodyPr>
          <a:lstStyle/>
          <a:p>
            <a:pPr algn="ctr"/>
            <a:r>
              <a:rPr lang="sk-SK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Horný Turiec - región medzi horskými masívmi Veľkej Fatry a Žiaru</a:t>
            </a:r>
            <a:endParaRPr lang="sk-SK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Jaroslav Vencálek\Desktop\S6302111 H.Turie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7272808" cy="3999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7673280" cy="1301006"/>
          </a:xfrm>
        </p:spPr>
        <p:txBody>
          <a:bodyPr>
            <a:normAutofit/>
          </a:bodyPr>
          <a:lstStyle/>
          <a:p>
            <a:pPr algn="ctr"/>
            <a:r>
              <a:rPr lang="sk-SK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Na juhu Turčianskej kotliny</a:t>
            </a:r>
            <a:endParaRPr lang="sk-SK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7859216" cy="5040560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sk-SK" sz="1800" dirty="0" smtClean="0">
                <a:latin typeface="Arial" pitchFamily="34" charset="0"/>
                <a:cs typeface="Arial" pitchFamily="34" charset="0"/>
              </a:rPr>
              <a:t>Západný okraj Turčianskej kotliny lemuje jedno z nízkych jadrových pohorí Fatransko-tatranské oblasti –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hrásťový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horský celok Žiaru. Masív vytvára zreteľne jednoliate oddelenie Turčianskej a Hornonitrianskej kotliny. Súčasne ale prepája južnú časť jadrovej Malej Fatry so sopečnými Kremnickými vrchmi lemujúcimi južnú časť horného Turca. </a:t>
            </a:r>
          </a:p>
          <a:p>
            <a:pPr marL="0">
              <a:buNone/>
            </a:pPr>
            <a:r>
              <a:rPr lang="sk-SK" sz="1800" dirty="0" smtClean="0">
                <a:latin typeface="Arial" pitchFamily="34" charset="0"/>
                <a:cs typeface="Arial" pitchFamily="34" charset="0"/>
              </a:rPr>
              <a:t>Žulové jadro pohoria Žiar je na mnohých miestach pokryté druhohornými vápencovými a dolomitovými horninami. V jeho južnej časti (tzv.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Horeňovo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pri hranici horného Turca  plnia sedimentárne horniny funkciu výdatných zásobární vody.</a:t>
            </a:r>
          </a:p>
          <a:p>
            <a:pPr marL="0">
              <a:buNone/>
            </a:pPr>
            <a:r>
              <a:rPr lang="sk-SK" sz="1800" dirty="0" smtClean="0">
                <a:latin typeface="Arial" pitchFamily="34" charset="0"/>
                <a:cs typeface="Arial" pitchFamily="34" charset="0"/>
              </a:rPr>
              <a:t>Horským masívom Žiaru je vedená dôležitá cestná komunikácia č. 519 prepájajúca turčianske Príbovce cez Slovenské Pravno s Nitrianskym Pravnom. Vyšehradské sedlo (580 m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n.m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.) je situované v strednej rovnomenne pomenovanej časti Žiaru, Vyšehrad.</a:t>
            </a:r>
          </a:p>
          <a:p>
            <a:pPr marL="0">
              <a:buNone/>
            </a:pPr>
            <a:r>
              <a:rPr lang="sk-SK" sz="1800" dirty="0" smtClean="0">
                <a:latin typeface="Arial" pitchFamily="34" charset="0"/>
                <a:cs typeface="Arial" pitchFamily="34" charset="0"/>
              </a:rPr>
              <a:t>Južnejšie  od sedla sa nachádza zrejme najvýraznejšia dominanta celej strednej časti žiarskeho pohoria - vrchol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Vyšehrad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(829 m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n.m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.). </a:t>
            </a:r>
          </a:p>
          <a:p>
            <a:endParaRPr lang="cs-CZ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k-SK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Pohorie Žiar - vrchol Vyšehrad (829 m </a:t>
            </a:r>
            <a:r>
              <a:rPr lang="sk-SK" sz="28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n.m</a:t>
            </a:r>
            <a:r>
              <a:rPr lang="sk-SK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.) na hranici okresov Turčianske Teplice (Žilinský kraj) a Prievidza (Trenčiansky kraj) </a:t>
            </a:r>
            <a:endParaRPr lang="sk-SK" sz="2800" dirty="0">
              <a:solidFill>
                <a:srgbClr val="FFC000"/>
              </a:solidFill>
            </a:endParaRPr>
          </a:p>
        </p:txBody>
      </p:sp>
      <p:pic>
        <p:nvPicPr>
          <p:cNvPr id="4098" name="Picture 2" descr="C:\Users\Jaroslav Vencálek\Desktop\S6302117 kří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6696744" cy="4614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79512" y="274638"/>
            <a:ext cx="7745288" cy="1143000"/>
          </a:xfrm>
        </p:spPr>
        <p:txBody>
          <a:bodyPr>
            <a:normAutofit/>
          </a:bodyPr>
          <a:lstStyle/>
          <a:p>
            <a:pPr algn="ctr"/>
            <a:r>
              <a:rPr lang="sk-SK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Mnohé tajomstvá Vyšehradu ešte len čakajú </a:t>
            </a:r>
            <a:r>
              <a:rPr lang="sk-SK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        na </a:t>
            </a:r>
            <a:r>
              <a:rPr lang="sk-SK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odhalenia</a:t>
            </a:r>
            <a:endParaRPr lang="sk-SK" sz="28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3657600" cy="4713387"/>
          </a:xfrm>
        </p:spPr>
        <p:txBody>
          <a:bodyPr>
            <a:normAutofit fontScale="62500" lnSpcReduction="20000"/>
          </a:bodyPr>
          <a:lstStyle/>
          <a:p>
            <a:pPr marL="0">
              <a:buNone/>
            </a:pPr>
            <a:r>
              <a:rPr lang="sk-SK" sz="2900" dirty="0" smtClean="0">
                <a:latin typeface="Arial" pitchFamily="34" charset="0"/>
                <a:cs typeface="Arial" pitchFamily="34" charset="0"/>
              </a:rPr>
              <a:t>Vyšehrad nie je len miestom veľkomoravského hradiska. Archeológmi tu boli doložené nálezy </a:t>
            </a:r>
            <a:r>
              <a:rPr lang="sk-SK" sz="2900" dirty="0" err="1" smtClean="0">
                <a:latin typeface="Arial" pitchFamily="34" charset="0"/>
                <a:cs typeface="Arial" pitchFamily="34" charset="0"/>
              </a:rPr>
              <a:t>predveľkomoravských</a:t>
            </a:r>
            <a:r>
              <a:rPr lang="sk-SK" sz="2900" dirty="0" smtClean="0">
                <a:latin typeface="Arial" pitchFamily="34" charset="0"/>
                <a:cs typeface="Arial" pitchFamily="34" charset="0"/>
              </a:rPr>
              <a:t> kultúr: sídliská a pohrebiská osídlenia staršieho </a:t>
            </a:r>
            <a:r>
              <a:rPr lang="sk-SK" sz="2900" dirty="0" err="1" smtClean="0">
                <a:latin typeface="Arial" pitchFamily="34" charset="0"/>
                <a:cs typeface="Arial" pitchFamily="34" charset="0"/>
              </a:rPr>
              <a:t>eneolitu</a:t>
            </a:r>
            <a:r>
              <a:rPr lang="sk-SK" sz="29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sk-SK" sz="2900" dirty="0" smtClean="0">
                <a:latin typeface="Arial" pitchFamily="34" charset="0"/>
                <a:cs typeface="Arial" pitchFamily="34" charset="0"/>
              </a:rPr>
              <a:t>(3000 – 2600 p. n. l.). Predmety poľnohospodárskeho, remeselníckeho a vojenského charakteru z 9. storočia prezrádzajú, že tu muselo byť hradné mesto s rozvinutou poľnohospodárskou </a:t>
            </a:r>
            <a:r>
              <a:rPr lang="sk-SK" sz="2900" dirty="0" smtClean="0">
                <a:latin typeface="Arial" pitchFamily="34" charset="0"/>
                <a:cs typeface="Arial" pitchFamily="34" charset="0"/>
              </a:rPr>
              <a:t>                     a </a:t>
            </a:r>
            <a:r>
              <a:rPr lang="sk-SK" sz="2900" dirty="0" smtClean="0">
                <a:latin typeface="Arial" pitchFamily="34" charset="0"/>
                <a:cs typeface="Arial" pitchFamily="34" charset="0"/>
              </a:rPr>
              <a:t>remeselníckou výrobou. </a:t>
            </a:r>
            <a:r>
              <a:rPr lang="sk-SK" sz="2900" dirty="0" smtClean="0">
                <a:latin typeface="Arial" pitchFamily="34" charset="0"/>
                <a:cs typeface="Arial" pitchFamily="34" charset="0"/>
              </a:rPr>
              <a:t>          Vrchol </a:t>
            </a:r>
            <a:r>
              <a:rPr lang="sk-SK" sz="2900" dirty="0" smtClean="0">
                <a:latin typeface="Arial" pitchFamily="34" charset="0"/>
                <a:cs typeface="Arial" pitchFamily="34" charset="0"/>
              </a:rPr>
              <a:t>Vyšehradu je istým spôsobom výnimočný a unikátny. Zraky návštevníkov nenásytne kĺžu po </a:t>
            </a:r>
            <a:r>
              <a:rPr lang="sk-SK" sz="2900" dirty="0" err="1" smtClean="0">
                <a:latin typeface="Arial" pitchFamily="34" charset="0"/>
                <a:cs typeface="Arial" pitchFamily="34" charset="0"/>
              </a:rPr>
              <a:t>veľkofatranských</a:t>
            </a:r>
            <a:r>
              <a:rPr lang="sk-SK" sz="2900" dirty="0" smtClean="0">
                <a:latin typeface="Arial" pitchFamily="34" charset="0"/>
                <a:cs typeface="Arial" pitchFamily="34" charset="0"/>
              </a:rPr>
              <a:t> úbočiach, prudko sa zdvíhajúcich zo dna Turčianskej kotliny.</a:t>
            </a:r>
          </a:p>
          <a:p>
            <a:endParaRPr lang="sk-SK" sz="2900" dirty="0" smtClean="0">
              <a:latin typeface="Arial" pitchFamily="34" charset="0"/>
              <a:cs typeface="Arial" pitchFamily="34" charset="0"/>
            </a:endParaRPr>
          </a:p>
          <a:p>
            <a:endParaRPr lang="cs-CZ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484784"/>
            <a:ext cx="2674412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ovéPole 9"/>
          <p:cNvSpPr txBox="1"/>
          <p:nvPr/>
        </p:nvSpPr>
        <p:spPr>
          <a:xfrm>
            <a:off x="4139952" y="5589240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>
                <a:solidFill>
                  <a:srgbClr val="FFC000"/>
                </a:solidFill>
              </a:rPr>
              <a:t>Druhohorné (stredne triasové) vápence - Vyšehrad</a:t>
            </a:r>
            <a:endParaRPr lang="cs-CZ" sz="1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Vrchol Vyšehrad- súčasť národnej prírodnej rezervácie Vyšehrad (48,65 ha)</a:t>
            </a:r>
            <a:endParaRPr lang="sk-SK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2987824" y="1600200"/>
            <a:ext cx="5400600" cy="4781128"/>
          </a:xfrm>
        </p:spPr>
        <p:txBody>
          <a:bodyPr>
            <a:normAutofit fontScale="77500" lnSpcReduction="20000"/>
          </a:bodyPr>
          <a:lstStyle/>
          <a:p>
            <a:pPr marL="0">
              <a:buNone/>
            </a:pPr>
            <a:r>
              <a:rPr lang="sk-SK" sz="2300" dirty="0" smtClean="0">
                <a:latin typeface="Arial" pitchFamily="34" charset="0"/>
                <a:cs typeface="Arial" pitchFamily="34" charset="0"/>
              </a:rPr>
              <a:t>Druhohorné (triasové) vápence, miestami prestúpené dolomitmi, vytvárajú zo skalnatého vrcholu miesto, ktorého génius </a:t>
            </a:r>
            <a:r>
              <a:rPr lang="sk-SK" sz="2300" dirty="0" err="1" smtClean="0">
                <a:latin typeface="Arial" pitchFamily="34" charset="0"/>
                <a:cs typeface="Arial" pitchFamily="34" charset="0"/>
              </a:rPr>
              <a:t>loci</a:t>
            </a:r>
            <a:r>
              <a:rPr lang="sk-SK" sz="2300" dirty="0" smtClean="0">
                <a:latin typeface="Arial" pitchFamily="34" charset="0"/>
                <a:cs typeface="Arial" pitchFamily="34" charset="0"/>
              </a:rPr>
              <a:t>  sa dá len ťažko prehliadnuť. </a:t>
            </a:r>
          </a:p>
          <a:p>
            <a:pPr marL="0">
              <a:buNone/>
            </a:pPr>
            <a:r>
              <a:rPr lang="sk-SK" sz="2300" dirty="0" smtClean="0">
                <a:latin typeface="Arial" pitchFamily="34" charset="0"/>
                <a:cs typeface="Arial" pitchFamily="34" charset="0"/>
              </a:rPr>
              <a:t>Každého, kto vrchol navštívi, upútajú panoramatické výhľady do okolitej krajiny. </a:t>
            </a:r>
          </a:p>
          <a:p>
            <a:pPr marL="0">
              <a:buNone/>
            </a:pPr>
            <a:r>
              <a:rPr lang="sk-SK" sz="2300" dirty="0" smtClean="0">
                <a:latin typeface="Arial" pitchFamily="34" charset="0"/>
                <a:cs typeface="Arial" pitchFamily="34" charset="0"/>
              </a:rPr>
              <a:t>Mohutnosť horskej hradby akoby stále dokonale utesňovala kotlinu pred vodami dávnych druhohorných morí. </a:t>
            </a:r>
          </a:p>
          <a:p>
            <a:pPr marL="0">
              <a:buNone/>
            </a:pPr>
            <a:r>
              <a:rPr lang="sk-SK" sz="2300" dirty="0" smtClean="0">
                <a:latin typeface="Arial" pitchFamily="34" charset="0"/>
                <a:cs typeface="Arial" pitchFamily="34" charset="0"/>
              </a:rPr>
              <a:t>Po tom, čo pred mnohými miliónmi rokov more z kotliny ustúpilo, nastalo v starších treťohorách </a:t>
            </a:r>
            <a:r>
              <a:rPr lang="sk-SK" sz="2300" dirty="0" smtClean="0">
                <a:latin typeface="Arial" pitchFamily="34" charset="0"/>
                <a:cs typeface="Arial" pitchFamily="34" charset="0"/>
              </a:rPr>
              <a:t>         jej </a:t>
            </a:r>
            <a:r>
              <a:rPr lang="sk-SK" sz="2300" dirty="0" smtClean="0">
                <a:latin typeface="Arial" pitchFamily="34" charset="0"/>
                <a:cs typeface="Arial" pitchFamily="34" charset="0"/>
              </a:rPr>
              <a:t>nové zaplavenie. To keď dochádzalo </a:t>
            </a:r>
            <a:r>
              <a:rPr lang="sk-SK" sz="2300" dirty="0" smtClean="0">
                <a:latin typeface="Arial" pitchFamily="34" charset="0"/>
                <a:cs typeface="Arial" pitchFamily="34" charset="0"/>
              </a:rPr>
              <a:t>                     k </a:t>
            </a:r>
            <a:r>
              <a:rPr lang="sk-SK" sz="2300" dirty="0" smtClean="0">
                <a:latin typeface="Arial" pitchFamily="34" charset="0"/>
                <a:cs typeface="Arial" pitchFamily="34" charset="0"/>
              </a:rPr>
              <a:t>zlomovým poklesom a čiastočne i zahradzovaniu odtokových zníženín sopečnými hmotami. </a:t>
            </a:r>
            <a:r>
              <a:rPr lang="sk-SK" sz="2300" dirty="0" smtClean="0">
                <a:latin typeface="Arial" pitchFamily="34" charset="0"/>
                <a:cs typeface="Arial" pitchFamily="34" charset="0"/>
              </a:rPr>
              <a:t>          Tie </a:t>
            </a:r>
            <a:r>
              <a:rPr lang="sk-SK" sz="2300" dirty="0" smtClean="0">
                <a:latin typeface="Arial" pitchFamily="34" charset="0"/>
                <a:cs typeface="Arial" pitchFamily="34" charset="0"/>
              </a:rPr>
              <a:t>vytvárali hrádze rozsiahlych jazerných paniev. </a:t>
            </a:r>
            <a:r>
              <a:rPr lang="sk-SK" sz="2300" dirty="0" smtClean="0">
                <a:latin typeface="Arial" pitchFamily="34" charset="0"/>
                <a:cs typeface="Arial" pitchFamily="34" charset="0"/>
              </a:rPr>
              <a:t>          aj </a:t>
            </a:r>
            <a:r>
              <a:rPr lang="sk-SK" sz="2300" dirty="0" smtClean="0">
                <a:latin typeface="Arial" pitchFamily="34" charset="0"/>
                <a:cs typeface="Arial" pitchFamily="34" charset="0"/>
              </a:rPr>
              <a:t>tej Hornonitrianskej, ktorú je možné pozorovať z Vyšehradu rovnako dobre </a:t>
            </a:r>
            <a:r>
              <a:rPr lang="sk-SK" sz="2300" dirty="0" smtClean="0">
                <a:latin typeface="Arial" pitchFamily="34" charset="0"/>
                <a:cs typeface="Arial" pitchFamily="34" charset="0"/>
              </a:rPr>
              <a:t>                                ako </a:t>
            </a:r>
            <a:r>
              <a:rPr lang="sk-SK" sz="2300" dirty="0" smtClean="0">
                <a:latin typeface="Arial" pitchFamily="34" charset="0"/>
                <a:cs typeface="Arial" pitchFamily="34" charset="0"/>
              </a:rPr>
              <a:t>Turčiansku kotlinu.</a:t>
            </a:r>
          </a:p>
          <a:p>
            <a:pPr marL="0"/>
            <a:endParaRPr lang="cs-CZ" dirty="0"/>
          </a:p>
        </p:txBody>
      </p:sp>
      <p:pic>
        <p:nvPicPr>
          <p:cNvPr id="2050" name="Picture 2" descr="C:\Users\Jaroslav Vencálek\Desktop\S6302126 vápenc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2016224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</p:spPr>
        <p:txBody>
          <a:bodyPr>
            <a:noAutofit/>
          </a:bodyPr>
          <a:lstStyle/>
          <a:p>
            <a:pPr algn="ctr"/>
            <a:r>
              <a:rPr lang="sk-SK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V skorom jarnom období bráni síce častá snehová pokrývka zoznámeniu s valmi veľkomoravského hradiska, avšak výhľady do krajiny bývajú unikátne.</a:t>
            </a:r>
            <a:endParaRPr lang="cs-CZ" sz="24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67200" y="1556792"/>
            <a:ext cx="4121224" cy="4752528"/>
          </a:xfrm>
        </p:spPr>
        <p:txBody>
          <a:bodyPr>
            <a:normAutofit fontScale="70000" lnSpcReduction="20000"/>
          </a:bodyPr>
          <a:lstStyle/>
          <a:p>
            <a:pPr marL="0">
              <a:buNone/>
            </a:pPr>
            <a:r>
              <a:rPr lang="sk-SK" dirty="0" smtClean="0">
                <a:latin typeface="Arial" pitchFamily="34" charset="0"/>
                <a:cs typeface="Arial" pitchFamily="34" charset="0"/>
              </a:rPr>
              <a:t>Zreteľne viditeľný je nielen turisticky atraktívny zámok v Bojniciach, 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       ale 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viditeľná je 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aj Hornonitrianska 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kotlina s priestorovo rozsiahlou Prievidzou. Vysoké komíny tepelnej elektrárne v Zemianskych Kostoľanoch vytvárajú v krajine ničím nezameniteľný zreteľný orientačný bod. Aj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znelcové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kopce Malého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Griča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(876 m) a Veľkého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Griča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(971 m) sopečného Vtáčnika pôsobia ako nenahraditeľné kulisy nezvyčajnej panoramatickej scény pozorované 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         zo 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žiarskeho Vyšehradu. Ponúka sa 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aj 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zaujímavý pohľad na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Nitrické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vrchy či Malú Maguru Strážovských vrchov dotýkajúcu sa vo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Fačkovskom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sedle strmo čnejúceho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malofatranského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Kľaku (1352 m). </a:t>
            </a:r>
          </a:p>
          <a:p>
            <a:endParaRPr lang="cs-CZ" dirty="0"/>
          </a:p>
        </p:txBody>
      </p:sp>
      <p:pic>
        <p:nvPicPr>
          <p:cNvPr id="3074" name="Picture 2" descr="C:\Users\Jaroslav Vencálek\Desktop\S630211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132856"/>
            <a:ext cx="3657600" cy="25746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pPr algn="ctr"/>
            <a:r>
              <a:rPr lang="sk-SK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Zaujímavé podobnosti </a:t>
            </a:r>
            <a:r>
              <a:rPr lang="sk-SK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                                           Turčianskej a </a:t>
            </a:r>
            <a:r>
              <a:rPr lang="sk-SK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Hornonitrianskej kotliny</a:t>
            </a:r>
            <a:endParaRPr lang="sk-SK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412776"/>
            <a:ext cx="7859216" cy="4896544"/>
          </a:xfrm>
        </p:spPr>
        <p:txBody>
          <a:bodyPr>
            <a:normAutofit fontScale="62500" lnSpcReduction="20000"/>
          </a:bodyPr>
          <a:lstStyle/>
          <a:p>
            <a:pPr marL="0">
              <a:buNone/>
            </a:pPr>
            <a:r>
              <a:rPr lang="sk-SK" sz="2900" dirty="0" smtClean="0">
                <a:latin typeface="Arial" pitchFamily="34" charset="0"/>
                <a:cs typeface="Arial" pitchFamily="34" charset="0"/>
              </a:rPr>
              <a:t>Mnohému návštevníkovi krajiny neunikne skutočnosť, že  komunikácia       č. 519 prechádza dvoma </a:t>
            </a:r>
            <a:r>
              <a:rPr lang="sk-SK" sz="2900" dirty="0" err="1" smtClean="0">
                <a:latin typeface="Arial" pitchFamily="34" charset="0"/>
                <a:cs typeface="Arial" pitchFamily="34" charset="0"/>
              </a:rPr>
              <a:t>Pravnami</a:t>
            </a:r>
            <a:r>
              <a:rPr lang="sk-SK" sz="2900" dirty="0" smtClean="0">
                <a:latin typeface="Arial" pitchFamily="34" charset="0"/>
                <a:cs typeface="Arial" pitchFamily="34" charset="0"/>
              </a:rPr>
              <a:t>, na turčianskej strane Slovenským Pravnom, v hornonitrianskej časti Nitrianskym Pravnom. </a:t>
            </a:r>
          </a:p>
          <a:p>
            <a:pPr marL="0">
              <a:buNone/>
            </a:pPr>
            <a:r>
              <a:rPr lang="sk-SK" sz="2900" dirty="0" smtClean="0">
                <a:latin typeface="Arial" pitchFamily="34" charset="0"/>
                <a:cs typeface="Arial" pitchFamily="34" charset="0"/>
              </a:rPr>
              <a:t>Náhoda? </a:t>
            </a:r>
          </a:p>
          <a:p>
            <a:pPr marL="0">
              <a:buNone/>
            </a:pPr>
            <a:r>
              <a:rPr lang="sk-SK" sz="2900" dirty="0" smtClean="0">
                <a:latin typeface="Arial" pitchFamily="34" charset="0"/>
                <a:cs typeface="Arial" pitchFamily="34" charset="0"/>
              </a:rPr>
              <a:t>Vôbec nie.</a:t>
            </a:r>
          </a:p>
          <a:p>
            <a:pPr marL="0">
              <a:buNone/>
            </a:pPr>
            <a:r>
              <a:rPr lang="sk-SK" sz="2900" dirty="0" smtClean="0">
                <a:latin typeface="Arial" pitchFamily="34" charset="0"/>
                <a:cs typeface="Arial" pitchFamily="34" charset="0"/>
              </a:rPr>
              <a:t>Práve naopak. </a:t>
            </a:r>
          </a:p>
          <a:p>
            <a:pPr marL="0">
              <a:buNone/>
            </a:pPr>
            <a:r>
              <a:rPr lang="sk-SK" sz="2900" dirty="0" smtClean="0">
                <a:latin typeface="Arial" pitchFamily="34" charset="0"/>
                <a:cs typeface="Arial" pitchFamily="34" charset="0"/>
              </a:rPr>
              <a:t>Možno, že práve na žiarskom Vyšehrade pri okúzľujúcich panoramatických pohľadoch do krajiny, vnímame podivnú rovnakosť dvojíc mien sídelných útvarov, nachádzajúcich sa tak v Turčianskej, ako i v Hornonitrianskej kotline, nepochybne intenzívnejšie.</a:t>
            </a:r>
          </a:p>
          <a:p>
            <a:pPr marL="0">
              <a:buNone/>
            </a:pPr>
            <a:r>
              <a:rPr lang="sk-SK" sz="2900" dirty="0" smtClean="0">
                <a:latin typeface="Arial" pitchFamily="34" charset="0"/>
                <a:cs typeface="Arial" pitchFamily="34" charset="0"/>
              </a:rPr>
              <a:t>Okrem Slovenského Pravna a Nitrianskeho Pravna začíname na mape objavovať ďalšie rovnaké alebo podobné dvojice názvov sídelných útvarov. A tak turčianske Rudno má dvojníka v Nitrianskom Rudne, Sučany v Nitrianskych Sučanoch, Diviaky v Diviakoch nad Nitricou, Turčianske Kľačany v  </a:t>
            </a:r>
            <a:r>
              <a:rPr lang="sk-SK" sz="2900" dirty="0" err="1" smtClean="0">
                <a:latin typeface="Arial" pitchFamily="34" charset="0"/>
                <a:cs typeface="Arial" pitchFamily="34" charset="0"/>
              </a:rPr>
              <a:t>Kľačne</a:t>
            </a:r>
            <a:r>
              <a:rPr lang="sk-SK" sz="2900" dirty="0" smtClean="0">
                <a:latin typeface="Arial" pitchFamily="34" charset="0"/>
                <a:cs typeface="Arial" pitchFamily="34" charset="0"/>
              </a:rPr>
              <a:t>, Laskár v Laskári pri Novákoch, Žabokreky v Žabokrekoch pri Partizánskom, Necpaly v Necpaloch nad Nitrou, Lipovec v Lipníku (pri Prievidzi) alebo Bystrička (pri Martine) v Bystričanoch           (pri Zemianskych Kostoľanoch). </a:t>
            </a:r>
          </a:p>
          <a:p>
            <a:pPr marL="0">
              <a:buNone/>
            </a:pPr>
            <a:r>
              <a:rPr lang="sk-SK" sz="2900" dirty="0" smtClean="0">
                <a:latin typeface="Arial" pitchFamily="34" charset="0"/>
                <a:cs typeface="Arial" pitchFamily="34" charset="0"/>
              </a:rPr>
              <a:t>A to určite nie je všetko. </a:t>
            </a:r>
          </a:p>
          <a:p>
            <a:endParaRPr lang="cs-CZ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ký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5429</TotalTime>
  <Words>393</Words>
  <Application>Microsoft Office PowerPoint</Application>
  <PresentationFormat>Předvádění na obrazovce (4:3)</PresentationFormat>
  <Paragraphs>45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Technický</vt:lpstr>
      <vt:lpstr>14. MilujemE Slovensko región HORNÝ TURIEC     (časť 1.) </vt:lpstr>
      <vt:lpstr>Milujeme Slovensko: Horný Turiec</vt:lpstr>
      <vt:lpstr>Horný Turiec - región medzi horskými masívmi Veľkej Fatry a Žiaru</vt:lpstr>
      <vt:lpstr>Na juhu Turčianskej kotliny</vt:lpstr>
      <vt:lpstr>Pohorie Žiar - vrchol Vyšehrad (829 m n.m.) na hranici okresov Turčianske Teplice (Žilinský kraj) a Prievidza (Trenčiansky kraj) </vt:lpstr>
      <vt:lpstr>Mnohé tajomstvá Vyšehradu ešte len čakajú          na odhalenia</vt:lpstr>
      <vt:lpstr>Vrchol Vyšehrad- súčasť národnej prírodnej rezervácie Vyšehrad (48,65 ha)</vt:lpstr>
      <vt:lpstr>V skorom jarnom období bráni síce častá snehová pokrývka zoznámeniu s valmi veľkomoravského hradiska, avšak výhľady do krajiny bývajú unikátne.</vt:lpstr>
      <vt:lpstr>Zaujímavé podobnosti                                             Turčianskej a Hornonitrianskej kotliny</vt:lpstr>
      <vt:lpstr>Vyšehrad - skalnatý vrchol, na ktorom  v 9. storočí stávalo hradisko</vt:lpstr>
      <vt:lpstr>Pozrime sa dole,  na údolné dno Turčianskej kotliny </vt:lpstr>
      <vt:lpstr>Bohatstvo v podobe vody a turistami využívaný minerálny prameň Budiš</vt:lpstr>
      <vt:lpstr>Matej Bel – slovenský polyhistor a jeho kyselka z Budiša</vt:lpstr>
      <vt:lpstr>Prírodná minerálna voda Budiš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SPOLEČENSKO-POLITICKÁ ÚLOHA UMĚNÍ  NA PŘÍKLADU VÝTVARNÉ TVORBY FRANTIŠKA VESELÉHO </dc:title>
  <dc:creator>Jaroslav Vencálek</dc:creator>
  <cp:lastModifiedBy>Uživatel systému Windows</cp:lastModifiedBy>
  <cp:revision>681</cp:revision>
  <dcterms:created xsi:type="dcterms:W3CDTF">2019-11-01T10:11:43Z</dcterms:created>
  <dcterms:modified xsi:type="dcterms:W3CDTF">2020-04-30T09:37:14Z</dcterms:modified>
</cp:coreProperties>
</file>