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4"/>
  </p:notesMasterIdLst>
  <p:sldIdLst>
    <p:sldId id="256" r:id="rId2"/>
    <p:sldId id="448" r:id="rId3"/>
    <p:sldId id="449" r:id="rId4"/>
    <p:sldId id="450" r:id="rId5"/>
    <p:sldId id="451" r:id="rId6"/>
    <p:sldId id="452" r:id="rId7"/>
    <p:sldId id="454" r:id="rId8"/>
    <p:sldId id="458" r:id="rId9"/>
    <p:sldId id="462" r:id="rId10"/>
    <p:sldId id="457" r:id="rId11"/>
    <p:sldId id="465" r:id="rId12"/>
    <p:sldId id="466" r:id="rId13"/>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18"/>
    <p:penClr>
      <a:srgbClr val="FF0000"/>
    </p:penClr>
  </p:showPr>
  <p:clrMru>
    <a:srgbClr val="FFC000"/>
    <a:srgbClr val="33CC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128"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B7E7EC-95C4-4C38-A87C-7D7128E3F956}" type="datetimeFigureOut">
              <a:rPr lang="cs-CZ" smtClean="0"/>
              <a:pPr/>
              <a:t>27.04.2020</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769A56-AA79-4F45-937A-3B3ABAB99274}" type="slidenum">
              <a:rPr lang="cs-CZ" smtClean="0"/>
              <a:pPr/>
              <a:t>‹#›</a:t>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2">
        <a:schemeClr val="bg2"/>
      </p:bgRef>
    </p:bg>
    <p:spTree>
      <p:nvGrpSpPr>
        <p:cNvPr id="1" name=""/>
        <p:cNvGrpSpPr/>
        <p:nvPr/>
      </p:nvGrpSpPr>
      <p:grpSpPr>
        <a:xfrm>
          <a:off x="0" y="0"/>
          <a:ext cx="0" cy="0"/>
          <a:chOff x="0" y="0"/>
          <a:chExt cx="0" cy="0"/>
        </a:xfrm>
      </p:grpSpPr>
      <p:sp>
        <p:nvSpPr>
          <p:cNvPr id="7" name="Volný tvar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Volný tvar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Nadpis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cs-CZ" smtClean="0"/>
              <a:t>Klepnutím lze upravit styl předlohy nadpisů.</a:t>
            </a:r>
            <a:endParaRPr kumimoji="0" lang="en-US"/>
          </a:p>
        </p:txBody>
      </p:sp>
      <p:sp>
        <p:nvSpPr>
          <p:cNvPr id="17" name="Podnadpis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Klepnutím lze upravit styl předlohy podnadpisů.</a:t>
            </a:r>
            <a:endParaRPr kumimoji="0" lang="en-US"/>
          </a:p>
        </p:txBody>
      </p:sp>
      <p:sp>
        <p:nvSpPr>
          <p:cNvPr id="30" name="Zástupný symbol pro datum 29"/>
          <p:cNvSpPr>
            <a:spLocks noGrp="1"/>
          </p:cNvSpPr>
          <p:nvPr>
            <p:ph type="dt" sz="half" idx="10"/>
          </p:nvPr>
        </p:nvSpPr>
        <p:spPr/>
        <p:txBody>
          <a:bodyPr/>
          <a:lstStyle/>
          <a:p>
            <a:fld id="{18A2481B-5154-415F-B752-558547769AA3}" type="datetimeFigureOut">
              <a:rPr lang="cs-CZ" smtClean="0"/>
              <a:pPr/>
              <a:t>27.04.2020</a:t>
            </a:fld>
            <a:endParaRPr lang="cs-CZ"/>
          </a:p>
        </p:txBody>
      </p:sp>
      <p:sp>
        <p:nvSpPr>
          <p:cNvPr id="19" name="Zástupný symbol pro zápatí 18"/>
          <p:cNvSpPr>
            <a:spLocks noGrp="1"/>
          </p:cNvSpPr>
          <p:nvPr>
            <p:ph type="ftr" sz="quarter" idx="11"/>
          </p:nvPr>
        </p:nvSpPr>
        <p:spPr/>
        <p:txBody>
          <a:bodyPr/>
          <a:lstStyle/>
          <a:p>
            <a:endParaRPr lang="cs-CZ"/>
          </a:p>
        </p:txBody>
      </p:sp>
      <p:sp>
        <p:nvSpPr>
          <p:cNvPr id="27" name="Zástupný symbol pro číslo snímku 26"/>
          <p:cNvSpPr>
            <a:spLocks noGrp="1"/>
          </p:cNvSpPr>
          <p:nvPr>
            <p:ph type="sldNum" sz="quarter" idx="12"/>
          </p:nvPr>
        </p:nvSpPr>
        <p:spPr/>
        <p:txBody>
          <a:bodyPr/>
          <a:lstStyle/>
          <a:p>
            <a:fld id="{20264769-77EF-4CD0-90DE-F7D7F2D423C4}" type="slidenum">
              <a:rPr lang="cs-CZ" smtClean="0"/>
              <a:pPr/>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18A2481B-5154-415F-B752-558547769AA3}" type="datetimeFigureOut">
              <a:rPr lang="cs-CZ" smtClean="0"/>
              <a:pPr/>
              <a:t>27.04.2020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18A2481B-5154-415F-B752-558547769AA3}" type="datetimeFigureOut">
              <a:rPr lang="cs-CZ" smtClean="0"/>
              <a:pPr/>
              <a:t>27.04.2020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lgn="l">
              <a:defRPr/>
            </a:lvl1pPr>
          </a:lstStyle>
          <a:p>
            <a:r>
              <a:rPr kumimoji="0" lang="cs-CZ" smtClean="0"/>
              <a:t>Klepnutím lze upravit styl předlohy nadpisů.</a:t>
            </a:r>
            <a:endParaRPr kumimoji="0" lang="en-US"/>
          </a:p>
        </p:txBody>
      </p:sp>
      <p:sp>
        <p:nvSpPr>
          <p:cNvPr id="3" name="Zástupný symbol pro obsah 2"/>
          <p:cNvSpPr>
            <a:spLocks noGrp="1"/>
          </p:cNvSpPr>
          <p:nvPr>
            <p:ph idx="1"/>
          </p:nvPr>
        </p:nvSpPr>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18A2481B-5154-415F-B752-558547769AA3}" type="datetimeFigureOut">
              <a:rPr lang="cs-CZ" smtClean="0"/>
              <a:pPr/>
              <a:t>27.04.2020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2">
        <a:schemeClr val="bg2"/>
      </p:bgRef>
    </p:bg>
    <p:spTree>
      <p:nvGrpSpPr>
        <p:cNvPr id="1" name=""/>
        <p:cNvGrpSpPr/>
        <p:nvPr/>
      </p:nvGrpSpPr>
      <p:grpSpPr>
        <a:xfrm>
          <a:off x="0" y="0"/>
          <a:ext cx="0" cy="0"/>
          <a:chOff x="0" y="0"/>
          <a:chExt cx="0" cy="0"/>
        </a:xfrm>
      </p:grpSpPr>
      <p:sp>
        <p:nvSpPr>
          <p:cNvPr id="7" name="Volný tvar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Volný tvar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Nadpis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Klepnutím lze upravit styly předlohy textu.</a:t>
            </a:r>
          </a:p>
        </p:txBody>
      </p:sp>
      <p:sp>
        <p:nvSpPr>
          <p:cNvPr id="4" name="Zástupný symbol pro datum 3"/>
          <p:cNvSpPr>
            <a:spLocks noGrp="1"/>
          </p:cNvSpPr>
          <p:nvPr>
            <p:ph type="dt" sz="half" idx="10"/>
          </p:nvPr>
        </p:nvSpPr>
        <p:spPr/>
        <p:txBody>
          <a:bodyPr/>
          <a:lstStyle/>
          <a:p>
            <a:fld id="{18A2481B-5154-415F-B752-558547769AA3}" type="datetimeFigureOut">
              <a:rPr lang="cs-CZ" smtClean="0"/>
              <a:pPr/>
              <a:t>27.04.2020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1143000"/>
          </a:xfrm>
        </p:spPr>
        <p:txBody>
          <a:bodyPr/>
          <a:lstStyle/>
          <a:p>
            <a:r>
              <a:rPr kumimoji="0" lang="cs-CZ" smtClean="0"/>
              <a:t>Klepnutím lze upravit styl předlohy nadpisů.</a:t>
            </a:r>
            <a:endParaRPr kumimoji="0" lang="en-US"/>
          </a:p>
        </p:txBody>
      </p:sp>
      <p:sp>
        <p:nvSpPr>
          <p:cNvPr id="3" name="Zástupný symbol pro obsah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obsah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p>
            <a:fld id="{18A2481B-5154-415F-B752-558547769AA3}" type="datetimeFigureOut">
              <a:rPr lang="cs-CZ" smtClean="0"/>
              <a:pPr/>
              <a:t>27.04.2020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8229600" cy="1143000"/>
          </a:xfrm>
        </p:spPr>
        <p:txBody>
          <a:bodyPr anchor="ctr"/>
          <a:lstStyle>
            <a:lvl1pPr>
              <a:defRPr/>
            </a:lvl1pPr>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4" name="Zástupný symbol pro text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5" name="Zástupný symbol pro obsah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6" name="Zástupný symbol pro obsah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7" name="Zástupný symbol pro datum 6"/>
          <p:cNvSpPr>
            <a:spLocks noGrp="1"/>
          </p:cNvSpPr>
          <p:nvPr>
            <p:ph type="dt" sz="half" idx="10"/>
          </p:nvPr>
        </p:nvSpPr>
        <p:spPr/>
        <p:txBody>
          <a:bodyPr/>
          <a:lstStyle/>
          <a:p>
            <a:fld id="{18A2481B-5154-415F-B752-558547769AA3}" type="datetimeFigureOut">
              <a:rPr lang="cs-CZ" smtClean="0"/>
              <a:pPr/>
              <a:t>27.04.2020</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320"/>
            <a:ext cx="7470648" cy="1143000"/>
          </a:xfrm>
        </p:spPr>
        <p:txBody>
          <a:bodyPr anchor="ctr"/>
          <a:lstStyle>
            <a:lvl1pPr algn="l">
              <a:defRPr sz="4600"/>
            </a:lvl1pPr>
          </a:lstStyle>
          <a:p>
            <a:r>
              <a:rPr kumimoji="0" lang="cs-CZ" smtClean="0"/>
              <a:t>Klepnutím lze upravit styl předlohy nadpisů.</a:t>
            </a:r>
            <a:endParaRPr kumimoji="0" lang="en-US"/>
          </a:p>
        </p:txBody>
      </p:sp>
      <p:sp>
        <p:nvSpPr>
          <p:cNvPr id="7" name="Zástupný symbol pro datum 6"/>
          <p:cNvSpPr>
            <a:spLocks noGrp="1"/>
          </p:cNvSpPr>
          <p:nvPr>
            <p:ph type="dt" sz="half" idx="10"/>
          </p:nvPr>
        </p:nvSpPr>
        <p:spPr/>
        <p:txBody>
          <a:bodyPr/>
          <a:lstStyle/>
          <a:p>
            <a:fld id="{18A2481B-5154-415F-B752-558547769AA3}" type="datetimeFigureOut">
              <a:rPr lang="cs-CZ" smtClean="0"/>
              <a:pPr/>
              <a:t>27.04.2020</a:t>
            </a:fld>
            <a:endParaRPr lang="cs-CZ"/>
          </a:p>
        </p:txBody>
      </p:sp>
      <p:sp>
        <p:nvSpPr>
          <p:cNvPr id="8" name="Zástupný symbol pro číslo snímku 7"/>
          <p:cNvSpPr>
            <a:spLocks noGrp="1"/>
          </p:cNvSpPr>
          <p:nvPr>
            <p:ph type="sldNum" sz="quarter" idx="11"/>
          </p:nvPr>
        </p:nvSpPr>
        <p:spPr/>
        <p:txBody>
          <a:bodyPr/>
          <a:lstStyle/>
          <a:p>
            <a:fld id="{20264769-77EF-4CD0-90DE-F7D7F2D423C4}" type="slidenum">
              <a:rPr lang="cs-CZ" smtClean="0"/>
              <a:pPr/>
              <a:t>‹#›</a:t>
            </a:fld>
            <a:endParaRPr lang="cs-CZ"/>
          </a:p>
        </p:txBody>
      </p:sp>
      <p:sp>
        <p:nvSpPr>
          <p:cNvPr id="9" name="Zástupný symbol pro zápatí 8"/>
          <p:cNvSpPr>
            <a:spLocks noGrp="1"/>
          </p:cNvSpPr>
          <p:nvPr>
            <p:ph type="ftr" sz="quarter" idx="12"/>
          </p:nvPr>
        </p:nvSpPr>
        <p:spPr/>
        <p:txBody>
          <a:bodyPr/>
          <a:lstStyle/>
          <a:p>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18A2481B-5154-415F-B752-558547769AA3}" type="datetimeFigureOut">
              <a:rPr lang="cs-CZ" smtClean="0"/>
              <a:pPr/>
              <a:t>27.04.2020</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cs-CZ" smtClean="0"/>
              <a:t>Klepnutím lze upravit styl předlohy nadpisů.</a:t>
            </a:r>
            <a:endParaRPr kumimoji="0" lang="en-US"/>
          </a:p>
        </p:txBody>
      </p:sp>
      <p:sp>
        <p:nvSpPr>
          <p:cNvPr id="3" name="Zástupný symbol pro text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cs-CZ" smtClean="0"/>
              <a:t>Klepnutím lze upravit styly předlohy textu.</a:t>
            </a:r>
          </a:p>
        </p:txBody>
      </p:sp>
      <p:sp>
        <p:nvSpPr>
          <p:cNvPr id="4" name="Zástupný symbol pro obsah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p>
            <a:fld id="{18A2481B-5154-415F-B752-558547769AA3}" type="datetimeFigureOut">
              <a:rPr lang="cs-CZ" smtClean="0"/>
              <a:pPr/>
              <a:t>27.04.2020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a:xfrm>
            <a:off x="8156448" y="6422064"/>
            <a:ext cx="762000" cy="365125"/>
          </a:xfrm>
        </p:spPr>
        <p:txBody>
          <a:bodyPr/>
          <a:lstStyle/>
          <a:p>
            <a:fld id="{20264769-77EF-4CD0-90DE-F7D7F2D423C4}"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cs-CZ" smtClean="0"/>
              <a:t>Klepnutím lze upravit styl předlohy nadpisů.</a:t>
            </a:r>
            <a:endParaRPr kumimoji="0" lang="en-US"/>
          </a:p>
        </p:txBody>
      </p:sp>
      <p:sp>
        <p:nvSpPr>
          <p:cNvPr id="3" name="Zástupný symbol pro obrázek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cs-CZ" smtClean="0"/>
              <a:t>Klepnutím na ikonu přidáte obrázek.</a:t>
            </a:r>
            <a:endParaRPr kumimoji="0" lang="en-US" dirty="0"/>
          </a:p>
        </p:txBody>
      </p:sp>
      <p:sp>
        <p:nvSpPr>
          <p:cNvPr id="4" name="Zástupný symbol pro text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cs-CZ" smtClean="0"/>
              <a:t>Klepnutím lze upravit styly předlohy textu.</a:t>
            </a:r>
          </a:p>
        </p:txBody>
      </p:sp>
      <p:sp>
        <p:nvSpPr>
          <p:cNvPr id="5" name="Zástupný symbol pro datum 4"/>
          <p:cNvSpPr>
            <a:spLocks noGrp="1"/>
          </p:cNvSpPr>
          <p:nvPr>
            <p:ph type="dt" sz="half" idx="10"/>
          </p:nvPr>
        </p:nvSpPr>
        <p:spPr>
          <a:xfrm>
            <a:off x="457200" y="6422064"/>
            <a:ext cx="2133600" cy="365125"/>
          </a:xfrm>
        </p:spPr>
        <p:txBody>
          <a:bodyPr/>
          <a:lstStyle/>
          <a:p>
            <a:fld id="{18A2481B-5154-415F-B752-558547769AA3}" type="datetimeFigureOut">
              <a:rPr lang="cs-CZ" smtClean="0"/>
              <a:pPr/>
              <a:t>27.04.2020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Volný tvar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Volný tvar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Zástupný symbol pro nadpis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cs-CZ" smtClean="0"/>
              <a:t>Klepnutím lze upravit styl předlohy nadpisů.</a:t>
            </a:r>
            <a:endParaRPr kumimoji="0" lang="en-US"/>
          </a:p>
        </p:txBody>
      </p:sp>
      <p:sp>
        <p:nvSpPr>
          <p:cNvPr id="30" name="Zástupný symbol pro text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cs-CZ" smtClean="0"/>
              <a:t>Klepnutím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0" name="Zástupný symbol pro datum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18A2481B-5154-415F-B752-558547769AA3}" type="datetimeFigureOut">
              <a:rPr lang="cs-CZ" smtClean="0"/>
              <a:pPr/>
              <a:t>27.04.2020</a:t>
            </a:fld>
            <a:endParaRPr lang="cs-CZ"/>
          </a:p>
        </p:txBody>
      </p:sp>
      <p:sp>
        <p:nvSpPr>
          <p:cNvPr id="22" name="Zástupný symbol pro zápatí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cs-CZ"/>
          </a:p>
        </p:txBody>
      </p:sp>
      <p:sp>
        <p:nvSpPr>
          <p:cNvPr id="18" name="Zástupný symbol pro číslo snímku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20264769-77EF-4CD0-90DE-F7D7F2D423C4}" type="slidenum">
              <a:rPr lang="cs-CZ" smtClean="0"/>
              <a:pPr/>
              <a:t>‹#›</a:t>
            </a:fld>
            <a:endParaRPr lang="cs-CZ"/>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zborovna.sk/kniznica.php?action=download&amp;file_name=Slovensko%20-%20slep&#233;%20(obrysov&#233;)%20mapy%20+%20slep&#233;%20mapy%20krajov%20SR&amp;save=1&amp;id=200061" TargetMode="Externa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429064" y="3337560"/>
            <a:ext cx="6303176" cy="2251680"/>
          </a:xfrm>
        </p:spPr>
        <p:txBody>
          <a:bodyPr>
            <a:normAutofit/>
          </a:bodyPr>
          <a:lstStyle/>
          <a:p>
            <a:r>
              <a:rPr lang="sk-SK" sz="3600" dirty="0" smtClean="0">
                <a:solidFill>
                  <a:srgbClr val="FFC000"/>
                </a:solidFill>
                <a:latin typeface="Arial" pitchFamily="34" charset="0"/>
                <a:cs typeface="Arial" pitchFamily="34" charset="0"/>
              </a:rPr>
              <a:t>13. </a:t>
            </a:r>
            <a:r>
              <a:rPr lang="sk-SK" sz="3600" dirty="0" err="1" smtClean="0">
                <a:solidFill>
                  <a:srgbClr val="FFC000"/>
                </a:solidFill>
                <a:latin typeface="Arial" pitchFamily="34" charset="0"/>
                <a:cs typeface="Arial" pitchFamily="34" charset="0"/>
              </a:rPr>
              <a:t>MilujemE</a:t>
            </a:r>
            <a:r>
              <a:rPr lang="sk-SK" sz="3600" dirty="0" smtClean="0">
                <a:solidFill>
                  <a:srgbClr val="FFC000"/>
                </a:solidFill>
                <a:latin typeface="Arial" pitchFamily="34" charset="0"/>
                <a:cs typeface="Arial" pitchFamily="34" charset="0"/>
              </a:rPr>
              <a:t> Slovensko </a:t>
            </a:r>
            <a:r>
              <a:rPr lang="sk-SK" sz="3100" dirty="0" smtClean="0">
                <a:solidFill>
                  <a:srgbClr val="FFC000"/>
                </a:solidFill>
                <a:latin typeface="Arial" pitchFamily="34" charset="0"/>
                <a:cs typeface="Arial" pitchFamily="34" charset="0"/>
              </a:rPr>
              <a:t>región DOLNÝ LIPTOV</a:t>
            </a:r>
            <a:r>
              <a:rPr lang="sk-SK" sz="3100" smtClean="0">
                <a:solidFill>
                  <a:srgbClr val="FFC000"/>
                </a:solidFill>
                <a:latin typeface="Arial" pitchFamily="34" charset="0"/>
                <a:cs typeface="Arial" pitchFamily="34" charset="0"/>
              </a:rPr>
              <a:t/>
            </a:r>
            <a:br>
              <a:rPr lang="sk-SK" sz="3100" smtClean="0">
                <a:solidFill>
                  <a:srgbClr val="FFC000"/>
                </a:solidFill>
                <a:latin typeface="Arial" pitchFamily="34" charset="0"/>
                <a:cs typeface="Arial" pitchFamily="34" charset="0"/>
              </a:rPr>
            </a:br>
            <a:r>
              <a:rPr lang="sk-SK" sz="3100" smtClean="0">
                <a:solidFill>
                  <a:srgbClr val="FFC000"/>
                </a:solidFill>
                <a:latin typeface="Arial" pitchFamily="34" charset="0"/>
                <a:cs typeface="Arial" pitchFamily="34" charset="0"/>
              </a:rPr>
              <a:t>(ČASŤ </a:t>
            </a:r>
            <a:r>
              <a:rPr lang="sk-SK" sz="3100" dirty="0" smtClean="0">
                <a:solidFill>
                  <a:srgbClr val="FFC000"/>
                </a:solidFill>
                <a:latin typeface="Arial" pitchFamily="34" charset="0"/>
                <a:cs typeface="Arial" pitchFamily="34" charset="0"/>
              </a:rPr>
              <a:t>2.)     </a:t>
            </a:r>
            <a:r>
              <a:rPr lang="cs-CZ" sz="3100" dirty="0" smtClean="0">
                <a:solidFill>
                  <a:srgbClr val="FFC000"/>
                </a:solidFill>
              </a:rPr>
              <a:t/>
            </a:r>
            <a:br>
              <a:rPr lang="cs-CZ" sz="3100" dirty="0" smtClean="0">
                <a:solidFill>
                  <a:srgbClr val="FFC000"/>
                </a:solidFill>
              </a:rPr>
            </a:br>
            <a:endParaRPr lang="cs-CZ" sz="3100" dirty="0">
              <a:solidFill>
                <a:srgbClr val="FFC000"/>
              </a:solidFill>
            </a:endParaRPr>
          </a:p>
        </p:txBody>
      </p:sp>
      <p:sp>
        <p:nvSpPr>
          <p:cNvPr id="3" name="Podnadpis 2"/>
          <p:cNvSpPr>
            <a:spLocks noGrp="1"/>
          </p:cNvSpPr>
          <p:nvPr>
            <p:ph type="subTitle" idx="1"/>
          </p:nvPr>
        </p:nvSpPr>
        <p:spPr>
          <a:xfrm>
            <a:off x="433050" y="1544812"/>
            <a:ext cx="6299190" cy="1668164"/>
          </a:xfrm>
        </p:spPr>
        <p:txBody>
          <a:bodyPr>
            <a:normAutofit/>
          </a:bodyPr>
          <a:lstStyle/>
          <a:p>
            <a:r>
              <a:rPr lang="sk-SK" sz="2400" dirty="0" smtClean="0">
                <a:latin typeface="Arial" pitchFamily="34" charset="0"/>
                <a:cs typeface="Arial" pitchFamily="34" charset="0"/>
              </a:rPr>
              <a:t>Jaroslav </a:t>
            </a:r>
            <a:r>
              <a:rPr lang="sk-SK" sz="2400" dirty="0" err="1" smtClean="0">
                <a:latin typeface="Arial" pitchFamily="34" charset="0"/>
                <a:cs typeface="Arial" pitchFamily="34" charset="0"/>
              </a:rPr>
              <a:t>Vencálek</a:t>
            </a:r>
            <a:endParaRPr lang="sk-SK" sz="2400" dirty="0" smtClean="0">
              <a:latin typeface="Arial" pitchFamily="34" charset="0"/>
              <a:cs typeface="Arial" pitchFamily="34" charset="0"/>
            </a:endParaRPr>
          </a:p>
          <a:p>
            <a:r>
              <a:rPr lang="sk-SK" sz="2400" dirty="0" smtClean="0">
                <a:latin typeface="Arial" pitchFamily="34" charset="0"/>
                <a:cs typeface="Arial" pitchFamily="34" charset="0"/>
              </a:rPr>
              <a:t>Inštitút politológie FF PU v Prešove</a:t>
            </a:r>
            <a:endParaRPr lang="sk-SK" sz="2400" dirty="0">
              <a:latin typeface="Arial" pitchFamily="34" charset="0"/>
              <a:cs typeface="Arial" pitchFamily="34" charset="0"/>
            </a:endParaRP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sk-SK" sz="2800" dirty="0" smtClean="0">
                <a:solidFill>
                  <a:srgbClr val="FFC000"/>
                </a:solidFill>
                <a:latin typeface="Arial" pitchFamily="34" charset="0"/>
                <a:cs typeface="Arial" pitchFamily="34" charset="0"/>
              </a:rPr>
              <a:t>Ružomberské schody - génius </a:t>
            </a:r>
            <a:r>
              <a:rPr lang="sk-SK" sz="2800" dirty="0" err="1" smtClean="0">
                <a:solidFill>
                  <a:srgbClr val="FFC000"/>
                </a:solidFill>
                <a:latin typeface="Arial" pitchFamily="34" charset="0"/>
                <a:cs typeface="Arial" pitchFamily="34" charset="0"/>
              </a:rPr>
              <a:t>loci</a:t>
            </a:r>
            <a:r>
              <a:rPr lang="sk-SK" sz="2800" dirty="0" smtClean="0">
                <a:solidFill>
                  <a:srgbClr val="FFC000"/>
                </a:solidFill>
                <a:latin typeface="Arial" pitchFamily="34" charset="0"/>
                <a:cs typeface="Arial" pitchFamily="34" charset="0"/>
              </a:rPr>
              <a:t> mesta </a:t>
            </a:r>
            <a:endParaRPr lang="cs-CZ" sz="2800" dirty="0">
              <a:solidFill>
                <a:srgbClr val="FFC000"/>
              </a:solidFill>
              <a:latin typeface="Arial" pitchFamily="34" charset="0"/>
              <a:cs typeface="Arial" pitchFamily="34" charset="0"/>
            </a:endParaRPr>
          </a:p>
        </p:txBody>
      </p:sp>
      <p:pic>
        <p:nvPicPr>
          <p:cNvPr id="5" name="Picture 2" descr="C:\Users\Jaroslav Vencálek\Desktop\Ružomberské-schody-Ružové-schody-03-scaled[1].jpg"/>
          <p:cNvPicPr>
            <a:picLocks noGrp="1" noChangeAspect="1" noChangeArrowheads="1"/>
          </p:cNvPicPr>
          <p:nvPr>
            <p:ph sz="half" idx="1"/>
          </p:nvPr>
        </p:nvPicPr>
        <p:blipFill>
          <a:blip r:embed="rId2" cstate="print"/>
          <a:srcRect/>
          <a:stretch>
            <a:fillRect/>
          </a:stretch>
        </p:blipFill>
        <p:spPr bwMode="auto">
          <a:xfrm>
            <a:off x="1019605" y="1484785"/>
            <a:ext cx="2688298" cy="4032448"/>
          </a:xfrm>
          <a:prstGeom prst="rect">
            <a:avLst/>
          </a:prstGeom>
          <a:ln>
            <a:noFill/>
          </a:ln>
          <a:effectLst>
            <a:outerShdw blurRad="292100" dist="139700" dir="2700000" algn="tl" rotWithShape="0">
              <a:srgbClr val="333333">
                <a:alpha val="65000"/>
              </a:srgbClr>
            </a:outerShdw>
          </a:effectLst>
        </p:spPr>
      </p:pic>
      <p:pic>
        <p:nvPicPr>
          <p:cNvPr id="10" name="Picture 3" descr="C:\Users\Jaroslav Vencálek\Desktop\Ružomberské-schody-Kláštorné-schody-04-scaled[1].jpg"/>
          <p:cNvPicPr>
            <a:picLocks noGrp="1" noChangeAspect="1" noChangeArrowheads="1"/>
          </p:cNvPicPr>
          <p:nvPr>
            <p:ph sz="half" idx="2"/>
          </p:nvPr>
        </p:nvPicPr>
        <p:blipFill>
          <a:blip r:embed="rId3" cstate="print"/>
          <a:srcRect/>
          <a:stretch>
            <a:fillRect/>
          </a:stretch>
        </p:blipFill>
        <p:spPr bwMode="auto">
          <a:xfrm>
            <a:off x="4355976" y="1412776"/>
            <a:ext cx="2736839" cy="4104456"/>
          </a:xfrm>
          <a:prstGeom prst="rect">
            <a:avLst/>
          </a:prstGeom>
          <a:ln>
            <a:noFill/>
          </a:ln>
          <a:effectLst>
            <a:outerShdw blurRad="292100" dist="139700" dir="2700000" algn="tl" rotWithShape="0">
              <a:srgbClr val="333333">
                <a:alpha val="65000"/>
              </a:srgbClr>
            </a:outerShdw>
          </a:effectLst>
        </p:spPr>
      </p:pic>
      <p:sp>
        <p:nvSpPr>
          <p:cNvPr id="11" name="TextovéPole 10"/>
          <p:cNvSpPr txBox="1"/>
          <p:nvPr/>
        </p:nvSpPr>
        <p:spPr>
          <a:xfrm>
            <a:off x="4355976" y="5589240"/>
            <a:ext cx="3384376" cy="369332"/>
          </a:xfrm>
          <a:prstGeom prst="rect">
            <a:avLst/>
          </a:prstGeom>
          <a:noFill/>
        </p:spPr>
        <p:txBody>
          <a:bodyPr wrap="square" rtlCol="0">
            <a:spAutoFit/>
          </a:bodyPr>
          <a:lstStyle/>
          <a:p>
            <a:r>
              <a:rPr lang="sk-SK" dirty="0" smtClean="0">
                <a:solidFill>
                  <a:srgbClr val="FFC000"/>
                </a:solidFill>
              </a:rPr>
              <a:t>Kláštorné </a:t>
            </a:r>
            <a:r>
              <a:rPr lang="sk-SK" dirty="0" smtClean="0">
                <a:solidFill>
                  <a:srgbClr val="FFC000"/>
                </a:solidFill>
              </a:rPr>
              <a:t>schody</a:t>
            </a:r>
            <a:endParaRPr lang="sk-SK" dirty="0">
              <a:solidFill>
                <a:srgbClr val="FFC000"/>
              </a:solidFill>
            </a:endParaRPr>
          </a:p>
        </p:txBody>
      </p:sp>
      <p:sp>
        <p:nvSpPr>
          <p:cNvPr id="12" name="TextovéPole 11"/>
          <p:cNvSpPr txBox="1"/>
          <p:nvPr/>
        </p:nvSpPr>
        <p:spPr>
          <a:xfrm>
            <a:off x="971600" y="5589240"/>
            <a:ext cx="3240360" cy="369332"/>
          </a:xfrm>
          <a:prstGeom prst="rect">
            <a:avLst/>
          </a:prstGeom>
          <a:noFill/>
        </p:spPr>
        <p:txBody>
          <a:bodyPr wrap="square" rtlCol="0">
            <a:spAutoFit/>
          </a:bodyPr>
          <a:lstStyle/>
          <a:p>
            <a:r>
              <a:rPr lang="sk-SK" dirty="0" smtClean="0">
                <a:solidFill>
                  <a:srgbClr val="FFC000"/>
                </a:solidFill>
              </a:rPr>
              <a:t>Ružové </a:t>
            </a:r>
            <a:r>
              <a:rPr lang="sk-SK" dirty="0" smtClean="0">
                <a:solidFill>
                  <a:srgbClr val="FFC000"/>
                </a:solidFill>
              </a:rPr>
              <a:t>schody</a:t>
            </a:r>
            <a:endParaRPr lang="sk-SK" dirty="0">
              <a:solidFill>
                <a:srgbClr val="FFC000"/>
              </a:solidFill>
            </a:endParaRPr>
          </a:p>
        </p:txBody>
      </p:sp>
    </p:spTree>
  </p:cSld>
  <p:clrMapOvr>
    <a:masterClrMapping/>
  </p:clrMapOvr>
  <p:transition spd="slow">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7504" y="404664"/>
            <a:ext cx="7848872" cy="1152128"/>
          </a:xfrm>
        </p:spPr>
        <p:txBody>
          <a:bodyPr>
            <a:noAutofit/>
          </a:bodyPr>
          <a:lstStyle/>
          <a:p>
            <a:pPr algn="ctr"/>
            <a:r>
              <a:rPr lang="sk-SK" sz="2600" b="1" dirty="0" smtClean="0">
                <a:solidFill>
                  <a:srgbClr val="FFC000"/>
                </a:solidFill>
                <a:latin typeface="Arial" pitchFamily="34" charset="0"/>
                <a:cs typeface="Arial" pitchFamily="34" charset="0"/>
              </a:rPr>
              <a:t>Jaroslav Rezník </a:t>
            </a:r>
            <a:r>
              <a:rPr lang="sk-SK" sz="2600" dirty="0" smtClean="0">
                <a:solidFill>
                  <a:srgbClr val="FFC000"/>
                </a:solidFill>
                <a:latin typeface="Arial" pitchFamily="34" charset="0"/>
                <a:cs typeface="Arial" pitchFamily="34" charset="0"/>
              </a:rPr>
              <a:t>a jeho básnická cesta </a:t>
            </a:r>
            <a:br>
              <a:rPr lang="sk-SK" sz="2600" dirty="0" smtClean="0">
                <a:solidFill>
                  <a:srgbClr val="FFC000"/>
                </a:solidFill>
                <a:latin typeface="Arial" pitchFamily="34" charset="0"/>
                <a:cs typeface="Arial" pitchFamily="34" charset="0"/>
              </a:rPr>
            </a:br>
            <a:r>
              <a:rPr lang="sk-SK" sz="2600" dirty="0" smtClean="0">
                <a:solidFill>
                  <a:srgbClr val="FFC000"/>
                </a:solidFill>
                <a:latin typeface="Arial" pitchFamily="34" charset="0"/>
                <a:cs typeface="Arial" pitchFamily="34" charset="0"/>
              </a:rPr>
              <a:t>po ružomberských schodoch k rímsko-katolíckemu kostolu sv. Ondreja </a:t>
            </a:r>
            <a:r>
              <a:rPr lang="cs-CZ" sz="2800" dirty="0" smtClean="0">
                <a:solidFill>
                  <a:srgbClr val="FFC000"/>
                </a:solidFill>
                <a:latin typeface="Arial" pitchFamily="34" charset="0"/>
                <a:cs typeface="Arial" pitchFamily="34" charset="0"/>
              </a:rPr>
              <a:t/>
            </a:r>
            <a:br>
              <a:rPr lang="cs-CZ" sz="2800" dirty="0" smtClean="0">
                <a:solidFill>
                  <a:srgbClr val="FFC000"/>
                </a:solidFill>
                <a:latin typeface="Arial" pitchFamily="34" charset="0"/>
                <a:cs typeface="Arial" pitchFamily="34" charset="0"/>
              </a:rPr>
            </a:br>
            <a:endParaRPr lang="cs-CZ" sz="2800" dirty="0">
              <a:latin typeface="Arial" pitchFamily="34" charset="0"/>
              <a:cs typeface="Arial" pitchFamily="34" charset="0"/>
            </a:endParaRPr>
          </a:p>
        </p:txBody>
      </p:sp>
      <p:sp>
        <p:nvSpPr>
          <p:cNvPr id="4" name="Zástupný symbol pro obsah 3"/>
          <p:cNvSpPr>
            <a:spLocks noGrp="1"/>
          </p:cNvSpPr>
          <p:nvPr>
            <p:ph sz="half" idx="2"/>
          </p:nvPr>
        </p:nvSpPr>
        <p:spPr>
          <a:xfrm>
            <a:off x="3779912" y="1484784"/>
            <a:ext cx="4248472" cy="4641379"/>
          </a:xfrm>
        </p:spPr>
        <p:txBody>
          <a:bodyPr>
            <a:normAutofit fontScale="70000" lnSpcReduction="20000"/>
          </a:bodyPr>
          <a:lstStyle/>
          <a:p>
            <a:pPr>
              <a:buNone/>
            </a:pPr>
            <a:r>
              <a:rPr lang="sk-SK" i="1" dirty="0" smtClean="0">
                <a:latin typeface="Arial" pitchFamily="34" charset="0"/>
                <a:cs typeface="Arial" pitchFamily="34" charset="0"/>
              </a:rPr>
              <a:t>Po schodok kráča človek k chrámu</a:t>
            </a:r>
            <a:endParaRPr lang="sk-SK" dirty="0" smtClean="0">
              <a:latin typeface="Arial" pitchFamily="34" charset="0"/>
              <a:cs typeface="Arial" pitchFamily="34" charset="0"/>
            </a:endParaRPr>
          </a:p>
          <a:p>
            <a:pPr>
              <a:buNone/>
            </a:pPr>
            <a:r>
              <a:rPr lang="sk-SK" i="1" dirty="0" smtClean="0">
                <a:latin typeface="Arial" pitchFamily="34" charset="0"/>
                <a:cs typeface="Arial" pitchFamily="34" charset="0"/>
              </a:rPr>
              <a:t>a dvíha hlavu k nebesiam,</a:t>
            </a:r>
            <a:endParaRPr lang="sk-SK" dirty="0" smtClean="0">
              <a:latin typeface="Arial" pitchFamily="34" charset="0"/>
              <a:cs typeface="Arial" pitchFamily="34" charset="0"/>
            </a:endParaRPr>
          </a:p>
          <a:p>
            <a:pPr>
              <a:buNone/>
            </a:pPr>
            <a:r>
              <a:rPr lang="sk-SK" i="1" dirty="0" smtClean="0">
                <a:latin typeface="Arial" pitchFamily="34" charset="0"/>
                <a:cs typeface="Arial" pitchFamily="34" charset="0"/>
              </a:rPr>
              <a:t>po schodoch kráča človek k chrámu</a:t>
            </a:r>
            <a:endParaRPr lang="sk-SK" dirty="0" smtClean="0">
              <a:latin typeface="Arial" pitchFamily="34" charset="0"/>
              <a:cs typeface="Arial" pitchFamily="34" charset="0"/>
            </a:endParaRPr>
          </a:p>
          <a:p>
            <a:pPr>
              <a:buNone/>
            </a:pPr>
            <a:r>
              <a:rPr lang="sk-SK" i="1" dirty="0" smtClean="0">
                <a:latin typeface="Arial" pitchFamily="34" charset="0"/>
                <a:cs typeface="Arial" pitchFamily="34" charset="0"/>
              </a:rPr>
              <a:t>a vtedy vie, že nie je sám.</a:t>
            </a:r>
            <a:endParaRPr lang="sk-SK" dirty="0" smtClean="0">
              <a:latin typeface="Arial" pitchFamily="34" charset="0"/>
              <a:cs typeface="Arial" pitchFamily="34" charset="0"/>
            </a:endParaRPr>
          </a:p>
          <a:p>
            <a:pPr>
              <a:buNone/>
            </a:pPr>
            <a:r>
              <a:rPr lang="sk-SK" i="1" dirty="0" smtClean="0">
                <a:latin typeface="Arial" pitchFamily="34" charset="0"/>
                <a:cs typeface="Arial" pitchFamily="34" charset="0"/>
              </a:rPr>
              <a:t>Po schodoch kráča človek k zvonom, </a:t>
            </a:r>
            <a:endParaRPr lang="sk-SK" dirty="0" smtClean="0">
              <a:latin typeface="Arial" pitchFamily="34" charset="0"/>
              <a:cs typeface="Arial" pitchFamily="34" charset="0"/>
            </a:endParaRPr>
          </a:p>
          <a:p>
            <a:pPr>
              <a:buNone/>
            </a:pPr>
            <a:r>
              <a:rPr lang="sk-SK" i="1" dirty="0" smtClean="0">
                <a:latin typeface="Arial" pitchFamily="34" charset="0"/>
                <a:cs typeface="Arial" pitchFamily="34" charset="0"/>
              </a:rPr>
              <a:t>čo volajú ho k oltáru,</a:t>
            </a:r>
            <a:endParaRPr lang="sk-SK" dirty="0" smtClean="0">
              <a:latin typeface="Arial" pitchFamily="34" charset="0"/>
              <a:cs typeface="Arial" pitchFamily="34" charset="0"/>
            </a:endParaRPr>
          </a:p>
          <a:p>
            <a:pPr>
              <a:buNone/>
            </a:pPr>
            <a:r>
              <a:rPr lang="sk-SK" i="1" dirty="0" smtClean="0">
                <a:latin typeface="Arial" pitchFamily="34" charset="0"/>
                <a:cs typeface="Arial" pitchFamily="34" charset="0"/>
              </a:rPr>
              <a:t>po schodoch kráča človek k láske,</a:t>
            </a:r>
            <a:endParaRPr lang="sk-SK" dirty="0" smtClean="0">
              <a:latin typeface="Arial" pitchFamily="34" charset="0"/>
              <a:cs typeface="Arial" pitchFamily="34" charset="0"/>
            </a:endParaRPr>
          </a:p>
          <a:p>
            <a:pPr>
              <a:buNone/>
            </a:pPr>
            <a:r>
              <a:rPr lang="sk-SK" i="1" dirty="0" smtClean="0">
                <a:latin typeface="Arial" pitchFamily="34" charset="0"/>
                <a:cs typeface="Arial" pitchFamily="34" charset="0"/>
              </a:rPr>
              <a:t>čo dostal s vierou do daru.</a:t>
            </a:r>
            <a:endParaRPr lang="sk-SK" dirty="0" smtClean="0">
              <a:latin typeface="Arial" pitchFamily="34" charset="0"/>
              <a:cs typeface="Arial" pitchFamily="34" charset="0"/>
            </a:endParaRPr>
          </a:p>
          <a:p>
            <a:pPr>
              <a:buNone/>
            </a:pPr>
            <a:r>
              <a:rPr lang="sk-SK" i="1" dirty="0" smtClean="0">
                <a:latin typeface="Arial" pitchFamily="34" charset="0"/>
                <a:cs typeface="Arial" pitchFamily="34" charset="0"/>
              </a:rPr>
              <a:t>Po schodoch kráča človek k piesni</a:t>
            </a:r>
            <a:endParaRPr lang="sk-SK" dirty="0" smtClean="0">
              <a:latin typeface="Arial" pitchFamily="34" charset="0"/>
              <a:cs typeface="Arial" pitchFamily="34" charset="0"/>
            </a:endParaRPr>
          </a:p>
          <a:p>
            <a:pPr>
              <a:buNone/>
            </a:pPr>
            <a:r>
              <a:rPr lang="sk-SK" i="1" dirty="0" smtClean="0">
                <a:latin typeface="Arial" pitchFamily="34" charset="0"/>
                <a:cs typeface="Arial" pitchFamily="34" charset="0"/>
              </a:rPr>
              <a:t>a ku chorálu organu,</a:t>
            </a:r>
            <a:endParaRPr lang="sk-SK" dirty="0" smtClean="0">
              <a:latin typeface="Arial" pitchFamily="34" charset="0"/>
              <a:cs typeface="Arial" pitchFamily="34" charset="0"/>
            </a:endParaRPr>
          </a:p>
          <a:p>
            <a:pPr>
              <a:buNone/>
            </a:pPr>
            <a:r>
              <a:rPr lang="sk-SK" i="1" dirty="0" smtClean="0">
                <a:latin typeface="Arial" pitchFamily="34" charset="0"/>
                <a:cs typeface="Arial" pitchFamily="34" charset="0"/>
              </a:rPr>
              <a:t>a tí, čo veria jeho tónom,</a:t>
            </a:r>
            <a:endParaRPr lang="sk-SK" dirty="0" smtClean="0">
              <a:latin typeface="Arial" pitchFamily="34" charset="0"/>
              <a:cs typeface="Arial" pitchFamily="34" charset="0"/>
            </a:endParaRPr>
          </a:p>
          <a:p>
            <a:pPr>
              <a:buNone/>
            </a:pPr>
            <a:r>
              <a:rPr lang="sk-SK" i="1" dirty="0" smtClean="0">
                <a:latin typeface="Arial" pitchFamily="34" charset="0"/>
                <a:cs typeface="Arial" pitchFamily="34" charset="0"/>
              </a:rPr>
              <a:t>naveky živí zostanú.</a:t>
            </a:r>
            <a:endParaRPr lang="sk-SK" dirty="0" smtClean="0">
              <a:latin typeface="Arial" pitchFamily="34" charset="0"/>
              <a:cs typeface="Arial" pitchFamily="34" charset="0"/>
            </a:endParaRPr>
          </a:p>
          <a:p>
            <a:pPr>
              <a:buNone/>
            </a:pPr>
            <a:r>
              <a:rPr lang="sk-SK" i="1" dirty="0" smtClean="0">
                <a:latin typeface="Arial" pitchFamily="34" charset="0"/>
                <a:cs typeface="Arial" pitchFamily="34" charset="0"/>
              </a:rPr>
              <a:t>Po schodoch kráča človek k Slovu</a:t>
            </a:r>
            <a:endParaRPr lang="sk-SK" dirty="0" smtClean="0">
              <a:latin typeface="Arial" pitchFamily="34" charset="0"/>
              <a:cs typeface="Arial" pitchFamily="34" charset="0"/>
            </a:endParaRPr>
          </a:p>
          <a:p>
            <a:pPr>
              <a:buNone/>
            </a:pPr>
            <a:r>
              <a:rPr lang="sk-SK" i="1" dirty="0" smtClean="0">
                <a:latin typeface="Arial" pitchFamily="34" charset="0"/>
                <a:cs typeface="Arial" pitchFamily="34" charset="0"/>
              </a:rPr>
              <a:t>v pokojnej, tichej dôvere;</a:t>
            </a:r>
            <a:endParaRPr lang="sk-SK" dirty="0" smtClean="0">
              <a:latin typeface="Arial" pitchFamily="34" charset="0"/>
              <a:cs typeface="Arial" pitchFamily="34" charset="0"/>
            </a:endParaRPr>
          </a:p>
          <a:p>
            <a:pPr>
              <a:buNone/>
            </a:pPr>
            <a:r>
              <a:rPr lang="sk-SK" i="1" dirty="0" smtClean="0">
                <a:latin typeface="Arial" pitchFamily="34" charset="0"/>
                <a:cs typeface="Arial" pitchFamily="34" charset="0"/>
              </a:rPr>
              <a:t>kto dotkne sa ho svojím žitím,</a:t>
            </a:r>
            <a:endParaRPr lang="sk-SK" dirty="0" smtClean="0">
              <a:latin typeface="Arial" pitchFamily="34" charset="0"/>
              <a:cs typeface="Arial" pitchFamily="34" charset="0"/>
            </a:endParaRPr>
          </a:p>
          <a:p>
            <a:pPr>
              <a:buNone/>
            </a:pPr>
            <a:r>
              <a:rPr lang="sk-SK" i="1" dirty="0" smtClean="0">
                <a:latin typeface="Arial" pitchFamily="34" charset="0"/>
                <a:cs typeface="Arial" pitchFamily="34" charset="0"/>
              </a:rPr>
              <a:t>zaklopať môže na dvere.</a:t>
            </a:r>
            <a:endParaRPr lang="sk-SK" dirty="0" smtClean="0">
              <a:latin typeface="Arial" pitchFamily="34" charset="0"/>
              <a:cs typeface="Arial" pitchFamily="34" charset="0"/>
            </a:endParaRPr>
          </a:p>
          <a:p>
            <a:endParaRPr lang="cs-CZ" dirty="0" smtClean="0">
              <a:latin typeface="Arial" pitchFamily="34" charset="0"/>
              <a:cs typeface="Arial" pitchFamily="34" charset="0"/>
            </a:endParaRPr>
          </a:p>
          <a:p>
            <a:endParaRPr lang="cs-CZ" dirty="0"/>
          </a:p>
        </p:txBody>
      </p:sp>
      <p:pic>
        <p:nvPicPr>
          <p:cNvPr id="1026" name="Picture 2" descr="C:\Users\Jaroslav Vencálek\Desktop\Ružomberské-schody-Školské-schody-02-scaled[1].jpg"/>
          <p:cNvPicPr>
            <a:picLocks noGrp="1" noChangeAspect="1" noChangeArrowheads="1"/>
          </p:cNvPicPr>
          <p:nvPr>
            <p:ph sz="half" idx="1"/>
          </p:nvPr>
        </p:nvPicPr>
        <p:blipFill>
          <a:blip r:embed="rId2" cstate="print"/>
          <a:srcRect/>
          <a:stretch>
            <a:fillRect/>
          </a:stretch>
        </p:blipFill>
        <p:spPr bwMode="auto">
          <a:xfrm>
            <a:off x="611560" y="1520809"/>
            <a:ext cx="2856861" cy="42844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323528" y="274638"/>
            <a:ext cx="7488832" cy="1143000"/>
          </a:xfrm>
        </p:spPr>
        <p:txBody>
          <a:bodyPr>
            <a:normAutofit/>
          </a:bodyPr>
          <a:lstStyle/>
          <a:p>
            <a:pPr algn="ctr"/>
            <a:r>
              <a:rPr lang="sk-SK" sz="2800" dirty="0" smtClean="0">
                <a:solidFill>
                  <a:srgbClr val="FFC000"/>
                </a:solidFill>
                <a:latin typeface="Arial" pitchFamily="34" charset="0"/>
                <a:cs typeface="Arial" pitchFamily="34" charset="0"/>
              </a:rPr>
              <a:t>Ružomberské schody poznajú mnohé tajomstvá</a:t>
            </a:r>
            <a:endParaRPr lang="sk-SK" sz="2800" dirty="0">
              <a:solidFill>
                <a:srgbClr val="FFC000"/>
              </a:solidFill>
              <a:latin typeface="Arial" pitchFamily="34" charset="0"/>
              <a:cs typeface="Arial" pitchFamily="34" charset="0"/>
            </a:endParaRPr>
          </a:p>
        </p:txBody>
      </p:sp>
      <p:sp>
        <p:nvSpPr>
          <p:cNvPr id="6" name="Zástupný symbol pro obsah 5"/>
          <p:cNvSpPr>
            <a:spLocks noGrp="1"/>
          </p:cNvSpPr>
          <p:nvPr>
            <p:ph idx="1"/>
          </p:nvPr>
        </p:nvSpPr>
        <p:spPr>
          <a:xfrm>
            <a:off x="323528" y="1484784"/>
            <a:ext cx="7272808" cy="4641379"/>
          </a:xfrm>
        </p:spPr>
        <p:txBody>
          <a:bodyPr>
            <a:noAutofit/>
          </a:bodyPr>
          <a:lstStyle/>
          <a:p>
            <a:pPr>
              <a:buNone/>
            </a:pPr>
            <a:r>
              <a:rPr lang="sk-SK" sz="1800" dirty="0" smtClean="0">
                <a:latin typeface="Arial" pitchFamily="34" charset="0"/>
                <a:cs typeface="Arial" pitchFamily="34" charset="0"/>
              </a:rPr>
              <a:t>      V</a:t>
            </a:r>
            <a:r>
              <a:rPr lang="sk-SK" sz="1800" dirty="0" smtClean="0">
                <a:latin typeface="Arial" pitchFamily="34" charset="0"/>
                <a:cs typeface="Arial" pitchFamily="34" charset="0"/>
              </a:rPr>
              <a:t> jeho veršoch sa zrkadlí duch Ružomberka sídliaci niekde vyššie než sme momentálne my sami, avšak každým krokom, výstupom po masívnom schodisku nahor k bielo sa skvejúcej </a:t>
            </a:r>
            <a:r>
              <a:rPr lang="sk-SK" sz="1800" dirty="0" smtClean="0">
                <a:latin typeface="Arial" pitchFamily="34" charset="0"/>
                <a:cs typeface="Arial" pitchFamily="34" charset="0"/>
              </a:rPr>
              <a:t>stavbe</a:t>
            </a:r>
            <a:r>
              <a:rPr lang="sk-SK" sz="1800" dirty="0" smtClean="0">
                <a:latin typeface="Arial" pitchFamily="34" charset="0"/>
                <a:cs typeface="Arial" pitchFamily="34" charset="0"/>
              </a:rPr>
              <a:t>, akoby sme sa dostávali do jeho blízkosti. </a:t>
            </a:r>
          </a:p>
          <a:p>
            <a:pPr>
              <a:buNone/>
            </a:pPr>
            <a:r>
              <a:rPr lang="sk-SK" sz="1800" dirty="0" smtClean="0">
                <a:latin typeface="Arial" pitchFamily="34" charset="0"/>
                <a:cs typeface="Arial" pitchFamily="34" charset="0"/>
              </a:rPr>
              <a:t>      Zaklopme </a:t>
            </a:r>
            <a:r>
              <a:rPr lang="sk-SK" sz="1800" dirty="0" smtClean="0">
                <a:latin typeface="Arial" pitchFamily="34" charset="0"/>
                <a:cs typeface="Arial" pitchFamily="34" charset="0"/>
              </a:rPr>
              <a:t>na pomyselné dvere miest, kde v rokoch 1905–1938 pracoval pre slovenský národ človek, ktorý nielen v kostole </a:t>
            </a:r>
            <a:r>
              <a:rPr lang="sk-SK" sz="1800" dirty="0" smtClean="0">
                <a:latin typeface="Arial" pitchFamily="34" charset="0"/>
                <a:cs typeface="Arial" pitchFamily="34" charset="0"/>
              </a:rPr>
              <a:t>        sv</a:t>
            </a:r>
            <a:r>
              <a:rPr lang="sk-SK" sz="1800" dirty="0" smtClean="0">
                <a:latin typeface="Arial" pitchFamily="34" charset="0"/>
                <a:cs typeface="Arial" pitchFamily="34" charset="0"/>
              </a:rPr>
              <a:t>. Ondreja ako rímsko-katolícky kňaz a pápežský </a:t>
            </a:r>
            <a:r>
              <a:rPr lang="sk-SK" sz="1800" dirty="0" err="1" smtClean="0">
                <a:latin typeface="Arial" pitchFamily="34" charset="0"/>
                <a:cs typeface="Arial" pitchFamily="34" charset="0"/>
              </a:rPr>
              <a:t>protonotár</a:t>
            </a:r>
            <a:r>
              <a:rPr lang="sk-SK" sz="1800" dirty="0" smtClean="0">
                <a:latin typeface="Arial" pitchFamily="34" charset="0"/>
                <a:cs typeface="Arial" pitchFamily="34" charset="0"/>
              </a:rPr>
              <a:t>, ale </a:t>
            </a:r>
            <a:r>
              <a:rPr lang="sk-SK" sz="1800" dirty="0" smtClean="0">
                <a:latin typeface="Arial" pitchFamily="34" charset="0"/>
                <a:cs typeface="Arial" pitchFamily="34" charset="0"/>
              </a:rPr>
              <a:t>aj </a:t>
            </a:r>
            <a:r>
              <a:rPr lang="sk-SK" sz="1800" dirty="0" smtClean="0">
                <a:latin typeface="Arial" pitchFamily="34" charset="0"/>
                <a:cs typeface="Arial" pitchFamily="34" charset="0"/>
              </a:rPr>
              <a:t>ako predseda Ružomberského katolíckeho kruhu v rokoch 1905 a 1919–1938, spisovateľ, prekladateľ a politik svojim životným pôsobením výrazne nadregionálne povýšil génia mesta Ružomberku. </a:t>
            </a:r>
          </a:p>
          <a:p>
            <a:pPr>
              <a:buNone/>
            </a:pPr>
            <a:r>
              <a:rPr lang="sk-SK" sz="1800" dirty="0" smtClean="0">
                <a:latin typeface="Arial" pitchFamily="34" charset="0"/>
                <a:cs typeface="Arial" pitchFamily="34" charset="0"/>
              </a:rPr>
              <a:t>      Touto </a:t>
            </a:r>
            <a:r>
              <a:rPr lang="sk-SK" sz="1800" dirty="0" smtClean="0">
                <a:latin typeface="Arial" pitchFamily="34" charset="0"/>
                <a:cs typeface="Arial" pitchFamily="34" charset="0"/>
              </a:rPr>
              <a:t>osobnosťou bol </a:t>
            </a:r>
            <a:r>
              <a:rPr lang="sk-SK" sz="1800" b="1" dirty="0" smtClean="0">
                <a:latin typeface="Arial" pitchFamily="34" charset="0"/>
                <a:cs typeface="Arial" pitchFamily="34" charset="0"/>
              </a:rPr>
              <a:t>Msgr. Andrej Hlinka. </a:t>
            </a:r>
          </a:p>
          <a:p>
            <a:pPr>
              <a:buNone/>
            </a:pPr>
            <a:r>
              <a:rPr lang="sk-SK" sz="1800" dirty="0" smtClean="0">
                <a:latin typeface="Arial" pitchFamily="34" charset="0"/>
                <a:cs typeface="Arial" pitchFamily="34" charset="0"/>
              </a:rPr>
              <a:t>      Teraz </a:t>
            </a:r>
            <a:r>
              <a:rPr lang="sk-SK" sz="1800" dirty="0" smtClean="0">
                <a:latin typeface="Arial" pitchFamily="34" charset="0"/>
                <a:cs typeface="Arial" pitchFamily="34" charset="0"/>
              </a:rPr>
              <a:t>by mala nasledovať veľká prezentácia tejto významnej osobnosti. Pretože sa ale nachádzame v Ružomberku, ponechajme si určité tajomstvo, podobne ako Mauzóleum Andreja Hlinku nachádzajúce sa priamo pod kostolom sv. Ondreja.</a:t>
            </a:r>
          </a:p>
          <a:p>
            <a:endParaRPr lang="cs-CZ" sz="1800" dirty="0">
              <a:latin typeface="Arial" pitchFamily="34" charset="0"/>
              <a:cs typeface="Arial" pitchFamily="34" charset="0"/>
            </a:endParaRPr>
          </a:p>
        </p:txBody>
      </p:sp>
    </p:spTree>
  </p:cSld>
  <p:clrMapOvr>
    <a:masterClrMapping/>
  </p:clrMapOvr>
  <p:transition spd="slow">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sk-SK" sz="2800" b="1" dirty="0" smtClean="0">
                <a:solidFill>
                  <a:srgbClr val="FFC000"/>
                </a:solidFill>
                <a:latin typeface="Arial" pitchFamily="34" charset="0"/>
                <a:cs typeface="Arial" pitchFamily="34" charset="0"/>
              </a:rPr>
              <a:t>Milujeme Slovensko: Dolný Liptov</a:t>
            </a:r>
            <a:endParaRPr lang="sk-SK" sz="2800" b="1" dirty="0">
              <a:solidFill>
                <a:srgbClr val="FFC000"/>
              </a:solidFill>
              <a:latin typeface="Arial" pitchFamily="34" charset="0"/>
              <a:cs typeface="Arial" pitchFamily="34" charset="0"/>
            </a:endParaRPr>
          </a:p>
        </p:txBody>
      </p:sp>
      <p:pic>
        <p:nvPicPr>
          <p:cNvPr id="38914" name="Picture 2" descr="https://cdn.komensky.sk/thumb.php?server=svk&amp;id=200061&amp;type=4&amp;thumb=1">
            <a:hlinkClick r:id="rId2"/>
          </p:cNvPr>
          <p:cNvPicPr>
            <a:picLocks noChangeAspect="1" noChangeArrowheads="1"/>
          </p:cNvPicPr>
          <p:nvPr/>
        </p:nvPicPr>
        <p:blipFill>
          <a:blip r:embed="rId3" cstate="print"/>
          <a:srcRect/>
          <a:stretch>
            <a:fillRect/>
          </a:stretch>
        </p:blipFill>
        <p:spPr bwMode="auto">
          <a:xfrm>
            <a:off x="1619672" y="3068960"/>
            <a:ext cx="4464496" cy="2642588"/>
          </a:xfrm>
          <a:prstGeom prst="rect">
            <a:avLst/>
          </a:prstGeom>
          <a:noFill/>
        </p:spPr>
      </p:pic>
      <p:pic>
        <p:nvPicPr>
          <p:cNvPr id="7" name="Zástupný symbol pro obsah 5" descr="okres-ruzomberok-na-mape-kraja.gif"/>
          <p:cNvPicPr>
            <a:picLocks noChangeAspect="1"/>
          </p:cNvPicPr>
          <p:nvPr/>
        </p:nvPicPr>
        <p:blipFill>
          <a:blip r:embed="rId4" cstate="print"/>
          <a:srcRect/>
          <a:stretch>
            <a:fillRect/>
          </a:stretch>
        </p:blipFill>
        <p:spPr>
          <a:xfrm>
            <a:off x="1691680" y="1268760"/>
            <a:ext cx="3333750" cy="253365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normAutofit/>
          </a:bodyPr>
          <a:lstStyle/>
          <a:p>
            <a:pPr algn="ctr"/>
            <a:r>
              <a:rPr lang="sk-SK" sz="2800" dirty="0" smtClean="0">
                <a:solidFill>
                  <a:srgbClr val="FFC000"/>
                </a:solidFill>
                <a:latin typeface="Arial" pitchFamily="34" charset="0"/>
                <a:cs typeface="Arial" pitchFamily="34" charset="0"/>
              </a:rPr>
              <a:t>Salaš Krajinka bol založený </a:t>
            </a:r>
            <a:br>
              <a:rPr lang="sk-SK" sz="2800" dirty="0" smtClean="0">
                <a:solidFill>
                  <a:srgbClr val="FFC000"/>
                </a:solidFill>
                <a:latin typeface="Arial" pitchFamily="34" charset="0"/>
                <a:cs typeface="Arial" pitchFamily="34" charset="0"/>
              </a:rPr>
            </a:br>
            <a:r>
              <a:rPr lang="sk-SK" sz="2800" dirty="0" smtClean="0">
                <a:solidFill>
                  <a:srgbClr val="FFC000"/>
                </a:solidFill>
                <a:latin typeface="Arial" pitchFamily="34" charset="0"/>
                <a:cs typeface="Arial" pitchFamily="34" charset="0"/>
              </a:rPr>
              <a:t>pre chov 1000 oviec roku 1983 </a:t>
            </a:r>
            <a:endParaRPr lang="sk-SK" sz="2800" dirty="0">
              <a:solidFill>
                <a:srgbClr val="FFC000"/>
              </a:solidFill>
              <a:latin typeface="Arial" pitchFamily="34" charset="0"/>
              <a:cs typeface="Arial" pitchFamily="34" charset="0"/>
            </a:endParaRPr>
          </a:p>
        </p:txBody>
      </p:sp>
      <p:sp>
        <p:nvSpPr>
          <p:cNvPr id="5" name="Zástupný symbol pro obsah 4"/>
          <p:cNvSpPr>
            <a:spLocks noGrp="1"/>
          </p:cNvSpPr>
          <p:nvPr>
            <p:ph sz="half" idx="2"/>
          </p:nvPr>
        </p:nvSpPr>
        <p:spPr/>
        <p:txBody>
          <a:bodyPr>
            <a:normAutofit fontScale="62500" lnSpcReduction="20000"/>
          </a:bodyPr>
          <a:lstStyle/>
          <a:p>
            <a:pPr marL="0">
              <a:buNone/>
            </a:pPr>
            <a:r>
              <a:rPr lang="sk-SK" sz="2800" dirty="0" smtClean="0">
                <a:latin typeface="Arial" pitchFamily="34" charset="0"/>
                <a:cs typeface="Arial" pitchFamily="34" charset="0"/>
              </a:rPr>
              <a:t>Medzi Hubovou a </a:t>
            </a:r>
            <a:r>
              <a:rPr lang="sk-SK" sz="2800" dirty="0" err="1" smtClean="0">
                <a:latin typeface="Arial" pitchFamily="34" charset="0"/>
                <a:cs typeface="Arial" pitchFamily="34" charset="0"/>
              </a:rPr>
              <a:t>Hrboltovou</a:t>
            </a:r>
            <a:r>
              <a:rPr lang="sk-SK" sz="2800" dirty="0" smtClean="0">
                <a:latin typeface="Arial" pitchFamily="34" charset="0"/>
                <a:cs typeface="Arial" pitchFamily="34" charset="0"/>
              </a:rPr>
              <a:t> tam, </a:t>
            </a:r>
            <a:r>
              <a:rPr lang="sk-SK" sz="2800" dirty="0" smtClean="0">
                <a:latin typeface="Arial" pitchFamily="34" charset="0"/>
                <a:cs typeface="Arial" pitchFamily="34" charset="0"/>
              </a:rPr>
              <a:t>kde Váh vytvára jeden zo svojich meandrov, nachádza sa, hoci nie nejako dlho fungujúce, predsa ale slovenskej verejnosti známe a vyhľadávané miesto – Salaš Krajinka. Dokonca je ťažké si predstaviť, že kto toto miesto dôvernejšie poznal, by sa na salaši nezastavil. Ako esencia bohatých salašníckych tradícií vzniklo práve na tomto mieste úplne ojedinelé, ale pritom svojimi koreňmi pevne ukotvené v krajine dolného Liptova chovateľské, spracovateľské a predajné centrum mliečnych salašníckych výrobkov.  </a:t>
            </a:r>
          </a:p>
          <a:p>
            <a:endParaRPr lang="cs-CZ" dirty="0"/>
          </a:p>
        </p:txBody>
      </p:sp>
      <p:pic>
        <p:nvPicPr>
          <p:cNvPr id="1026" name="Picture 2" descr="C:\Users\Jaroslav Vencálek\Desktop\P7140001.JPG"/>
          <p:cNvPicPr>
            <a:picLocks noGrp="1" noChangeAspect="1" noChangeArrowheads="1"/>
          </p:cNvPicPr>
          <p:nvPr>
            <p:ph sz="half" idx="1"/>
          </p:nvPr>
        </p:nvPicPr>
        <p:blipFill>
          <a:blip r:embed="rId2" cstate="print"/>
          <a:srcRect/>
          <a:stretch>
            <a:fillRect/>
          </a:stretch>
        </p:blipFill>
        <p:spPr bwMode="auto">
          <a:xfrm>
            <a:off x="827584" y="1556792"/>
            <a:ext cx="2963127" cy="428133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sk-SK" sz="2800" dirty="0" smtClean="0">
                <a:solidFill>
                  <a:srgbClr val="FFC000"/>
                </a:solidFill>
                <a:latin typeface="Arial" pitchFamily="34" charset="0"/>
                <a:cs typeface="Arial" pitchFamily="34" charset="0"/>
              </a:rPr>
              <a:t>Každý bača bol pyšný na svoju palicu </a:t>
            </a:r>
            <a:br>
              <a:rPr lang="sk-SK" sz="2800" dirty="0" smtClean="0">
                <a:solidFill>
                  <a:srgbClr val="FFC000"/>
                </a:solidFill>
                <a:latin typeface="Arial" pitchFamily="34" charset="0"/>
                <a:cs typeface="Arial" pitchFamily="34" charset="0"/>
              </a:rPr>
            </a:br>
            <a:r>
              <a:rPr lang="sk-SK" sz="2800" dirty="0" smtClean="0">
                <a:solidFill>
                  <a:srgbClr val="FFC000"/>
                </a:solidFill>
                <a:latin typeface="Arial" pitchFamily="34" charset="0"/>
                <a:cs typeface="Arial" pitchFamily="34" charset="0"/>
              </a:rPr>
              <a:t>(ale aj na valašku a fujaru)</a:t>
            </a:r>
            <a:endParaRPr lang="sk-SK" sz="2800" dirty="0">
              <a:solidFill>
                <a:srgbClr val="FFC000"/>
              </a:solidFill>
              <a:latin typeface="Arial" pitchFamily="34" charset="0"/>
              <a:cs typeface="Arial" pitchFamily="34" charset="0"/>
            </a:endParaRPr>
          </a:p>
        </p:txBody>
      </p:sp>
      <p:sp>
        <p:nvSpPr>
          <p:cNvPr id="4" name="Zástupný symbol pro obsah 3"/>
          <p:cNvSpPr>
            <a:spLocks noGrp="1"/>
          </p:cNvSpPr>
          <p:nvPr>
            <p:ph sz="half" idx="2"/>
          </p:nvPr>
        </p:nvSpPr>
        <p:spPr>
          <a:xfrm>
            <a:off x="3995936" y="1484784"/>
            <a:ext cx="4248472" cy="4641379"/>
          </a:xfrm>
        </p:spPr>
        <p:txBody>
          <a:bodyPr>
            <a:noAutofit/>
          </a:bodyPr>
          <a:lstStyle/>
          <a:p>
            <a:pPr marL="0">
              <a:buNone/>
            </a:pPr>
            <a:r>
              <a:rPr lang="sk-SK" sz="1800" dirty="0" smtClean="0">
                <a:latin typeface="Arial" pitchFamily="34" charset="0"/>
                <a:cs typeface="Arial" pitchFamily="34" charset="0"/>
              </a:rPr>
              <a:t>Pozornosť medzi množstvom ponúkaných výrobkov upútava tradičný mäkký ovčí syr zvaný bryndza. </a:t>
            </a:r>
            <a:r>
              <a:rPr lang="sk-SK" sz="1800" dirty="0" smtClean="0">
                <a:latin typeface="Arial" pitchFamily="34" charset="0"/>
                <a:cs typeface="Arial" pitchFamily="34" charset="0"/>
              </a:rPr>
              <a:t>          Po </a:t>
            </a:r>
            <a:r>
              <a:rPr lang="sk-SK" sz="1800" dirty="0" smtClean="0">
                <a:latin typeface="Arial" pitchFamily="34" charset="0"/>
                <a:cs typeface="Arial" pitchFamily="34" charset="0"/>
              </a:rPr>
              <a:t>skysnutí sladkého ovčieho mlieka </a:t>
            </a:r>
            <a:r>
              <a:rPr lang="sk-SK" sz="1800" dirty="0" smtClean="0">
                <a:latin typeface="Arial" pitchFamily="34" charset="0"/>
                <a:cs typeface="Arial" pitchFamily="34" charset="0"/>
              </a:rPr>
              <a:t>   a </a:t>
            </a:r>
            <a:r>
              <a:rPr lang="sk-SK" sz="1800" dirty="0" smtClean="0">
                <a:latin typeface="Arial" pitchFamily="34" charset="0"/>
                <a:cs typeface="Arial" pitchFamily="34" charset="0"/>
              </a:rPr>
              <a:t>vyschnutí, kde inde než na salaši, </a:t>
            </a:r>
            <a:r>
              <a:rPr lang="sk-SK" sz="1800" dirty="0" smtClean="0">
                <a:latin typeface="Arial" pitchFamily="34" charset="0"/>
                <a:cs typeface="Arial" pitchFamily="34" charset="0"/>
              </a:rPr>
              <a:t>   sa </a:t>
            </a:r>
            <a:r>
              <a:rPr lang="sk-SK" sz="1800" dirty="0" smtClean="0">
                <a:latin typeface="Arial" pitchFamily="34" charset="0"/>
                <a:cs typeface="Arial" pitchFamily="34" charset="0"/>
              </a:rPr>
              <a:t>zo syrovej hmoty  odstráni vytvorená  zaschnutá  kôrka, syr sa posolí, jemne pomelie a egalizuje na príslušný obsah sušiny. Nie je tajomstvom, že existuje viacero druhov bryndze, </a:t>
            </a:r>
            <a:r>
              <a:rPr lang="sk-SK" sz="1800" dirty="0" smtClean="0">
                <a:latin typeface="Arial" pitchFamily="34" charset="0"/>
                <a:cs typeface="Arial" pitchFamily="34" charset="0"/>
              </a:rPr>
              <a:t>avšak </a:t>
            </a:r>
            <a:r>
              <a:rPr lang="sk-SK" sz="1800" dirty="0" smtClean="0">
                <a:latin typeface="Arial" pitchFamily="34" charset="0"/>
                <a:cs typeface="Arial" pitchFamily="34" charset="0"/>
              </a:rPr>
              <a:t>ta pravá „Liptovská“ je iba jedna. Vyrába sa iba v dobe laktácie oviec, pričom najlahodnejší býva na jar, kedy ovce majú čerstvú zelenú pastvu. </a:t>
            </a:r>
            <a:r>
              <a:rPr lang="sk-SK" sz="1800" dirty="0" smtClean="0">
                <a:latin typeface="Arial" pitchFamily="34" charset="0"/>
                <a:cs typeface="Arial" pitchFamily="34" charset="0"/>
              </a:rPr>
              <a:t>               Je </a:t>
            </a:r>
            <a:r>
              <a:rPr lang="sk-SK" sz="1800" dirty="0" smtClean="0">
                <a:latin typeface="Arial" pitchFamily="34" charset="0"/>
                <a:cs typeface="Arial" pitchFamily="34" charset="0"/>
              </a:rPr>
              <a:t>pravdou, že letná či zimná </a:t>
            </a:r>
            <a:r>
              <a:rPr lang="sk-SK" sz="1800" dirty="0" smtClean="0">
                <a:latin typeface="Arial" pitchFamily="34" charset="0"/>
                <a:cs typeface="Arial" pitchFamily="34" charset="0"/>
              </a:rPr>
              <a:t>            bryndza </a:t>
            </a:r>
            <a:r>
              <a:rPr lang="sk-SK" sz="1800" dirty="0" smtClean="0">
                <a:latin typeface="Arial" pitchFamily="34" charset="0"/>
                <a:cs typeface="Arial" pitchFamily="34" charset="0"/>
              </a:rPr>
              <a:t>chutí trochu ináč.  </a:t>
            </a:r>
          </a:p>
          <a:p>
            <a:endParaRPr lang="cs-CZ" sz="1800" dirty="0"/>
          </a:p>
        </p:txBody>
      </p:sp>
      <p:pic>
        <p:nvPicPr>
          <p:cNvPr id="2050" name="Picture 2" descr="C:\Users\Jaroslav Vencálek\Desktop\P7140002.JPG"/>
          <p:cNvPicPr>
            <a:picLocks noGrp="1" noChangeAspect="1" noChangeArrowheads="1"/>
          </p:cNvPicPr>
          <p:nvPr>
            <p:ph sz="half" idx="1"/>
          </p:nvPr>
        </p:nvPicPr>
        <p:blipFill>
          <a:blip r:embed="rId2" cstate="print"/>
          <a:srcRect/>
          <a:stretch>
            <a:fillRect/>
          </a:stretch>
        </p:blipFill>
        <p:spPr bwMode="auto">
          <a:xfrm>
            <a:off x="886727" y="1600201"/>
            <a:ext cx="2689174" cy="434907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sk-SK" sz="2800" dirty="0" smtClean="0">
                <a:solidFill>
                  <a:srgbClr val="FFC000"/>
                </a:solidFill>
                <a:latin typeface="Arial" pitchFamily="34" charset="0"/>
                <a:cs typeface="Arial" pitchFamily="34" charset="0"/>
              </a:rPr>
              <a:t>Turistický magnet sa volá </a:t>
            </a:r>
            <a:br>
              <a:rPr lang="sk-SK" sz="2800" dirty="0" smtClean="0">
                <a:solidFill>
                  <a:srgbClr val="FFC000"/>
                </a:solidFill>
                <a:latin typeface="Arial" pitchFamily="34" charset="0"/>
                <a:cs typeface="Arial" pitchFamily="34" charset="0"/>
              </a:rPr>
            </a:br>
            <a:r>
              <a:rPr lang="sk-SK" sz="2800" dirty="0" smtClean="0">
                <a:solidFill>
                  <a:srgbClr val="FFC000"/>
                </a:solidFill>
                <a:latin typeface="Arial" pitchFamily="34" charset="0"/>
                <a:cs typeface="Arial" pitchFamily="34" charset="0"/>
              </a:rPr>
              <a:t>„gastronomické tradície </a:t>
            </a:r>
            <a:r>
              <a:rPr lang="sk-SK" sz="2800" dirty="0" smtClean="0">
                <a:solidFill>
                  <a:srgbClr val="FFC000"/>
                </a:solidFill>
                <a:latin typeface="Arial" pitchFamily="34" charset="0"/>
                <a:cs typeface="Arial" pitchFamily="34" charset="0"/>
              </a:rPr>
              <a:t>na salaši Krajinka“</a:t>
            </a:r>
            <a:endParaRPr lang="sk-SK" sz="2800" dirty="0">
              <a:solidFill>
                <a:srgbClr val="FFC000"/>
              </a:solidFill>
              <a:latin typeface="Arial" pitchFamily="34" charset="0"/>
              <a:cs typeface="Arial" pitchFamily="34" charset="0"/>
            </a:endParaRPr>
          </a:p>
        </p:txBody>
      </p:sp>
      <p:sp>
        <p:nvSpPr>
          <p:cNvPr id="4" name="Zástupný symbol pro obsah 3"/>
          <p:cNvSpPr>
            <a:spLocks noGrp="1"/>
          </p:cNvSpPr>
          <p:nvPr>
            <p:ph sz="half" idx="2"/>
          </p:nvPr>
        </p:nvSpPr>
        <p:spPr>
          <a:xfrm>
            <a:off x="3923928" y="1600200"/>
            <a:ext cx="4392488" cy="4525963"/>
          </a:xfrm>
        </p:spPr>
        <p:txBody>
          <a:bodyPr>
            <a:normAutofit fontScale="70000" lnSpcReduction="20000"/>
          </a:bodyPr>
          <a:lstStyle/>
          <a:p>
            <a:pPr marL="0">
              <a:buNone/>
            </a:pPr>
            <a:r>
              <a:rPr lang="sk-SK" dirty="0" smtClean="0">
                <a:latin typeface="Arial" pitchFamily="34" charset="0"/>
                <a:cs typeface="Arial" pitchFamily="34" charset="0"/>
              </a:rPr>
              <a:t>Na Salaši Krajinka je možno uvidieť nielen ovečky pri </a:t>
            </a:r>
            <a:r>
              <a:rPr lang="sk-SK" dirty="0" smtClean="0">
                <a:latin typeface="Arial" pitchFamily="34" charset="0"/>
                <a:cs typeface="Arial" pitchFamily="34" charset="0"/>
              </a:rPr>
              <a:t>pastve </a:t>
            </a:r>
            <a:r>
              <a:rPr lang="sk-SK" dirty="0" smtClean="0">
                <a:latin typeface="Arial" pitchFamily="34" charset="0"/>
                <a:cs typeface="Arial" pitchFamily="34" charset="0"/>
              </a:rPr>
              <a:t>či ustajnení, </a:t>
            </a:r>
            <a:r>
              <a:rPr lang="sk-SK" dirty="0" smtClean="0">
                <a:latin typeface="Arial" pitchFamily="34" charset="0"/>
                <a:cs typeface="Arial" pitchFamily="34" charset="0"/>
              </a:rPr>
              <a:t>  ale aj</a:t>
            </a:r>
            <a:r>
              <a:rPr lang="sk-SK" dirty="0" smtClean="0">
                <a:latin typeface="Arial" pitchFamily="34" charset="0"/>
                <a:cs typeface="Arial" pitchFamily="34" charset="0"/>
              </a:rPr>
              <a:t> pri </a:t>
            </a:r>
            <a:r>
              <a:rPr lang="sk-SK" dirty="0" smtClean="0">
                <a:latin typeface="Arial" pitchFamily="34" charset="0"/>
                <a:cs typeface="Arial" pitchFamily="34" charset="0"/>
              </a:rPr>
              <a:t>dojení. Dá </a:t>
            </a:r>
            <a:r>
              <a:rPr lang="sk-SK" dirty="0" smtClean="0">
                <a:latin typeface="Arial" pitchFamily="34" charset="0"/>
                <a:cs typeface="Arial" pitchFamily="34" charset="0"/>
              </a:rPr>
              <a:t>sa </a:t>
            </a:r>
            <a:r>
              <a:rPr lang="sk-SK" dirty="0" smtClean="0">
                <a:latin typeface="Arial" pitchFamily="34" charset="0"/>
                <a:cs typeface="Arial" pitchFamily="34" charset="0"/>
              </a:rPr>
              <a:t>tiež uvidieť  </a:t>
            </a:r>
            <a:r>
              <a:rPr lang="sk-SK" dirty="0" smtClean="0">
                <a:latin typeface="Arial" pitchFamily="34" charset="0"/>
                <a:cs typeface="Arial" pitchFamily="34" charset="0"/>
              </a:rPr>
              <a:t>technológia tradičného ručného spracovania ovčieho </a:t>
            </a:r>
            <a:r>
              <a:rPr lang="sk-SK" dirty="0" smtClean="0">
                <a:latin typeface="Arial" pitchFamily="34" charset="0"/>
                <a:cs typeface="Arial" pitchFamily="34" charset="0"/>
              </a:rPr>
              <a:t>mlieka.</a:t>
            </a:r>
            <a:endParaRPr lang="sk-SK" dirty="0" smtClean="0">
              <a:latin typeface="Arial" pitchFamily="34" charset="0"/>
              <a:cs typeface="Arial" pitchFamily="34" charset="0"/>
            </a:endParaRPr>
          </a:p>
          <a:p>
            <a:pPr marL="0">
              <a:buNone/>
            </a:pPr>
            <a:r>
              <a:rPr lang="sk-SK" dirty="0" smtClean="0">
                <a:latin typeface="Arial" pitchFamily="34" charset="0"/>
                <a:cs typeface="Arial" pitchFamily="34" charset="0"/>
              </a:rPr>
              <a:t>To, že sa pri zhotovovaní mliečnych výrobkov nepoužíva pasterizácia a konzervačné prípravky, </a:t>
            </a:r>
            <a:r>
              <a:rPr lang="sk-SK" dirty="0" smtClean="0">
                <a:latin typeface="Arial" pitchFamily="34" charset="0"/>
                <a:cs typeface="Arial" pitchFamily="34" charset="0"/>
              </a:rPr>
              <a:t>vedie k nevyhnutnosti stálej </a:t>
            </a:r>
            <a:r>
              <a:rPr lang="sk-SK" dirty="0" smtClean="0">
                <a:latin typeface="Arial" pitchFamily="34" charset="0"/>
                <a:cs typeface="Arial" pitchFamily="34" charset="0"/>
              </a:rPr>
              <a:t>čerstvosti ponúkaných </a:t>
            </a:r>
            <a:r>
              <a:rPr lang="sk-SK" dirty="0" smtClean="0">
                <a:latin typeface="Arial" pitchFamily="34" charset="0"/>
                <a:cs typeface="Arial" pitchFamily="34" charset="0"/>
              </a:rPr>
              <a:t>produktov. </a:t>
            </a:r>
            <a:r>
              <a:rPr lang="sk-SK" dirty="0" smtClean="0">
                <a:latin typeface="Arial" pitchFamily="34" charset="0"/>
                <a:cs typeface="Arial" pitchFamily="34" charset="0"/>
              </a:rPr>
              <a:t>Rozmerné drevené lavice chránené prístreškami proti sálajúcemu slnku či nepriazni počasia a priestranná reštaurácia ponúkajúca niekoľko </a:t>
            </a:r>
            <a:r>
              <a:rPr lang="sk-SK" dirty="0" smtClean="0">
                <a:latin typeface="Arial" pitchFamily="34" charset="0"/>
                <a:cs typeface="Arial" pitchFamily="34" charset="0"/>
              </a:rPr>
              <a:t>špecialít </a:t>
            </a:r>
            <a:r>
              <a:rPr lang="sk-SK" dirty="0" smtClean="0">
                <a:latin typeface="Arial" pitchFamily="34" charset="0"/>
                <a:cs typeface="Arial" pitchFamily="34" charset="0"/>
              </a:rPr>
              <a:t>vrátane bryndzovej polievky, tradičných halušiek, vyprážaného ovčieho syra či jahňacieho perkeltu, nikdy nebývajú prázdne. </a:t>
            </a:r>
            <a:endParaRPr lang="sk-SK" dirty="0">
              <a:latin typeface="Arial" pitchFamily="34" charset="0"/>
              <a:cs typeface="Arial" pitchFamily="34" charset="0"/>
            </a:endParaRPr>
          </a:p>
        </p:txBody>
      </p:sp>
      <p:pic>
        <p:nvPicPr>
          <p:cNvPr id="3074" name="Picture 2" descr="C:\Users\Jaroslav Vencálek\Desktop\Salaš.JPG"/>
          <p:cNvPicPr>
            <a:picLocks noGrp="1" noChangeAspect="1" noChangeArrowheads="1"/>
          </p:cNvPicPr>
          <p:nvPr>
            <p:ph sz="half" idx="1"/>
          </p:nvPr>
        </p:nvPicPr>
        <p:blipFill>
          <a:blip r:embed="rId2" cstate="print"/>
          <a:srcRect/>
          <a:stretch>
            <a:fillRect/>
          </a:stretch>
        </p:blipFill>
        <p:spPr bwMode="auto">
          <a:xfrm rot="16200000">
            <a:off x="83519" y="2156841"/>
            <a:ext cx="3672408" cy="2760341"/>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obsah 5"/>
          <p:cNvSpPr>
            <a:spLocks noGrp="1"/>
          </p:cNvSpPr>
          <p:nvPr>
            <p:ph idx="1"/>
          </p:nvPr>
        </p:nvSpPr>
        <p:spPr>
          <a:xfrm>
            <a:off x="457200" y="1484784"/>
            <a:ext cx="7467600" cy="4641379"/>
          </a:xfrm>
        </p:spPr>
        <p:txBody>
          <a:bodyPr>
            <a:normAutofit/>
          </a:bodyPr>
          <a:lstStyle/>
          <a:p>
            <a:pPr>
              <a:buNone/>
            </a:pPr>
            <a:r>
              <a:rPr lang="sk-SK" sz="1800" dirty="0" smtClean="0">
                <a:latin typeface="Arial" pitchFamily="34" charset="0"/>
                <a:cs typeface="Arial" pitchFamily="34" charset="0"/>
              </a:rPr>
              <a:t>      A </a:t>
            </a:r>
            <a:r>
              <a:rPr lang="sk-SK" sz="1800" dirty="0" smtClean="0">
                <a:latin typeface="Arial" pitchFamily="34" charset="0"/>
                <a:cs typeface="Arial" pitchFamily="34" charset="0"/>
              </a:rPr>
              <a:t>čo ešte pár chladivých dúškov pravej dolnoliptovskej žinčice, </a:t>
            </a:r>
            <a:r>
              <a:rPr lang="sk-SK" sz="1800" dirty="0" smtClean="0">
                <a:latin typeface="Arial" pitchFamily="34" charset="0"/>
                <a:cs typeface="Arial" pitchFamily="34" charset="0"/>
              </a:rPr>
              <a:t>         v </a:t>
            </a:r>
            <a:r>
              <a:rPr lang="sk-SK" sz="1800" dirty="0" smtClean="0">
                <a:latin typeface="Arial" pitchFamily="34" charset="0"/>
                <a:cs typeface="Arial" pitchFamily="34" charset="0"/>
              </a:rPr>
              <a:t>predajni určite kúpiť ešte nejaký ten parený syr, </a:t>
            </a:r>
            <a:r>
              <a:rPr lang="sk-SK" sz="1800" dirty="0" smtClean="0">
                <a:latin typeface="Arial" pitchFamily="34" charset="0"/>
                <a:cs typeface="Arial" pitchFamily="34" charset="0"/>
              </a:rPr>
              <a:t>či </a:t>
            </a:r>
            <a:r>
              <a:rPr lang="sk-SK" sz="1800" dirty="0" smtClean="0">
                <a:latin typeface="Arial" pitchFamily="34" charset="0"/>
                <a:cs typeface="Arial" pitchFamily="34" charset="0"/>
              </a:rPr>
              <a:t>vybrať si </a:t>
            </a:r>
            <a:r>
              <a:rPr lang="sk-SK" sz="1800" dirty="0" smtClean="0">
                <a:latin typeface="Arial" pitchFamily="34" charset="0"/>
                <a:cs typeface="Arial" pitchFamily="34" charset="0"/>
              </a:rPr>
              <a:t>         </a:t>
            </a:r>
            <a:r>
              <a:rPr lang="sk-SK" sz="1800" dirty="0" smtClean="0">
                <a:latin typeface="Arial" pitchFamily="34" charset="0"/>
                <a:cs typeface="Arial" pitchFamily="34" charset="0"/>
              </a:rPr>
              <a:t>z </a:t>
            </a:r>
            <a:r>
              <a:rPr lang="sk-SK" sz="1800" dirty="0" smtClean="0">
                <a:latin typeface="Arial" pitchFamily="34" charset="0"/>
                <a:cs typeface="Arial" pitchFamily="34" charset="0"/>
              </a:rPr>
              <a:t>niekoľkých </a:t>
            </a:r>
            <a:r>
              <a:rPr lang="sk-SK" sz="1800" dirty="0" smtClean="0">
                <a:latin typeface="Arial" pitchFamily="34" charset="0"/>
                <a:cs typeface="Arial" pitchFamily="34" charset="0"/>
              </a:rPr>
              <a:t>druhov </a:t>
            </a:r>
            <a:r>
              <a:rPr lang="sk-SK" sz="1800" dirty="0" smtClean="0">
                <a:latin typeface="Arial" pitchFamily="34" charset="0"/>
                <a:cs typeface="Arial" pitchFamily="34" charset="0"/>
              </a:rPr>
              <a:t>syrových </a:t>
            </a:r>
            <a:r>
              <a:rPr lang="sk-SK" sz="1800" dirty="0" smtClean="0">
                <a:latin typeface="Arial" pitchFamily="34" charset="0"/>
                <a:cs typeface="Arial" pitchFamily="34" charset="0"/>
              </a:rPr>
              <a:t>korbáčikov či tvarovaných </a:t>
            </a:r>
            <a:r>
              <a:rPr lang="sk-SK" sz="1800" dirty="0" smtClean="0">
                <a:latin typeface="Arial" pitchFamily="34" charset="0"/>
                <a:cs typeface="Arial" pitchFamily="34" charset="0"/>
              </a:rPr>
              <a:t>oštiepkov?</a:t>
            </a:r>
            <a:endParaRPr lang="sk-SK" sz="1800" dirty="0" smtClean="0">
              <a:latin typeface="Arial" pitchFamily="34" charset="0"/>
              <a:cs typeface="Arial" pitchFamily="34" charset="0"/>
            </a:endParaRPr>
          </a:p>
          <a:p>
            <a:pPr>
              <a:buNone/>
            </a:pPr>
            <a:r>
              <a:rPr lang="sk-SK" sz="1800" dirty="0" smtClean="0">
                <a:latin typeface="Arial" pitchFamily="34" charset="0"/>
                <a:cs typeface="Arial" pitchFamily="34" charset="0"/>
              </a:rPr>
              <a:t>      Pokiaľ </a:t>
            </a:r>
            <a:r>
              <a:rPr lang="sk-SK" sz="1800" dirty="0" smtClean="0">
                <a:latin typeface="Arial" pitchFamily="34" charset="0"/>
                <a:cs typeface="Arial" pitchFamily="34" charset="0"/>
              </a:rPr>
              <a:t>ide o bryndzu, tak tá sa na Slovensku zhotovovala podomácky vari od </a:t>
            </a:r>
            <a:r>
              <a:rPr lang="sk-SK" sz="1800" dirty="0" smtClean="0">
                <a:latin typeface="Arial" pitchFamily="34" charset="0"/>
                <a:cs typeface="Arial" pitchFamily="34" charset="0"/>
              </a:rPr>
              <a:t>nepamäti a </a:t>
            </a:r>
            <a:r>
              <a:rPr lang="sk-SK" sz="1800" dirty="0" smtClean="0">
                <a:solidFill>
                  <a:srgbClr val="FFC000"/>
                </a:solidFill>
                <a:latin typeface="Arial" pitchFamily="34" charset="0"/>
                <a:cs typeface="Arial" pitchFamily="34" charset="0"/>
              </a:rPr>
              <a:t>od </a:t>
            </a:r>
            <a:r>
              <a:rPr lang="sk-SK" sz="1800" dirty="0" smtClean="0">
                <a:solidFill>
                  <a:srgbClr val="FFC000"/>
                </a:solidFill>
                <a:latin typeface="Arial" pitchFamily="34" charset="0"/>
                <a:cs typeface="Arial" pitchFamily="34" charset="0"/>
              </a:rPr>
              <a:t>18.storočia </a:t>
            </a:r>
            <a:r>
              <a:rPr lang="sk-SK" sz="1800" dirty="0" smtClean="0">
                <a:solidFill>
                  <a:srgbClr val="FFC000"/>
                </a:solidFill>
                <a:latin typeface="Arial" pitchFamily="34" charset="0"/>
                <a:cs typeface="Arial" pitchFamily="34" charset="0"/>
              </a:rPr>
              <a:t>bola známa </a:t>
            </a:r>
            <a:r>
              <a:rPr lang="sk-SK" sz="1800" dirty="0" smtClean="0">
                <a:solidFill>
                  <a:srgbClr val="FFC000"/>
                </a:solidFill>
                <a:latin typeface="Arial" pitchFamily="34" charset="0"/>
                <a:cs typeface="Arial" pitchFamily="34" charset="0"/>
              </a:rPr>
              <a:t>ďaleko za hranicami </a:t>
            </a:r>
            <a:r>
              <a:rPr lang="sk-SK" sz="1800" dirty="0" smtClean="0">
                <a:solidFill>
                  <a:srgbClr val="FFC000"/>
                </a:solidFill>
                <a:latin typeface="Arial" pitchFamily="34" charset="0"/>
                <a:cs typeface="Arial" pitchFamily="34" charset="0"/>
              </a:rPr>
              <a:t>Liptova. </a:t>
            </a:r>
            <a:r>
              <a:rPr lang="sk-SK" sz="1800" dirty="0" smtClean="0">
                <a:latin typeface="Arial" pitchFamily="34" charset="0"/>
                <a:cs typeface="Arial" pitchFamily="34" charset="0"/>
              </a:rPr>
              <a:t>Manufaktúrne </a:t>
            </a:r>
            <a:r>
              <a:rPr lang="sk-SK" sz="1800" dirty="0" smtClean="0">
                <a:latin typeface="Arial" pitchFamily="34" charset="0"/>
                <a:cs typeface="Arial" pitchFamily="34" charset="0"/>
              </a:rPr>
              <a:t>začiatky jej produkcie spadajú do polovice 19. storočia. Ostatne pamätná tabuľa umiestnená </a:t>
            </a:r>
            <a:r>
              <a:rPr lang="sk-SK" sz="1800" dirty="0" smtClean="0">
                <a:latin typeface="Arial" pitchFamily="34" charset="0"/>
                <a:cs typeface="Arial" pitchFamily="34" charset="0"/>
              </a:rPr>
              <a:t>      na </a:t>
            </a:r>
            <a:r>
              <a:rPr lang="sk-SK" sz="1800" dirty="0" smtClean="0">
                <a:latin typeface="Arial" pitchFamily="34" charset="0"/>
                <a:cs typeface="Arial" pitchFamily="34" charset="0"/>
              </a:rPr>
              <a:t>pešej zóne centra Ružomberku upozorňuje na dom, v ktorom </a:t>
            </a:r>
            <a:r>
              <a:rPr lang="sk-SK" sz="1800" dirty="0" smtClean="0">
                <a:latin typeface="Arial" pitchFamily="34" charset="0"/>
                <a:cs typeface="Arial" pitchFamily="34" charset="0"/>
              </a:rPr>
              <a:t>     v </a:t>
            </a:r>
            <a:r>
              <a:rPr lang="sk-SK" sz="1800" dirty="0" smtClean="0">
                <a:latin typeface="Arial" pitchFamily="34" charset="0"/>
                <a:cs typeface="Arial" pitchFamily="34" charset="0"/>
              </a:rPr>
              <a:t>roku 1850 fungovala najstaršia ružomberská bryndziareň </a:t>
            </a:r>
            <a:r>
              <a:rPr lang="sk-SK" sz="1800" dirty="0" smtClean="0">
                <a:latin typeface="Arial" pitchFamily="34" charset="0"/>
                <a:cs typeface="Arial" pitchFamily="34" charset="0"/>
              </a:rPr>
              <a:t>          Petra </a:t>
            </a:r>
            <a:r>
              <a:rPr lang="sk-SK" sz="1800" dirty="0" smtClean="0">
                <a:latin typeface="Arial" pitchFamily="34" charset="0"/>
                <a:cs typeface="Arial" pitchFamily="34" charset="0"/>
              </a:rPr>
              <a:t>Makovického.</a:t>
            </a:r>
            <a:br>
              <a:rPr lang="sk-SK" sz="1800" dirty="0" smtClean="0">
                <a:latin typeface="Arial" pitchFamily="34" charset="0"/>
                <a:cs typeface="Arial" pitchFamily="34" charset="0"/>
              </a:rPr>
            </a:br>
            <a:r>
              <a:rPr lang="sk-SK" sz="1800" dirty="0" smtClean="0">
                <a:latin typeface="Arial" pitchFamily="34" charset="0"/>
                <a:cs typeface="Arial" pitchFamily="34" charset="0"/>
              </a:rPr>
              <a:t>Možno je to iba zhoda okolností, možno ale tiež nie. V Ružomberku sa regionálnym spôsobom spája fenomén bryndze s menom Makovický. Zhotovovanie bryndze je okrem Slovenska rozšírené </a:t>
            </a:r>
            <a:r>
              <a:rPr lang="sk-SK" sz="1800" dirty="0" smtClean="0">
                <a:latin typeface="Arial" pitchFamily="34" charset="0"/>
                <a:cs typeface="Arial" pitchFamily="34" charset="0"/>
              </a:rPr>
              <a:t>          v </a:t>
            </a:r>
            <a:r>
              <a:rPr lang="sk-SK" sz="1800" dirty="0" smtClean="0">
                <a:latin typeface="Arial" pitchFamily="34" charset="0"/>
                <a:cs typeface="Arial" pitchFamily="34" charset="0"/>
              </a:rPr>
              <a:t>karpatských oblastiach Poľska a Rumunska ale </a:t>
            </a:r>
            <a:r>
              <a:rPr lang="sk-SK" sz="1800" dirty="0" smtClean="0">
                <a:latin typeface="Arial" pitchFamily="34" charset="0"/>
                <a:cs typeface="Arial" pitchFamily="34" charset="0"/>
              </a:rPr>
              <a:t>aj </a:t>
            </a:r>
            <a:r>
              <a:rPr lang="sk-SK" sz="1800" dirty="0" smtClean="0">
                <a:latin typeface="Arial" pitchFamily="34" charset="0"/>
                <a:cs typeface="Arial" pitchFamily="34" charset="0"/>
              </a:rPr>
              <a:t>v Rusku.</a:t>
            </a:r>
            <a:endParaRPr lang="sk-SK" sz="1800" dirty="0">
              <a:latin typeface="Arial" pitchFamily="34" charset="0"/>
              <a:cs typeface="Arial" pitchFamily="34" charset="0"/>
            </a:endParaRPr>
          </a:p>
        </p:txBody>
      </p:sp>
      <p:sp>
        <p:nvSpPr>
          <p:cNvPr id="4" name="Šipka dolů 3"/>
          <p:cNvSpPr/>
          <p:nvPr/>
        </p:nvSpPr>
        <p:spPr>
          <a:xfrm>
            <a:off x="3851920" y="404664"/>
            <a:ext cx="360040" cy="792088"/>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transition spd="slow">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noAutofit/>
          </a:bodyPr>
          <a:lstStyle/>
          <a:p>
            <a:pPr algn="ctr"/>
            <a:r>
              <a:rPr lang="sk-SK" sz="2800" dirty="0" smtClean="0">
                <a:solidFill>
                  <a:srgbClr val="FFC000"/>
                </a:solidFill>
                <a:latin typeface="Arial" pitchFamily="34" charset="0"/>
                <a:cs typeface="Arial" pitchFamily="34" charset="0"/>
              </a:rPr>
              <a:t>Osobnosť (nielen</a:t>
            </a:r>
            <a:r>
              <a:rPr lang="sk-SK" sz="2800" dirty="0" smtClean="0">
                <a:solidFill>
                  <a:srgbClr val="FFC000"/>
                </a:solidFill>
                <a:latin typeface="Arial" pitchFamily="34" charset="0"/>
                <a:cs typeface="Arial" pitchFamily="34" charset="0"/>
              </a:rPr>
              <a:t>) Dolného </a:t>
            </a:r>
            <a:r>
              <a:rPr lang="sk-SK" sz="2800" dirty="0" smtClean="0">
                <a:solidFill>
                  <a:srgbClr val="FFC000"/>
                </a:solidFill>
                <a:latin typeface="Arial" pitchFamily="34" charset="0"/>
                <a:cs typeface="Arial" pitchFamily="34" charset="0"/>
              </a:rPr>
              <a:t>Liptova: </a:t>
            </a:r>
            <a:br>
              <a:rPr lang="sk-SK" sz="2800" dirty="0" smtClean="0">
                <a:solidFill>
                  <a:srgbClr val="FFC000"/>
                </a:solidFill>
                <a:latin typeface="Arial" pitchFamily="34" charset="0"/>
                <a:cs typeface="Arial" pitchFamily="34" charset="0"/>
              </a:rPr>
            </a:br>
            <a:r>
              <a:rPr lang="sk-SK" sz="2800" dirty="0" smtClean="0">
                <a:solidFill>
                  <a:srgbClr val="FFC000"/>
                </a:solidFill>
                <a:latin typeface="Arial" pitchFamily="34" charset="0"/>
                <a:cs typeface="Arial" pitchFamily="34" charset="0"/>
              </a:rPr>
              <a:t>Dušan Makovický - lekár, publicista, spisovateľ a prekladateľ</a:t>
            </a:r>
            <a:endParaRPr lang="sk-SK" sz="2800" dirty="0">
              <a:solidFill>
                <a:srgbClr val="FFC000"/>
              </a:solidFill>
              <a:latin typeface="Arial" pitchFamily="34" charset="0"/>
              <a:cs typeface="Arial" pitchFamily="34" charset="0"/>
            </a:endParaRPr>
          </a:p>
        </p:txBody>
      </p:sp>
      <p:sp>
        <p:nvSpPr>
          <p:cNvPr id="6" name="Zástupný symbol pro obsah 5"/>
          <p:cNvSpPr>
            <a:spLocks noGrp="1"/>
          </p:cNvSpPr>
          <p:nvPr>
            <p:ph sz="half" idx="2"/>
          </p:nvPr>
        </p:nvSpPr>
        <p:spPr>
          <a:xfrm>
            <a:off x="3563888" y="1600200"/>
            <a:ext cx="4896544" cy="4525963"/>
          </a:xfrm>
        </p:spPr>
        <p:txBody>
          <a:bodyPr>
            <a:normAutofit fontScale="70000" lnSpcReduction="20000"/>
          </a:bodyPr>
          <a:lstStyle/>
          <a:p>
            <a:pPr marL="0">
              <a:buNone/>
            </a:pPr>
            <a:r>
              <a:rPr lang="sk-SK" dirty="0" smtClean="0">
                <a:latin typeface="Arial" pitchFamily="34" charset="0"/>
                <a:cs typeface="Arial" pitchFamily="34" charset="0"/>
              </a:rPr>
              <a:t>Ružomberský rodák, lekár Dušan Makovický (1866–1921), pôsobiaci ako praktický lekár v Žiline (1894–1904) odišiel prvýkrát roku 1904 na pozvanie ruského spisovateľa Leva </a:t>
            </a:r>
            <a:r>
              <a:rPr lang="sk-SK" dirty="0" err="1" smtClean="0">
                <a:latin typeface="Arial" pitchFamily="34" charset="0"/>
                <a:cs typeface="Arial" pitchFamily="34" charset="0"/>
              </a:rPr>
              <a:t>Nikolajeviča</a:t>
            </a:r>
            <a:r>
              <a:rPr lang="sk-SK" dirty="0" smtClean="0">
                <a:latin typeface="Arial" pitchFamily="34" charset="0"/>
                <a:cs typeface="Arial" pitchFamily="34" charset="0"/>
              </a:rPr>
              <a:t> </a:t>
            </a:r>
            <a:r>
              <a:rPr lang="sk-SK" dirty="0" err="1" smtClean="0">
                <a:latin typeface="Arial" pitchFamily="34" charset="0"/>
                <a:cs typeface="Arial" pitchFamily="34" charset="0"/>
              </a:rPr>
              <a:t>Tolstého</a:t>
            </a:r>
            <a:r>
              <a:rPr lang="sk-SK" dirty="0" smtClean="0">
                <a:latin typeface="Arial" pitchFamily="34" charset="0"/>
                <a:cs typeface="Arial" pitchFamily="34" charset="0"/>
              </a:rPr>
              <a:t> (1828–1910) do Jasnej Poľany, kde pôsobil (celkom dva roky) ako jeho osobný lekár. Makovického literárne spracovaný denník </a:t>
            </a:r>
            <a:r>
              <a:rPr lang="sk-SK" b="1" i="1" dirty="0" err="1" smtClean="0">
                <a:latin typeface="Arial" pitchFamily="34" charset="0"/>
                <a:cs typeface="Arial" pitchFamily="34" charset="0"/>
              </a:rPr>
              <a:t>Jasnopolianske</a:t>
            </a:r>
            <a:r>
              <a:rPr lang="sk-SK" b="1" i="1" dirty="0" smtClean="0">
                <a:latin typeface="Arial" pitchFamily="34" charset="0"/>
                <a:cs typeface="Arial" pitchFamily="34" charset="0"/>
              </a:rPr>
              <a:t> zápisky</a:t>
            </a:r>
            <a:r>
              <a:rPr lang="sk-SK" b="1" dirty="0" smtClean="0">
                <a:latin typeface="Arial" pitchFamily="34" charset="0"/>
                <a:cs typeface="Arial" pitchFamily="34" charset="0"/>
              </a:rPr>
              <a:t> </a:t>
            </a:r>
            <a:r>
              <a:rPr lang="sk-SK" dirty="0" smtClean="0">
                <a:latin typeface="Arial" pitchFamily="34" charset="0"/>
                <a:cs typeface="Arial" pitchFamily="34" charset="0"/>
              </a:rPr>
              <a:t>poskytuje cenný faktografický materiál, ilustrujúci osobnosť a filozofický profil tvorcu epopeje </a:t>
            </a:r>
            <a:r>
              <a:rPr lang="sk-SK" i="1" dirty="0" smtClean="0">
                <a:latin typeface="Arial" pitchFamily="34" charset="0"/>
                <a:cs typeface="Arial" pitchFamily="34" charset="0"/>
              </a:rPr>
              <a:t>Vojna a mier </a:t>
            </a:r>
            <a:r>
              <a:rPr lang="sk-SK" dirty="0" smtClean="0">
                <a:latin typeface="Arial" pitchFamily="34" charset="0"/>
                <a:cs typeface="Arial" pitchFamily="34" charset="0"/>
              </a:rPr>
              <a:t>či románu </a:t>
            </a:r>
            <a:r>
              <a:rPr lang="sk-SK" dirty="0" smtClean="0">
                <a:latin typeface="Arial" pitchFamily="34" charset="0"/>
                <a:cs typeface="Arial" pitchFamily="34" charset="0"/>
              </a:rPr>
              <a:t>                </a:t>
            </a:r>
            <a:r>
              <a:rPr lang="sk-SK" i="1" dirty="0" smtClean="0">
                <a:latin typeface="Arial" pitchFamily="34" charset="0"/>
                <a:cs typeface="Arial" pitchFamily="34" charset="0"/>
              </a:rPr>
              <a:t>Anna </a:t>
            </a:r>
            <a:r>
              <a:rPr lang="sk-SK" i="1" dirty="0" err="1" smtClean="0">
                <a:latin typeface="Arial" pitchFamily="34" charset="0"/>
                <a:cs typeface="Arial" pitchFamily="34" charset="0"/>
              </a:rPr>
              <a:t>Karenina</a:t>
            </a:r>
            <a:r>
              <a:rPr lang="sk-SK" i="1" dirty="0" smtClean="0">
                <a:latin typeface="Arial" pitchFamily="34" charset="0"/>
                <a:cs typeface="Arial" pitchFamily="34" charset="0"/>
              </a:rPr>
              <a:t>, </a:t>
            </a:r>
            <a:r>
              <a:rPr lang="sk-SK" dirty="0" smtClean="0">
                <a:latin typeface="Arial" pitchFamily="34" charset="0"/>
                <a:cs typeface="Arial" pitchFamily="34" charset="0"/>
              </a:rPr>
              <a:t>ktorými sa stal vedúcou  osobnosťou nielen ruskej, ale </a:t>
            </a:r>
            <a:r>
              <a:rPr lang="sk-SK" dirty="0" smtClean="0">
                <a:latin typeface="Arial" pitchFamily="34" charset="0"/>
                <a:cs typeface="Arial" pitchFamily="34" charset="0"/>
              </a:rPr>
              <a:t>aj </a:t>
            </a:r>
            <a:r>
              <a:rPr lang="sk-SK" dirty="0" smtClean="0">
                <a:latin typeface="Arial" pitchFamily="34" charset="0"/>
                <a:cs typeface="Arial" pitchFamily="34" charset="0"/>
              </a:rPr>
              <a:t>svetovej literatúry 19. storočia. </a:t>
            </a:r>
            <a:r>
              <a:rPr lang="sk-SK" dirty="0" err="1" smtClean="0">
                <a:latin typeface="Arial" pitchFamily="34" charset="0"/>
                <a:cs typeface="Arial" pitchFamily="34" charset="0"/>
              </a:rPr>
              <a:t>Tolstého</a:t>
            </a:r>
            <a:r>
              <a:rPr lang="sk-SK" dirty="0" smtClean="0">
                <a:latin typeface="Arial" pitchFamily="34" charset="0"/>
                <a:cs typeface="Arial" pitchFamily="34" charset="0"/>
              </a:rPr>
              <a:t> spôsoby vnímania reality sveta sa premietli aj </a:t>
            </a:r>
            <a:r>
              <a:rPr lang="sk-SK" dirty="0" smtClean="0">
                <a:latin typeface="Arial" pitchFamily="34" charset="0"/>
                <a:cs typeface="Arial" pitchFamily="34" charset="0"/>
              </a:rPr>
              <a:t>            do </a:t>
            </a:r>
            <a:r>
              <a:rPr lang="sk-SK" dirty="0" smtClean="0">
                <a:latin typeface="Arial" pitchFamily="34" charset="0"/>
                <a:cs typeface="Arial" pitchFamily="34" charset="0"/>
              </a:rPr>
              <a:t>domácej vydavateľskej činnosti Dušana Makovického (knižná edícia Poučné čítanie majúca 18 zväzkov a Poučná bibliotéka obsahujúca 4 zväzky).              </a:t>
            </a:r>
          </a:p>
          <a:p>
            <a:endParaRPr lang="cs-CZ" dirty="0"/>
          </a:p>
        </p:txBody>
      </p:sp>
      <p:pic>
        <p:nvPicPr>
          <p:cNvPr id="4098" name="Picture 2" descr="C:\Users\Jaroslav Vencálek\Desktop\a2ddd4833fb2cb29b1aac7f96eb79dfa_305w[1].jpg"/>
          <p:cNvPicPr>
            <a:picLocks noGrp="1" noChangeAspect="1" noChangeArrowheads="1"/>
          </p:cNvPicPr>
          <p:nvPr>
            <p:ph sz="half" idx="1"/>
          </p:nvPr>
        </p:nvPicPr>
        <p:blipFill>
          <a:blip r:embed="rId2" cstate="print"/>
          <a:srcRect/>
          <a:stretch>
            <a:fillRect/>
          </a:stretch>
        </p:blipFill>
        <p:spPr bwMode="auto">
          <a:xfrm>
            <a:off x="539552" y="2132856"/>
            <a:ext cx="2905125" cy="28765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251520" y="0"/>
            <a:ext cx="7560840" cy="1417638"/>
          </a:xfrm>
        </p:spPr>
        <p:txBody>
          <a:bodyPr>
            <a:normAutofit/>
          </a:bodyPr>
          <a:lstStyle/>
          <a:p>
            <a:pPr algn="ctr"/>
            <a:r>
              <a:rPr lang="sk-SK" sz="2800" dirty="0" smtClean="0">
                <a:solidFill>
                  <a:srgbClr val="FFC000"/>
                </a:solidFill>
                <a:latin typeface="Arial" pitchFamily="34" charset="0"/>
                <a:cs typeface="Arial" pitchFamily="34" charset="0"/>
              </a:rPr>
              <a:t>Schody – architektonický fenomén Ružomberka</a:t>
            </a:r>
            <a:endParaRPr lang="sk-SK" sz="2800" dirty="0">
              <a:solidFill>
                <a:srgbClr val="FFC000"/>
              </a:solidFill>
              <a:latin typeface="Arial" pitchFamily="34" charset="0"/>
              <a:cs typeface="Arial" pitchFamily="34" charset="0"/>
            </a:endParaRPr>
          </a:p>
        </p:txBody>
      </p:sp>
      <p:sp>
        <p:nvSpPr>
          <p:cNvPr id="6" name="Zástupný symbol pro obsah 5"/>
          <p:cNvSpPr>
            <a:spLocks noGrp="1"/>
          </p:cNvSpPr>
          <p:nvPr>
            <p:ph idx="1"/>
          </p:nvPr>
        </p:nvSpPr>
        <p:spPr>
          <a:xfrm>
            <a:off x="611560" y="1268760"/>
            <a:ext cx="7704856" cy="5256584"/>
          </a:xfrm>
        </p:spPr>
        <p:txBody>
          <a:bodyPr>
            <a:noAutofit/>
          </a:bodyPr>
          <a:lstStyle/>
          <a:p>
            <a:pPr marL="0">
              <a:buNone/>
            </a:pPr>
            <a:r>
              <a:rPr lang="sk-SK" sz="1800" dirty="0" smtClean="0"/>
              <a:t>O polohe </a:t>
            </a:r>
            <a:r>
              <a:rPr lang="sk-SK" sz="1800" dirty="0" smtClean="0"/>
              <a:t>Ružomberka </a:t>
            </a:r>
            <a:r>
              <a:rPr lang="sk-SK" sz="1800" dirty="0" smtClean="0"/>
              <a:t>sa bez pochyby dá povedať, že je mestom nachádzajúcom sa pri sútoku dvoch riek: Váhu a Revúcej. Dalo by sa s rovnakou pravdivosťou tvrdiť, že mesto vypĺňa najzápadnejšiu časť Liptovskej nivy, ktorá v západnej časti je lemovaná kulisou hornatiny Veľkej Fatry. Hoci obe tvrdenia sú správne, nepomôžu nám objaviť génia </a:t>
            </a:r>
            <a:r>
              <a:rPr lang="sk-SK" sz="1800" dirty="0" err="1" smtClean="0"/>
              <a:t>loci</a:t>
            </a:r>
            <a:r>
              <a:rPr lang="sk-SK" sz="1800" dirty="0" smtClean="0"/>
              <a:t> Ružomberku. Oveľa viac sa priblížime k poznaniu jeho podstaty, keď vyjdeme zo skutočnosti, že sídelný útvar nikdy nebol obohnaný mestskými hradbami a pri pohľade zhora, od vrcholovej kóty Predného </a:t>
            </a:r>
            <a:r>
              <a:rPr lang="sk-SK" sz="1800" dirty="0" err="1" smtClean="0"/>
              <a:t>Čebraťa</a:t>
            </a:r>
            <a:r>
              <a:rPr lang="sk-SK" sz="1800" dirty="0" smtClean="0"/>
              <a:t>, zreteľne možno pozorovať jeho nepravidelný pôdorys. Ak zohľadníme skutočnosť, že až do 16. storočia sa sídelná zástavba sústreďovala okolo námestia na vyvýšenej terase, východne obmedzenej dominantou kostola Sv. Ondreja a podrobíme práve onú terasu pozornosti, ihneď objavíme architektonický fenomén, majúci v prípade Ružomberka neobyčajnú spojitosť s géniom mesta. Z údolných polôh Liptovskej nivy bolo treba sa nejako dostať na onú vyvýšenú terasu. Najkratším ale i funkčne najľahším komunikačným aspektom sa stali schody. </a:t>
            </a:r>
          </a:p>
          <a:p>
            <a:pPr marL="0"/>
            <a:endParaRPr lang="sk-SK" sz="1800" dirty="0">
              <a:latin typeface="Arial" pitchFamily="34" charset="0"/>
              <a:cs typeface="Arial" pitchFamily="34" charset="0"/>
            </a:endParaRPr>
          </a:p>
        </p:txBody>
      </p:sp>
    </p:spTree>
  </p:cSld>
  <p:clrMapOvr>
    <a:masterClrMapping/>
  </p:clrMapOvr>
  <p:transition spd="slow">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260648"/>
            <a:ext cx="7467600" cy="1143000"/>
          </a:xfrm>
        </p:spPr>
        <p:txBody>
          <a:bodyPr>
            <a:normAutofit/>
          </a:bodyPr>
          <a:lstStyle/>
          <a:p>
            <a:pPr algn="ctr"/>
            <a:r>
              <a:rPr lang="sk-SK" sz="2800" dirty="0" smtClean="0">
                <a:solidFill>
                  <a:srgbClr val="FFC000"/>
                </a:solidFill>
                <a:latin typeface="Arial" pitchFamily="34" charset="0"/>
                <a:cs typeface="Arial" pitchFamily="34" charset="0"/>
              </a:rPr>
              <a:t>Žiadne iné slovenské mesto nemá toľko tajomných schodov ako Ružomberok</a:t>
            </a:r>
            <a:endParaRPr lang="cs-CZ" sz="2800" dirty="0"/>
          </a:p>
        </p:txBody>
      </p:sp>
      <p:sp>
        <p:nvSpPr>
          <p:cNvPr id="4" name="Zástupný symbol pro obsah 3"/>
          <p:cNvSpPr>
            <a:spLocks noGrp="1"/>
          </p:cNvSpPr>
          <p:nvPr>
            <p:ph sz="half" idx="2"/>
          </p:nvPr>
        </p:nvSpPr>
        <p:spPr>
          <a:xfrm>
            <a:off x="4139952" y="1700807"/>
            <a:ext cx="3528392" cy="3888433"/>
          </a:xfrm>
        </p:spPr>
        <p:txBody>
          <a:bodyPr>
            <a:normAutofit fontScale="70000" lnSpcReduction="20000"/>
          </a:bodyPr>
          <a:lstStyle/>
          <a:p>
            <a:pPr marL="0">
              <a:buNone/>
            </a:pPr>
            <a:r>
              <a:rPr lang="sk-SK" dirty="0" smtClean="0"/>
              <a:t>Dolnú časť súčasného mesta prepojujú s námestím Andreja Hlinku schody, a to nie jediné. Ktosi spočítal, že výškový rozdiel medzi údolným dnom Liptovskej nivy a terasou je možno v Ružomberku prekonávať </a:t>
            </a:r>
            <a:r>
              <a:rPr lang="sk-SK" dirty="0" smtClean="0"/>
              <a:t>           po </a:t>
            </a:r>
            <a:r>
              <a:rPr lang="sk-SK" dirty="0" smtClean="0"/>
              <a:t>šiestich  monumentálnych schodiskách, majúcich vraj </a:t>
            </a:r>
            <a:r>
              <a:rPr lang="sk-SK" dirty="0" smtClean="0"/>
              <a:t>        579 </a:t>
            </a:r>
            <a:r>
              <a:rPr lang="sk-SK" dirty="0" smtClean="0"/>
              <a:t>schodov. Nájdeme tu Školské schody, Tmavé schody, Ružové schody, schody </a:t>
            </a:r>
            <a:r>
              <a:rPr lang="sk-SK" dirty="0" smtClean="0"/>
              <a:t>                na </a:t>
            </a:r>
            <a:r>
              <a:rPr lang="sk-SK" dirty="0" smtClean="0"/>
              <a:t>Mostovej ulici, schody v Severnej uličke a Kláštorné schody. Tými najdlhšími sú Školské, majúce 155 schodov. </a:t>
            </a:r>
          </a:p>
          <a:p>
            <a:pPr marL="0"/>
            <a:endParaRPr lang="cs-CZ" dirty="0"/>
          </a:p>
        </p:txBody>
      </p:sp>
      <p:pic>
        <p:nvPicPr>
          <p:cNvPr id="6" name="Picture 5" descr="C:\Users\Jaroslav Vencálek\Desktop\DSCF3300[1].JPG"/>
          <p:cNvPicPr>
            <a:picLocks noGrp="1" noChangeAspect="1" noChangeArrowheads="1"/>
          </p:cNvPicPr>
          <p:nvPr>
            <p:ph sz="half" idx="1"/>
          </p:nvPr>
        </p:nvPicPr>
        <p:blipFill>
          <a:blip r:embed="rId2" cstate="print"/>
          <a:srcRect/>
          <a:stretch>
            <a:fillRect/>
          </a:stretch>
        </p:blipFill>
        <p:spPr bwMode="auto">
          <a:xfrm>
            <a:off x="683500" y="1772816"/>
            <a:ext cx="2961963" cy="3949899"/>
          </a:xfrm>
          <a:prstGeom prst="rect">
            <a:avLst/>
          </a:prstGeom>
          <a:ln>
            <a:noFill/>
          </a:ln>
          <a:effectLst>
            <a:outerShdw blurRad="292100" dist="139700" dir="2700000" algn="tl" rotWithShape="0">
              <a:srgbClr val="333333">
                <a:alpha val="65000"/>
              </a:srgbClr>
            </a:outerShdw>
          </a:effectLst>
        </p:spPr>
      </p:pic>
      <p:sp>
        <p:nvSpPr>
          <p:cNvPr id="5" name="TextovéPole 4"/>
          <p:cNvSpPr txBox="1"/>
          <p:nvPr/>
        </p:nvSpPr>
        <p:spPr>
          <a:xfrm>
            <a:off x="611560" y="5733256"/>
            <a:ext cx="3528392" cy="369332"/>
          </a:xfrm>
          <a:prstGeom prst="rect">
            <a:avLst/>
          </a:prstGeom>
          <a:noFill/>
        </p:spPr>
        <p:txBody>
          <a:bodyPr wrap="square" rtlCol="0">
            <a:spAutoFit/>
          </a:bodyPr>
          <a:lstStyle/>
          <a:p>
            <a:r>
              <a:rPr lang="sk-SK" dirty="0" smtClean="0">
                <a:solidFill>
                  <a:srgbClr val="FFC000"/>
                </a:solidFill>
              </a:rPr>
              <a:t>Tmavé schody v Ružomberku</a:t>
            </a:r>
            <a:endParaRPr lang="sk-SK" dirty="0">
              <a:solidFill>
                <a:srgbClr val="FFC000"/>
              </a:solidFill>
            </a:endParaRPr>
          </a:p>
        </p:txBody>
      </p:sp>
    </p:spTree>
  </p:cSld>
  <p:clrMapOvr>
    <a:masterClrMapping/>
  </p:clrMapOvr>
  <p:transition spd="slow">
    <p:wedge/>
  </p:transition>
  <p:timing>
    <p:tnLst>
      <p:par>
        <p:cTn id="1" dur="indefinite" restart="never" nodeType="tmRoot"/>
      </p:par>
    </p:tnLst>
  </p:timing>
</p:sld>
</file>

<file path=ppt/theme/theme1.xml><?xml version="1.0" encoding="utf-8"?>
<a:theme xmlns:a="http://schemas.openxmlformats.org/drawingml/2006/main" name="Technický">
  <a:themeElements>
    <a:clrScheme name="Tok">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Technický">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ký">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6352</TotalTime>
  <Words>348</Words>
  <Application>Microsoft Office PowerPoint</Application>
  <PresentationFormat>Předvádění na obrazovce (4:3)</PresentationFormat>
  <Paragraphs>45</Paragraphs>
  <Slides>12</Slides>
  <Notes>0</Notes>
  <HiddenSlides>0</HiddenSlides>
  <MMClips>0</MMClips>
  <ScaleCrop>false</ScaleCrop>
  <HeadingPairs>
    <vt:vector size="4" baseType="variant">
      <vt:variant>
        <vt:lpstr>Motiv</vt:lpstr>
      </vt:variant>
      <vt:variant>
        <vt:i4>1</vt:i4>
      </vt:variant>
      <vt:variant>
        <vt:lpstr>Nadpisy snímků</vt:lpstr>
      </vt:variant>
      <vt:variant>
        <vt:i4>12</vt:i4>
      </vt:variant>
    </vt:vector>
  </HeadingPairs>
  <TitlesOfParts>
    <vt:vector size="13" baseType="lpstr">
      <vt:lpstr>Technický</vt:lpstr>
      <vt:lpstr>13. MilujemE Slovensko región DOLNÝ LIPTOV (ČASŤ 2.)      </vt:lpstr>
      <vt:lpstr>Milujeme Slovensko: Dolný Liptov</vt:lpstr>
      <vt:lpstr>Salaš Krajinka bol založený  pre chov 1000 oviec roku 1983 </vt:lpstr>
      <vt:lpstr>Každý bača bol pyšný na svoju palicu  (ale aj na valašku a fujaru)</vt:lpstr>
      <vt:lpstr>Turistický magnet sa volá  „gastronomické tradície na salaši Krajinka“</vt:lpstr>
      <vt:lpstr>Snímek 6</vt:lpstr>
      <vt:lpstr>Osobnosť (nielen) Dolného Liptova:  Dušan Makovický - lekár, publicista, spisovateľ a prekladateľ</vt:lpstr>
      <vt:lpstr>Schody – architektonický fenomén Ružomberka</vt:lpstr>
      <vt:lpstr>Žiadne iné slovenské mesto nemá toľko tajomných schodov ako Ružomberok</vt:lpstr>
      <vt:lpstr>Ružomberské schody - génius loci mesta </vt:lpstr>
      <vt:lpstr>Jaroslav Rezník a jeho básnická cesta  po ružomberských schodoch k rímsko-katolíckemu kostolu sv. Ondreja  </vt:lpstr>
      <vt:lpstr>Ružomberské schody poznajú mnohé tajomstvá</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SPOLEČENSKO-POLITICKÁ ÚLOHA UMĚNÍ  NA PŘÍKLADU VÝTVARNÉ TVORBY FRANTIŠKA VESELÉHO </dc:title>
  <dc:creator>Jaroslav Vencálek</dc:creator>
  <cp:lastModifiedBy>Uživatel systému Windows</cp:lastModifiedBy>
  <cp:revision>702</cp:revision>
  <dcterms:created xsi:type="dcterms:W3CDTF">2019-11-01T10:11:43Z</dcterms:created>
  <dcterms:modified xsi:type="dcterms:W3CDTF">2020-04-27T13:14:16Z</dcterms:modified>
</cp:coreProperties>
</file>