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6" r:id="rId2"/>
    <p:sldId id="346" r:id="rId3"/>
    <p:sldId id="396" r:id="rId4"/>
    <p:sldId id="408" r:id="rId5"/>
    <p:sldId id="432" r:id="rId6"/>
    <p:sldId id="425" r:id="rId7"/>
    <p:sldId id="426" r:id="rId8"/>
    <p:sldId id="417" r:id="rId9"/>
    <p:sldId id="427" r:id="rId10"/>
    <p:sldId id="428" r:id="rId11"/>
    <p:sldId id="430" r:id="rId12"/>
    <p:sldId id="429" r:id="rId13"/>
    <p:sldId id="43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8"/>
    <p:penClr>
      <a:srgbClr val="FF0000"/>
    </p:penClr>
  </p:showPr>
  <p:clrMru>
    <a:srgbClr val="FFC0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7E7EC-95C4-4C38-A87C-7D7128E3F956}" type="datetimeFigureOut">
              <a:rPr lang="cs-CZ" smtClean="0"/>
              <a:pPr/>
              <a:t>19.04.2020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69A56-AA79-4F45-937A-3B3ABAB992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19.04.2020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19.04.2020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19.04.2020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zborovna.sk/kniznica.php?action=download&amp;file_name=Slovensko%20-%20slep&#233;%20(obrysov&#233;)%20mapy%20+%20slep&#233;%20mapy%20krajov%20SR&amp;save=1&amp;id=200061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303176" cy="225168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nn-NO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 Milujem</a:t>
            </a:r>
            <a:r>
              <a:rPr lang="cs-CZ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nn-NO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Slovensko </a:t>
            </a:r>
            <a:r>
              <a:rPr lang="nn-NO" sz="3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región </a:t>
            </a:r>
            <a:r>
              <a:rPr lang="cs-CZ" sz="3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CENTRÁLNY LIPTOV</a:t>
            </a:r>
            <a:r>
              <a:rPr lang="nn-NO" sz="3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3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nn-NO" sz="3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(časť</a:t>
            </a:r>
            <a:r>
              <a:rPr lang="cs-CZ" sz="3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2</a:t>
            </a:r>
            <a:r>
              <a:rPr lang="nn-NO" sz="3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.)</a:t>
            </a:r>
            <a:r>
              <a:rPr lang="cs-CZ" sz="3100" dirty="0" smtClean="0">
                <a:solidFill>
                  <a:srgbClr val="FFC000"/>
                </a:solidFill>
              </a:rPr>
              <a:t/>
            </a:r>
            <a:br>
              <a:rPr lang="cs-CZ" sz="3100" dirty="0" smtClean="0">
                <a:solidFill>
                  <a:srgbClr val="FFC000"/>
                </a:solidFill>
              </a:rPr>
            </a:br>
            <a:endParaRPr lang="cs-CZ" sz="3100" dirty="0">
              <a:solidFill>
                <a:srgbClr val="FFC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299190" cy="1668164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Jaroslav Vencálek</a:t>
            </a:r>
          </a:p>
          <a:p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Inštitút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politológie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FF PU v Prešove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Vznik 1.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Slovenskej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národnej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rady</a:t>
            </a:r>
            <a:endParaRPr lang="cs-CZ" sz="28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sk-SK" dirty="0" smtClean="0"/>
              <a:t>      V </a:t>
            </a:r>
            <a:r>
              <a:rPr lang="sk-SK" dirty="0" smtClean="0"/>
              <a:t>dňoch 15. - 16. septembra bola vo Viedni vytvorená 1. Slovenská národná rada s predsedom Jozefom Miloslavom </a:t>
            </a:r>
            <a:r>
              <a:rPr lang="sk-SK" dirty="0" err="1" smtClean="0"/>
              <a:t>Hurbanom</a:t>
            </a:r>
            <a:r>
              <a:rPr lang="sk-SK" dirty="0" smtClean="0"/>
              <a:t> a ďalej Ľudovítom </a:t>
            </a:r>
            <a:r>
              <a:rPr lang="sk-SK" dirty="0" err="1" smtClean="0"/>
              <a:t>Štúrom</a:t>
            </a:r>
            <a:r>
              <a:rPr lang="sk-SK" dirty="0" smtClean="0"/>
              <a:t>, Michalom M. </a:t>
            </a:r>
            <a:r>
              <a:rPr lang="sk-SK" dirty="0" err="1" smtClean="0"/>
              <a:t>Hodžom</a:t>
            </a:r>
            <a:r>
              <a:rPr lang="sk-SK" dirty="0" smtClean="0"/>
              <a:t>, tajomníkom Jozefom Miloslavom </a:t>
            </a:r>
            <a:r>
              <a:rPr lang="sk-SK" dirty="0" err="1" smtClean="0"/>
              <a:t>Bórikom</a:t>
            </a:r>
            <a:r>
              <a:rPr lang="sk-SK" dirty="0" smtClean="0"/>
              <a:t> (z Vrboviec) a Bohuslavom N. </a:t>
            </a:r>
            <a:r>
              <a:rPr lang="sk-SK" dirty="0" err="1" smtClean="0"/>
              <a:t>Nezabudovom</a:t>
            </a:r>
            <a:r>
              <a:rPr lang="sk-SK" dirty="0" smtClean="0"/>
              <a:t>.</a:t>
            </a:r>
            <a:endParaRPr lang="cs-CZ" dirty="0" smtClean="0"/>
          </a:p>
          <a:p>
            <a:pPr>
              <a:buNone/>
            </a:pPr>
            <a:r>
              <a:rPr lang="sk-SK" dirty="0" smtClean="0"/>
              <a:t>      17</a:t>
            </a:r>
            <a:r>
              <a:rPr lang="sk-SK" dirty="0" smtClean="0"/>
              <a:t>. augusta 1848 sa 1. Slovenská národná rada spolu </a:t>
            </a:r>
            <a:r>
              <a:rPr lang="sk-SK" dirty="0" smtClean="0"/>
              <a:t>                            s </a:t>
            </a:r>
            <a:r>
              <a:rPr lang="sk-SK" dirty="0" smtClean="0"/>
              <a:t>500 dobrovoľníkmi vydala z Viedne vlakom do Moravského </a:t>
            </a:r>
            <a:r>
              <a:rPr lang="sk-SK" dirty="0" err="1" smtClean="0"/>
              <a:t>Písku</a:t>
            </a:r>
            <a:r>
              <a:rPr lang="sk-SK" dirty="0" smtClean="0"/>
              <a:t> (</a:t>
            </a:r>
            <a:r>
              <a:rPr lang="sk-SK" dirty="0" err="1" smtClean="0"/>
              <a:t>Kyjovsko</a:t>
            </a:r>
            <a:r>
              <a:rPr lang="sk-SK" dirty="0" smtClean="0"/>
              <a:t> v Českej republike).  </a:t>
            </a:r>
            <a:endParaRPr lang="cs-CZ" dirty="0" smtClean="0"/>
          </a:p>
          <a:p>
            <a:pPr>
              <a:buNone/>
            </a:pPr>
            <a:r>
              <a:rPr lang="sk-SK" dirty="0" smtClean="0"/>
              <a:t>       Na </a:t>
            </a:r>
            <a:r>
              <a:rPr lang="sk-SK" dirty="0" smtClean="0"/>
              <a:t>územie Slovenska výprava vstúpila vo </a:t>
            </a:r>
            <a:r>
              <a:rPr lang="sk-SK" dirty="0" err="1" smtClean="0"/>
              <a:t>Vrboveckej</a:t>
            </a:r>
            <a:r>
              <a:rPr lang="sk-SK" dirty="0" smtClean="0"/>
              <a:t> časti, nazývanej Šance, kde na spomienku tejto udalosti bol v roku 1998, bezprostredne na moravsko-slovenskej hranici odhalený Pamätník Slovákom - pieskovcový ihlan na mramorovom podklade s pamätnou doskou, pripomínajúcou príchod 1. Slovenskej národnej rady s dobrovoľníkmi </a:t>
            </a:r>
            <a:r>
              <a:rPr lang="sk-SK" dirty="0" smtClean="0"/>
              <a:t>    a </a:t>
            </a:r>
            <a:r>
              <a:rPr lang="sk-SK" dirty="0" smtClean="0"/>
              <a:t>ich prísahu dňa 18. septembra 1848.</a:t>
            </a:r>
            <a:endParaRPr lang="cs-CZ" dirty="0" smtClean="0"/>
          </a:p>
          <a:p>
            <a:pPr>
              <a:buNone/>
            </a:pPr>
            <a:r>
              <a:rPr lang="sk-SK" dirty="0" smtClean="0"/>
              <a:t>      O </a:t>
            </a:r>
            <a:r>
              <a:rPr lang="sk-SK" dirty="0" smtClean="0"/>
              <a:t>deň neskôr, teda 19. septembra 1848, na slávnom národnom </a:t>
            </a:r>
            <a:r>
              <a:rPr lang="sk-SK" dirty="0" smtClean="0"/>
              <a:t> zhromaždení </a:t>
            </a:r>
            <a:r>
              <a:rPr lang="sk-SK" dirty="0" smtClean="0"/>
              <a:t>v Myjave, vyhlásil pri rovnomennej rieke Myjava </a:t>
            </a:r>
            <a:r>
              <a:rPr lang="sk-SK" dirty="0" smtClean="0"/>
              <a:t>         Ľudovít </a:t>
            </a:r>
            <a:r>
              <a:rPr lang="sk-SK" dirty="0" smtClean="0"/>
              <a:t>Štúr v mene 1. Slovenskej národnej rady samostatnosť národa slovenského. </a:t>
            </a:r>
            <a:r>
              <a:rPr lang="sk-SK" b="1" i="1" dirty="0" smtClean="0"/>
              <a:t>My v tomto </a:t>
            </a:r>
            <a:r>
              <a:rPr lang="sk-SK" b="1" i="1" dirty="0" err="1" smtClean="0"/>
              <a:t>slavném</a:t>
            </a:r>
            <a:r>
              <a:rPr lang="sk-SK" b="1" i="1" dirty="0" smtClean="0"/>
              <a:t> </a:t>
            </a:r>
            <a:r>
              <a:rPr lang="sk-SK" b="1" i="1" dirty="0" err="1" smtClean="0"/>
              <a:t>okamžení</a:t>
            </a:r>
            <a:r>
              <a:rPr lang="sk-SK" b="1" i="1" dirty="0" smtClean="0"/>
              <a:t> sa za </a:t>
            </a:r>
            <a:r>
              <a:rPr lang="sk-SK" b="1" i="1" dirty="0" err="1" smtClean="0"/>
              <a:t>neodvislých</a:t>
            </a:r>
            <a:r>
              <a:rPr lang="sk-SK" b="1" i="1" dirty="0" smtClean="0"/>
              <a:t>               </a:t>
            </a:r>
            <a:r>
              <a:rPr lang="sk-SK" b="1" i="1" dirty="0" smtClean="0"/>
              <a:t>od Maďarov vyhlasujem, všetku </a:t>
            </a:r>
            <a:r>
              <a:rPr lang="sk-SK" b="1" i="1" dirty="0" err="1" smtClean="0"/>
              <a:t>poslušnost</a:t>
            </a:r>
            <a:r>
              <a:rPr lang="sk-SK" b="1" i="1" dirty="0" smtClean="0"/>
              <a:t> </a:t>
            </a:r>
            <a:r>
              <a:rPr lang="sk-SK" b="1" i="1" dirty="0" smtClean="0"/>
              <a:t>maďarskému           </a:t>
            </a:r>
            <a:r>
              <a:rPr lang="sk-SK" b="1" i="1" dirty="0" smtClean="0"/>
              <a:t>národu, </a:t>
            </a:r>
            <a:r>
              <a:rPr lang="sk-SK" b="1" i="1" dirty="0" smtClean="0"/>
              <a:t>jeho </a:t>
            </a:r>
            <a:r>
              <a:rPr lang="sk-SK" b="1" i="1" dirty="0" smtClean="0"/>
              <a:t>vláde a ministerstvu vypovedáme…</a:t>
            </a:r>
            <a:r>
              <a:rPr lang="sk-SK" b="1" dirty="0" smtClean="0"/>
              <a:t/>
            </a:r>
            <a:br>
              <a:rPr lang="sk-SK" b="1" dirty="0" smtClean="0"/>
            </a:br>
            <a:endParaRPr lang="cs-CZ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7504" y="274638"/>
            <a:ext cx="7416824" cy="1143000"/>
          </a:xfrm>
        </p:spPr>
        <p:txBody>
          <a:bodyPr>
            <a:noAutofit/>
          </a:bodyPr>
          <a:lstStyle/>
          <a:p>
            <a:pPr algn="ctr"/>
            <a:r>
              <a:rPr lang="sk-SK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 myjavskom dome pani Anny </a:t>
            </a:r>
            <a:r>
              <a:rPr lang="sk-SK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Koléniovej</a:t>
            </a:r>
            <a:r>
              <a:rPr lang="sk-SK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zasadala 1. Slovenská národná </a:t>
            </a:r>
            <a:r>
              <a:rPr lang="sk-SK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rada              </a:t>
            </a:r>
            <a:r>
              <a:rPr lang="sk-SK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od 18. do 28. septembra 1848.</a:t>
            </a:r>
            <a:endParaRPr lang="cs-CZ" sz="2800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3707904" y="1628800"/>
            <a:ext cx="4464496" cy="45651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sk-SK" sz="1700" dirty="0" smtClean="0">
                <a:latin typeface="Arial" pitchFamily="34" charset="0"/>
                <a:cs typeface="Arial" pitchFamily="34" charset="0"/>
              </a:rPr>
              <a:t>Po vyhlásení nezávislosti slovenského národa vyzvala Slovenská národná rada celý slovenský národ </a:t>
            </a:r>
            <a:r>
              <a:rPr lang="sk-SK" sz="1700" dirty="0" smtClean="0">
                <a:latin typeface="Arial" pitchFamily="34" charset="0"/>
                <a:cs typeface="Arial" pitchFamily="34" charset="0"/>
              </a:rPr>
              <a:t>                    k </a:t>
            </a:r>
            <a:r>
              <a:rPr lang="sk-SK" sz="1700" dirty="0" smtClean="0">
                <a:latin typeface="Arial" pitchFamily="34" charset="0"/>
                <a:cs typeface="Arial" pitchFamily="34" charset="0"/>
              </a:rPr>
              <a:t>ozbrojenému povstaniu za národnú, politickú a sociálnu slobodu. Cieľom tohto úsilia bolo vytvorenie autonómnej alebo federatívnej autonómnej slovenskej jednotky.</a:t>
            </a:r>
            <a:endParaRPr lang="cs-CZ" sz="1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700" dirty="0" smtClean="0">
                <a:latin typeface="Arial" pitchFamily="34" charset="0"/>
                <a:cs typeface="Arial" pitchFamily="34" charset="0"/>
              </a:rPr>
              <a:t>      Hoci </a:t>
            </a:r>
            <a:r>
              <a:rPr lang="sk-SK" sz="1700" dirty="0" smtClean="0">
                <a:latin typeface="Arial" pitchFamily="34" charset="0"/>
                <a:cs typeface="Arial" pitchFamily="34" charset="0"/>
              </a:rPr>
              <a:t>vytýčené ciele sa vtedy v Myjave nepodarilo naplniť a vojská generála </a:t>
            </a:r>
            <a:r>
              <a:rPr lang="sk-SK" sz="1700" dirty="0" err="1" smtClean="0">
                <a:latin typeface="Arial" pitchFamily="34" charset="0"/>
                <a:cs typeface="Arial" pitchFamily="34" charset="0"/>
              </a:rPr>
              <a:t>Knora</a:t>
            </a:r>
            <a:r>
              <a:rPr lang="sk-SK" sz="1700" dirty="0" smtClean="0">
                <a:latin typeface="Arial" pitchFamily="34" charset="0"/>
                <a:cs typeface="Arial" pitchFamily="34" charset="0"/>
              </a:rPr>
              <a:t> a maďarské gardy bratislavského župana </a:t>
            </a:r>
            <a:r>
              <a:rPr lang="sk-SK" sz="1700" dirty="0" err="1" smtClean="0">
                <a:latin typeface="Arial" pitchFamily="34" charset="0"/>
                <a:cs typeface="Arial" pitchFamily="34" charset="0"/>
              </a:rPr>
              <a:t>Pálffyho</a:t>
            </a:r>
            <a:r>
              <a:rPr lang="sk-SK" sz="1700" dirty="0" smtClean="0">
                <a:latin typeface="Arial" pitchFamily="34" charset="0"/>
                <a:cs typeface="Arial" pitchFamily="34" charset="0"/>
              </a:rPr>
              <a:t> boj povstalcov potlačili, signál, ktorý vyšiel z Liptovského Mikuláša, sa stal trvalou inšpiráciou boja Slovákov za národnú nezávislosť.</a:t>
            </a:r>
            <a:br>
              <a:rPr lang="sk-SK" sz="1700" dirty="0" smtClean="0">
                <a:latin typeface="Arial" pitchFamily="34" charset="0"/>
                <a:cs typeface="Arial" pitchFamily="34" charset="0"/>
              </a:rPr>
            </a:br>
            <a:endParaRPr lang="cs-CZ" sz="17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Zástupný symbol pro obsah 10" descr="msnr_snm0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528" y="2204864"/>
            <a:ext cx="3529803" cy="2656177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ovéPole 7"/>
          <p:cNvSpPr txBox="1"/>
          <p:nvPr/>
        </p:nvSpPr>
        <p:spPr>
          <a:xfrm>
            <a:off x="323528" y="4941168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FFC000"/>
                </a:solidFill>
              </a:rPr>
              <a:t>Múzeum Slovenských národných rád </a:t>
            </a:r>
            <a:r>
              <a:rPr lang="sk-SK" sz="1600" dirty="0" smtClean="0">
                <a:solidFill>
                  <a:srgbClr val="FFC000"/>
                </a:solidFill>
              </a:rPr>
              <a:t>   na </a:t>
            </a:r>
            <a:r>
              <a:rPr lang="sk-SK" sz="1600" dirty="0" smtClean="0">
                <a:solidFill>
                  <a:srgbClr val="FFC000"/>
                </a:solidFill>
              </a:rPr>
              <a:t>Myjave</a:t>
            </a:r>
            <a:endParaRPr lang="sk-SK" sz="1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58218"/>
          </a:xfrm>
        </p:spPr>
        <p:txBody>
          <a:bodyPr>
            <a:normAutofit/>
          </a:bodyPr>
          <a:lstStyle/>
          <a:p>
            <a:pPr algn="ctr"/>
            <a:r>
              <a:rPr lang="sk-SK" dirty="0" smtClean="0"/>
              <a:t> </a:t>
            </a:r>
            <a:r>
              <a:rPr lang="sk-SK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Július </a:t>
            </a:r>
            <a:r>
              <a:rPr lang="sk-SK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Lenko</a:t>
            </a:r>
            <a:r>
              <a:rPr lang="sk-SK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(1914 - 2000), liptovský rodák, básnik, slavista a germanista napísal: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518457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sk-SK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sk-SK" dirty="0" smtClean="0"/>
              <a:t> </a:t>
            </a:r>
            <a:endParaRPr lang="cs-CZ" dirty="0" smtClean="0"/>
          </a:p>
          <a:p>
            <a:pPr algn="ctr">
              <a:buNone/>
            </a:pPr>
            <a:r>
              <a:rPr lang="sk-SK" i="1" dirty="0" smtClean="0"/>
              <a:t>Nikdy</a:t>
            </a:r>
            <a:endParaRPr lang="cs-CZ" dirty="0" smtClean="0"/>
          </a:p>
          <a:p>
            <a:pPr algn="ctr">
              <a:buNone/>
            </a:pPr>
            <a:r>
              <a:rPr lang="sk-SK" i="1" dirty="0" smtClean="0"/>
              <a:t>by nebol </a:t>
            </a:r>
            <a:r>
              <a:rPr lang="sk-SK" i="1" dirty="0" err="1" smtClean="0"/>
              <a:t>vzprúdil</a:t>
            </a:r>
            <a:r>
              <a:rPr lang="sk-SK" i="1" dirty="0" smtClean="0"/>
              <a:t> vzduch a zabil pleseň v chalupách,</a:t>
            </a:r>
            <a:endParaRPr lang="cs-CZ" dirty="0" smtClean="0"/>
          </a:p>
          <a:p>
            <a:pPr algn="ctr">
              <a:buNone/>
            </a:pPr>
            <a:r>
              <a:rPr lang="sk-SK" i="1" dirty="0" smtClean="0"/>
              <a:t>nebyť vašich otvárajúcich rúk.</a:t>
            </a:r>
            <a:endParaRPr lang="cs-CZ" dirty="0" smtClean="0"/>
          </a:p>
          <a:p>
            <a:pPr algn="ctr">
              <a:buNone/>
            </a:pPr>
            <a:r>
              <a:rPr lang="sk-SK" i="1" dirty="0" smtClean="0"/>
              <a:t>Vy, ktorí ste boli samý duch a sen,</a:t>
            </a:r>
            <a:endParaRPr lang="cs-CZ" dirty="0" smtClean="0"/>
          </a:p>
          <a:p>
            <a:pPr algn="ctr">
              <a:buNone/>
            </a:pPr>
            <a:r>
              <a:rPr lang="sk-SK" i="1" dirty="0" smtClean="0"/>
              <a:t>vy rojčivé deti vidín,</a:t>
            </a:r>
            <a:endParaRPr lang="cs-CZ" dirty="0" smtClean="0"/>
          </a:p>
          <a:p>
            <a:pPr algn="ctr">
              <a:buNone/>
            </a:pPr>
            <a:r>
              <a:rPr lang="sk-SK" i="1" dirty="0" smtClean="0"/>
              <a:t>dali ste nám najreálnejšiu pravdu,</a:t>
            </a:r>
            <a:endParaRPr lang="cs-CZ" dirty="0" smtClean="0"/>
          </a:p>
          <a:p>
            <a:pPr algn="ctr">
              <a:buNone/>
            </a:pPr>
            <a:r>
              <a:rPr lang="sk-SK" i="1" dirty="0" smtClean="0"/>
              <a:t>ktorou je život sám.  </a:t>
            </a:r>
            <a:endParaRPr lang="cs-CZ" dirty="0" smtClean="0"/>
          </a:p>
          <a:p>
            <a:pPr algn="ctr">
              <a:buNone/>
            </a:pPr>
            <a:r>
              <a:rPr lang="sk-SK" i="1" dirty="0" smtClean="0"/>
              <a:t>Horí ešte horí</a:t>
            </a:r>
            <a:endParaRPr lang="cs-CZ" dirty="0" smtClean="0"/>
          </a:p>
          <a:p>
            <a:pPr algn="ctr">
              <a:buNone/>
            </a:pPr>
            <a:r>
              <a:rPr lang="sk-SK" i="1" dirty="0" smtClean="0"/>
              <a:t>ten čudný plameň v nás,</a:t>
            </a:r>
            <a:endParaRPr lang="cs-CZ" dirty="0" smtClean="0"/>
          </a:p>
          <a:p>
            <a:pPr algn="ctr">
              <a:buNone/>
            </a:pPr>
            <a:r>
              <a:rPr lang="sk-SK" i="1" dirty="0" smtClean="0"/>
              <a:t>ten oheň, ktorý ste niesli nad Mikulášom</a:t>
            </a:r>
            <a:endParaRPr lang="cs-CZ" dirty="0" smtClean="0"/>
          </a:p>
          <a:p>
            <a:pPr algn="ctr">
              <a:buNone/>
            </a:pPr>
            <a:r>
              <a:rPr lang="sk-SK" i="1" dirty="0" smtClean="0"/>
              <a:t>tridsiati čudáci, ktorým sa kde kto smial.</a:t>
            </a:r>
            <a:endParaRPr lang="cs-CZ" dirty="0" smtClean="0"/>
          </a:p>
          <a:p>
            <a:pPr algn="ctr">
              <a:buNone/>
            </a:pPr>
            <a:r>
              <a:rPr lang="sk-SK" i="1" dirty="0" err="1" smtClean="0"/>
              <a:t>Kedže</a:t>
            </a:r>
            <a:r>
              <a:rPr lang="sk-SK" i="1" dirty="0" smtClean="0"/>
              <a:t> idú ti prišelci</a:t>
            </a:r>
            <a:endParaRPr lang="cs-CZ" dirty="0" smtClean="0"/>
          </a:p>
          <a:p>
            <a:pPr algn="ctr">
              <a:buNone/>
            </a:pPr>
            <a:r>
              <a:rPr lang="sk-SK" i="1" dirty="0" smtClean="0"/>
              <a:t>s kokardami vo všedný deň</a:t>
            </a:r>
            <a:endParaRPr lang="cs-CZ" dirty="0" smtClean="0"/>
          </a:p>
          <a:p>
            <a:pPr algn="ctr">
              <a:buNone/>
            </a:pPr>
            <a:r>
              <a:rPr lang="sk-SK" i="1" dirty="0" smtClean="0"/>
              <a:t>a </a:t>
            </a:r>
            <a:r>
              <a:rPr lang="sk-SK" i="1" dirty="0" err="1" smtClean="0"/>
              <a:t>Hodža</a:t>
            </a:r>
            <a:r>
              <a:rPr lang="sk-SK" i="1" dirty="0" smtClean="0"/>
              <a:t> napred nich.</a:t>
            </a:r>
            <a:endParaRPr lang="cs-CZ" dirty="0" smtClean="0"/>
          </a:p>
          <a:p>
            <a:pPr algn="ctr">
              <a:buNone/>
            </a:pPr>
            <a:r>
              <a:rPr lang="sk-SK" i="1" dirty="0" smtClean="0"/>
              <a:t>To bol pochod celých našich dejín</a:t>
            </a:r>
            <a:endParaRPr lang="cs-CZ" dirty="0" smtClean="0"/>
          </a:p>
          <a:p>
            <a:pPr algn="ctr">
              <a:buNone/>
            </a:pPr>
            <a:r>
              <a:rPr lang="sk-SK" i="1" dirty="0" smtClean="0"/>
              <a:t>10. mája.  </a:t>
            </a:r>
            <a:endParaRPr lang="cs-CZ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7416824" cy="1143000"/>
          </a:xfrm>
        </p:spPr>
        <p:txBody>
          <a:bodyPr>
            <a:normAutofit/>
          </a:bodyPr>
          <a:lstStyle/>
          <a:p>
            <a:pPr algn="ctr"/>
            <a:r>
              <a:rPr lang="sk-SK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Oveľa krajší ako samotný pohľad na mesto    je porozumenie veľkosti jeho ducha</a:t>
            </a:r>
            <a:endParaRPr lang="sk-SK" sz="28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774528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800" dirty="0" smtClean="0"/>
              <a:t>      Mesto </a:t>
            </a:r>
            <a:r>
              <a:rPr lang="sk-SK" sz="1800" dirty="0" smtClean="0"/>
              <a:t>Liptovský Mikuláš prešlo nebývalo silnými premenami. Jeho duch ale akoby neodišiel zánikom pôvodných prízemných ľudských príbytkov. Dokonca jeho význam nevzrástol ani počtom podlaží nových panelových domov, postavených v druhej polovici 20. storočia. Génius </a:t>
            </a:r>
            <a:r>
              <a:rPr lang="sk-SK" sz="1800" dirty="0" err="1" smtClean="0"/>
              <a:t>loci</a:t>
            </a:r>
            <a:r>
              <a:rPr lang="sk-SK" sz="1800" dirty="0" smtClean="0"/>
              <a:t> akoby vo svojej celoslovenskej veľkosti neustále vyvieral </a:t>
            </a:r>
            <a:r>
              <a:rPr lang="sk-SK" sz="1800" dirty="0" smtClean="0"/>
              <a:t> z </a:t>
            </a:r>
            <a:r>
              <a:rPr lang="sk-SK" sz="1800" dirty="0" smtClean="0"/>
              <a:t>miesta vzniku najrôznejších podôb silno koncentrovaného sociálneho a národného cítenia obyvateľov Liptova. Závažné ľudské poznanie, zrodené práve tu, sa prostredníctvom umeleckej, politickej, kultúrnej, vzdelávacej alebo kazateľskej činnosti šírilo a ovplyvňovalo vnímanie reality širokého spektra slovenského obyvateľstva.</a:t>
            </a:r>
          </a:p>
          <a:p>
            <a:pPr>
              <a:buNone/>
            </a:pPr>
            <a:r>
              <a:rPr lang="sk-SK" sz="1800" dirty="0" smtClean="0"/>
              <a:t>  </a:t>
            </a:r>
            <a:r>
              <a:rPr lang="sk-SK" sz="1800" dirty="0" smtClean="0"/>
              <a:t>    </a:t>
            </a:r>
            <a:r>
              <a:rPr lang="sk-SK" sz="1800" dirty="0" smtClean="0"/>
              <a:t>A tak sa stáva akoby menej podstatným, či významné </a:t>
            </a:r>
            <a:r>
              <a:rPr lang="sk-SK" sz="1800" smtClean="0"/>
              <a:t>osobnosti </a:t>
            </a:r>
            <a:r>
              <a:rPr lang="sk-SK" sz="1800" smtClean="0"/>
              <a:t>         tu </a:t>
            </a:r>
            <a:r>
              <a:rPr lang="sk-SK" sz="1800" dirty="0" smtClean="0"/>
              <a:t>narodené, či pôsobiace, prežívali svoje životy v 19. alebo 20. storočí, či išlo o umelcov, politikov, učiteľov či duchovných, lebo sila ich myšlienok bola previazaná jedinečnosťou dlhodobého ovplyvňovania myslenia generácií následných.</a:t>
            </a:r>
            <a:br>
              <a:rPr lang="sk-SK" sz="1800" dirty="0" smtClean="0"/>
            </a:br>
            <a:endParaRPr lang="sk-SK" sz="18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Milujeme Slovensko: </a:t>
            </a:r>
            <a:r>
              <a:rPr lang="cs-CZ" sz="28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centrálny</a:t>
            </a:r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Liptov</a:t>
            </a:r>
            <a:endParaRPr lang="cs-CZ" sz="28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14" name="Picture 2" descr="https://cdn.komensky.sk/thumb.php?server=svk&amp;id=200061&amp;type=4&amp;thumb=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284984"/>
            <a:ext cx="4464496" cy="2642588"/>
          </a:xfrm>
          <a:prstGeom prst="rect">
            <a:avLst/>
          </a:prstGeom>
          <a:noFill/>
        </p:spPr>
      </p:pic>
      <p:pic>
        <p:nvPicPr>
          <p:cNvPr id="6" name="Zástupný symbol pro obsah 5" descr="okres-liptovsky-mikulas-na-mape-kraja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259632" y="1412776"/>
            <a:ext cx="3333750" cy="2533650"/>
          </a:xfrm>
          <a:prstGeom prst="rect">
            <a:avLst/>
          </a:prstGeom>
        </p:spPr>
      </p:pic>
      <p:sp>
        <p:nvSpPr>
          <p:cNvPr id="12" name="Zahnutá šipka doleva 11"/>
          <p:cNvSpPr/>
          <p:nvPr/>
        </p:nvSpPr>
        <p:spPr>
          <a:xfrm rot="941113">
            <a:off x="3418100" y="2564659"/>
            <a:ext cx="504056" cy="87720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Kto chce vidieť budúcnosť, musí sa dobre orientovať v minulosti</a:t>
            </a:r>
            <a:r>
              <a:rPr lang="pt-BR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8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07504" y="1484784"/>
            <a:ext cx="8424936" cy="464137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800" dirty="0" smtClean="0"/>
              <a:t>      Zrejme </a:t>
            </a:r>
            <a:r>
              <a:rPr lang="sk-SK" sz="1800" dirty="0" smtClean="0"/>
              <a:t>jedným z najvýznamnejších paradoxov, s ktorým sa </a:t>
            </a:r>
            <a:r>
              <a:rPr lang="sk-SK" sz="1800" dirty="0" smtClean="0"/>
              <a:t>stretávame         </a:t>
            </a:r>
            <a:r>
              <a:rPr lang="sk-SK" sz="1800" dirty="0" smtClean="0"/>
              <a:t>v živote každého človeka, je cesta, ktorú volí k tomu, aby dovidel kúsok ďalej.</a:t>
            </a:r>
            <a:br>
              <a:rPr lang="sk-SK" sz="1800" dirty="0" smtClean="0"/>
            </a:br>
            <a:r>
              <a:rPr lang="sk-SK" sz="1800" dirty="0" smtClean="0"/>
              <a:t>Nejedná </a:t>
            </a:r>
            <a:r>
              <a:rPr lang="sk-SK" sz="1800" dirty="0" smtClean="0"/>
              <a:t>sa o vzdialenosť vyjadrenú dĺžkovými jednotkami, kam až sme schopní dohliadnuť, ani trvalú snahu zoznamovať sa s najnovšími aktivitami, aj keď aj to je neobyčajne významné. Ide o naše pozeranie dopredu, spočívajúce v tom, že sa neustále obzeráme späť. Nie z dôvodu akejsi bezduchej kontroly, aby nás niekto na "dráhe života" nepredbehol</a:t>
            </a:r>
            <a:r>
              <a:rPr lang="sk-SK" sz="1800" dirty="0" smtClean="0"/>
              <a:t>,                     </a:t>
            </a:r>
            <a:r>
              <a:rPr lang="sk-SK" sz="1800" dirty="0" smtClean="0"/>
              <a:t>čo napokon vzhľadom na kvalitatívne rastúcu úroveň ľudského poznania a na osobné dispozície jednotlivcov by ani nemalo zmysel, ale preto, </a:t>
            </a:r>
            <a:r>
              <a:rPr lang="sk-SK" sz="1800" dirty="0" smtClean="0"/>
              <a:t>        aby </a:t>
            </a:r>
            <a:r>
              <a:rPr lang="sk-SK" sz="1800" dirty="0" smtClean="0"/>
              <a:t>sme my sami nestratili spojenie s činnosťami predchádzajúcimi a javmi často aj generačne vzdialenými, ktoré nám môžu pomôcť pri korekcii našich rozhodnutí.</a:t>
            </a:r>
            <a:endParaRPr lang="cs-CZ" sz="1800" dirty="0" smtClean="0"/>
          </a:p>
          <a:p>
            <a:pPr>
              <a:buNone/>
            </a:pPr>
            <a:r>
              <a:rPr lang="sk-SK" sz="1800" dirty="0" smtClean="0"/>
              <a:t>      </a:t>
            </a:r>
            <a:r>
              <a:rPr lang="sk-SK" sz="1800" dirty="0" smtClean="0"/>
              <a:t>Hľadieť dopredu tak, že sa stále obzeráme späť, v skutočnosti znamená porozumieť </a:t>
            </a:r>
            <a:r>
              <a:rPr lang="sk-SK" sz="1800" dirty="0" err="1" smtClean="0"/>
              <a:t>géniu</a:t>
            </a:r>
            <a:r>
              <a:rPr lang="sk-SK" sz="1800" dirty="0" smtClean="0"/>
              <a:t> </a:t>
            </a:r>
            <a:r>
              <a:rPr lang="sk-SK" sz="1800" dirty="0" err="1" smtClean="0"/>
              <a:t>loci</a:t>
            </a:r>
            <a:r>
              <a:rPr lang="sk-SK" sz="1800" dirty="0" smtClean="0"/>
              <a:t> krajiny, v ktorej žijeme, bývame, alebo len </a:t>
            </a:r>
            <a:r>
              <a:rPr lang="sk-SK" sz="1800" dirty="0" smtClean="0"/>
              <a:t>                   tak </a:t>
            </a:r>
            <a:r>
              <a:rPr lang="sk-SK" sz="1800" dirty="0" smtClean="0"/>
              <a:t>jednoducho oddychujeme.</a:t>
            </a:r>
            <a:endParaRPr lang="cs-CZ" sz="1800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Liptovský Mikuláš -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mesto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bohato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nasýtené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spoločenskou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dôležitosťou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cs-CZ" sz="28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3347864" y="1600200"/>
            <a:ext cx="5544616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800" dirty="0" smtClean="0"/>
              <a:t> </a:t>
            </a:r>
            <a:r>
              <a:rPr lang="sk-SK" sz="1800" dirty="0" smtClean="0"/>
              <a:t>     S </a:t>
            </a:r>
            <a:r>
              <a:rPr lang="sk-SK" sz="1800" dirty="0" smtClean="0"/>
              <a:t>mestom Liptovský Mikuláš je veľmi úzko spojená plejáda osvetových, vzdelávacích, kultúrnych a národných uvedomovacích udalostí, ktoré svojím významom majú </a:t>
            </a:r>
            <a:r>
              <a:rPr lang="sk-SK" sz="1800" dirty="0" smtClean="0"/>
              <a:t>           omnoho </a:t>
            </a:r>
            <a:r>
              <a:rPr lang="sk-SK" sz="1800" dirty="0" smtClean="0"/>
              <a:t>významnejší než regionálny dosah. Nevedomosť bola pokladaná za počiatok všetkých zle usporiadaných spoločenských pomerov. Historickou udalosťou bolo </a:t>
            </a:r>
            <a:r>
              <a:rPr lang="sk-SK" sz="1800" dirty="0" smtClean="0"/>
              <a:t>           povýšenie </a:t>
            </a:r>
            <a:r>
              <a:rPr lang="sk-SK" sz="1800" dirty="0" smtClean="0"/>
              <a:t>slovenčiny na spisovný jazyk (1843). </a:t>
            </a:r>
            <a:r>
              <a:rPr lang="sk-SK" sz="1800" dirty="0" smtClean="0"/>
              <a:t>        Zásluhou </a:t>
            </a:r>
            <a:r>
              <a:rPr lang="sk-SK" sz="1800" dirty="0" smtClean="0"/>
              <a:t>mnohých kultúrnych šľachticko-meštianskych rodín sa Liptovský Mikuláš </a:t>
            </a:r>
            <a:r>
              <a:rPr lang="sk-SK" sz="1800" dirty="0" smtClean="0"/>
              <a:t>         už </a:t>
            </a:r>
            <a:r>
              <a:rPr lang="sk-SK" sz="1800" dirty="0" smtClean="0"/>
              <a:t>od 17. storočia stal dôležitým miestom premeny Slovákov </a:t>
            </a:r>
            <a:r>
              <a:rPr lang="sk-SK" sz="1800" dirty="0" smtClean="0"/>
              <a:t>na </a:t>
            </a:r>
            <a:r>
              <a:rPr lang="sk-SK" sz="1800" dirty="0" smtClean="0"/>
              <a:t>novodobý národ.</a:t>
            </a:r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C:\Users\Jaroslav Vencálek\Desktop\M_M_Hodza_socha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84784"/>
            <a:ext cx="2160240" cy="40190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extovéPole 10"/>
          <p:cNvSpPr txBox="1"/>
          <p:nvPr/>
        </p:nvSpPr>
        <p:spPr>
          <a:xfrm>
            <a:off x="827584" y="5661248"/>
            <a:ext cx="3312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FFC000"/>
                </a:solidFill>
              </a:rPr>
              <a:t>M. M. </a:t>
            </a:r>
            <a:r>
              <a:rPr lang="sk-SK" sz="1600" dirty="0" err="1" smtClean="0">
                <a:solidFill>
                  <a:srgbClr val="FFC000"/>
                </a:solidFill>
              </a:rPr>
              <a:t>Hodža</a:t>
            </a:r>
            <a:r>
              <a:rPr lang="sk-SK" sz="1600" dirty="0" smtClean="0">
                <a:solidFill>
                  <a:srgbClr val="FFC000"/>
                </a:solidFill>
              </a:rPr>
              <a:t> – okrem iného, významný politik</a:t>
            </a:r>
            <a:endParaRPr lang="sk-SK" sz="1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23528" y="116632"/>
            <a:ext cx="7488832" cy="1300688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Vznik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celonárodného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spoločenského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prúdu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menom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Tatrín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800" dirty="0"/>
          </a:p>
        </p:txBody>
      </p:sp>
      <p:sp>
        <p:nvSpPr>
          <p:cNvPr id="7" name="Obdélník 6"/>
          <p:cNvSpPr/>
          <p:nvPr/>
        </p:nvSpPr>
        <p:spPr>
          <a:xfrm>
            <a:off x="467544" y="1340768"/>
            <a:ext cx="8352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Vďaka dlhodobo pôsobiacim vhodným podmienkam na kultúrny rozvoj Liptova, došlo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dňoch 26 - 28. 8. 1844 na starej evanjelickej fare k stretnutiu významných duchovných, učiteľov, zemanov, remeselníkov a študentov,          bez rozdielu náboženského vyznania, ktorí tu založili celonárodný osvetový spolok  </a:t>
            </a:r>
            <a:r>
              <a:rPr lang="sk-SK" b="1" dirty="0" err="1" smtClean="0">
                <a:latin typeface="Arial" pitchFamily="34" charset="0"/>
                <a:cs typeface="Arial" pitchFamily="34" charset="0"/>
              </a:rPr>
              <a:t>Tatrín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, ktorého predsedom sa stal slovenský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básnik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filológ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a politik Michal Miloslav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Hodža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(1811-1870), tajomníkom Gašpar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Fejérpataky-Belopotocký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a ďalšími členmi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boli Ľudovít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Štúr, Jozef Miroslav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Hurban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Ctiboh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Cochius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Zoch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) a Matej Tučko, ku ktorým neskôr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pribudli                          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Samo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Chalupka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Karol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Kuzmány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a Štefan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Závodník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3" descr="C:\Users\Jaroslav Vencálek\Desktop\stara_evanjelicka_fara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077072"/>
            <a:ext cx="3384376" cy="21998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ovéPole 8"/>
          <p:cNvSpPr txBox="1"/>
          <p:nvPr/>
        </p:nvSpPr>
        <p:spPr>
          <a:xfrm>
            <a:off x="1187624" y="5229200"/>
            <a:ext cx="23762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FFC000"/>
                </a:solidFill>
              </a:rPr>
              <a:t>Stará evanjelická fara </a:t>
            </a:r>
            <a:endParaRPr lang="sk-SK" sz="1600" dirty="0" smtClean="0">
              <a:solidFill>
                <a:srgbClr val="FFC000"/>
              </a:solidFill>
            </a:endParaRPr>
          </a:p>
          <a:p>
            <a:r>
              <a:rPr lang="sk-SK" sz="1600" dirty="0" smtClean="0">
                <a:solidFill>
                  <a:srgbClr val="FFC000"/>
                </a:solidFill>
              </a:rPr>
              <a:t>v </a:t>
            </a:r>
            <a:r>
              <a:rPr lang="sk-SK" sz="1600" dirty="0" smtClean="0">
                <a:solidFill>
                  <a:srgbClr val="FFC000"/>
                </a:solidFill>
              </a:rPr>
              <a:t>Liptovskom Mikuláši </a:t>
            </a:r>
            <a:r>
              <a:rPr lang="sk-SK" sz="1600" dirty="0" smtClean="0">
                <a:solidFill>
                  <a:srgbClr val="FFC000"/>
                </a:solidFill>
              </a:rPr>
              <a:t>                       – </a:t>
            </a:r>
            <a:r>
              <a:rPr lang="sk-SK" sz="1600" dirty="0" smtClean="0">
                <a:solidFill>
                  <a:srgbClr val="FFC000"/>
                </a:solidFill>
              </a:rPr>
              <a:t>socha </a:t>
            </a:r>
            <a:r>
              <a:rPr lang="sk-SK" sz="1600" dirty="0" smtClean="0">
                <a:solidFill>
                  <a:srgbClr val="FFC000"/>
                </a:solidFill>
              </a:rPr>
              <a:t> Ľ</a:t>
            </a:r>
            <a:r>
              <a:rPr lang="sk-SK" sz="1600" dirty="0" smtClean="0">
                <a:solidFill>
                  <a:srgbClr val="FFC000"/>
                </a:solidFill>
              </a:rPr>
              <a:t>. Štúra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7380312" cy="850106"/>
          </a:xfrm>
        </p:spPr>
        <p:txBody>
          <a:bodyPr>
            <a:normAutofit/>
          </a:bodyPr>
          <a:lstStyle/>
          <a:p>
            <a:pPr algn="ctr"/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Počiatky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slovenčiny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ako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spisovnej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reči</a:t>
            </a:r>
            <a:endParaRPr lang="cs-CZ" sz="28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1196752"/>
            <a:ext cx="4427984" cy="4929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800" dirty="0" smtClean="0"/>
              <a:t>    </a:t>
            </a:r>
            <a:r>
              <a:rPr lang="sk-SK" sz="1800" dirty="0" smtClean="0"/>
              <a:t>Na prvé tri zhromaždenia </a:t>
            </a:r>
            <a:r>
              <a:rPr lang="sk-SK" sz="1800" dirty="0" err="1" smtClean="0"/>
              <a:t>Tatrínu</a:t>
            </a:r>
            <a:r>
              <a:rPr lang="sk-SK" sz="1800" dirty="0" smtClean="0"/>
              <a:t> </a:t>
            </a:r>
            <a:r>
              <a:rPr lang="sk-SK" sz="1800" dirty="0" smtClean="0"/>
              <a:t> (</a:t>
            </a:r>
            <a:r>
              <a:rPr lang="sk-SK" sz="1800" dirty="0" smtClean="0"/>
              <a:t>tzv. sednice), ktoré sa konali </a:t>
            </a:r>
            <a:r>
              <a:rPr lang="sk-SK" sz="1800" dirty="0" smtClean="0"/>
              <a:t>            v </a:t>
            </a:r>
            <a:r>
              <a:rPr lang="sk-SK" sz="1800" dirty="0" smtClean="0"/>
              <a:t>Liptovskom Svätom Mikuláši nadviazalo zasadnutie štvrté, uskutočnené  9. - 10. 10. 1847 </a:t>
            </a:r>
            <a:r>
              <a:rPr lang="sk-SK" sz="1800" dirty="0" smtClean="0"/>
              <a:t>          na </a:t>
            </a:r>
            <a:r>
              <a:rPr lang="sk-SK" sz="1800" dirty="0" smtClean="0"/>
              <a:t>rímsko-katolíckej fare </a:t>
            </a:r>
            <a:r>
              <a:rPr lang="sk-SK" sz="1800" dirty="0" smtClean="0"/>
              <a:t>                     v </a:t>
            </a:r>
            <a:r>
              <a:rPr lang="sk-SK" sz="1800" dirty="0" smtClean="0"/>
              <a:t>Čachticiach, kde </a:t>
            </a:r>
            <a:r>
              <a:rPr lang="sk-SK" sz="1800" dirty="0" smtClean="0"/>
              <a:t>došlo                      </a:t>
            </a:r>
            <a:r>
              <a:rPr lang="sk-SK" sz="1800" dirty="0" smtClean="0"/>
              <a:t>k zjednoteniu bernolákovcov </a:t>
            </a:r>
            <a:r>
              <a:rPr lang="sk-SK" sz="1800" dirty="0" smtClean="0"/>
              <a:t>           so </a:t>
            </a:r>
            <a:r>
              <a:rPr lang="sk-SK" sz="1800" dirty="0" smtClean="0"/>
              <a:t>štúrovcami a bolo rozhodnuté brániť aj so zbraňou v ruke slovenský jazyk a národ. Štúrovské Slovenské národné noviny toto zasadnutie pomenovali </a:t>
            </a:r>
            <a:r>
              <a:rPr lang="sk-SK" sz="1800" dirty="0" smtClean="0"/>
              <a:t>  </a:t>
            </a:r>
          </a:p>
          <a:p>
            <a:pPr>
              <a:buNone/>
            </a:pPr>
            <a:r>
              <a:rPr lang="sk-SK" sz="1800" dirty="0" smtClean="0"/>
              <a:t>         „</a:t>
            </a:r>
            <a:r>
              <a:rPr lang="sk-SK" sz="1800" i="1" dirty="0" smtClean="0"/>
              <a:t>novými </a:t>
            </a:r>
            <a:r>
              <a:rPr lang="sk-SK" sz="1800" i="1" dirty="0" smtClean="0"/>
              <a:t>sviatkami </a:t>
            </a:r>
            <a:r>
              <a:rPr lang="sk-SK" sz="1800" i="1" dirty="0" smtClean="0"/>
              <a:t>slovenskými“</a:t>
            </a:r>
            <a:r>
              <a:rPr lang="sk-SK" sz="1800" dirty="0" smtClean="0"/>
              <a:t>.</a:t>
            </a:r>
            <a:endParaRPr lang="cs-CZ" sz="1800" dirty="0"/>
          </a:p>
        </p:txBody>
      </p:sp>
      <p:pic>
        <p:nvPicPr>
          <p:cNvPr id="31746" name="Picture 2" descr="C:\Users\Jaroslav Vencálek\Desktop\401px-Tatrín_-_pamätná_tabuľa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340768"/>
            <a:ext cx="2603107" cy="3888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ovéPole 5"/>
          <p:cNvSpPr txBox="1"/>
          <p:nvPr/>
        </p:nvSpPr>
        <p:spPr>
          <a:xfrm>
            <a:off x="4283968" y="5373216"/>
            <a:ext cx="3312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err="1" smtClean="0">
                <a:solidFill>
                  <a:srgbClr val="FFC000"/>
                </a:solidFill>
              </a:rPr>
              <a:t>Pamätná</a:t>
            </a:r>
            <a:r>
              <a:rPr lang="cs-CZ" sz="1600" dirty="0" smtClean="0">
                <a:solidFill>
                  <a:srgbClr val="FFC000"/>
                </a:solidFill>
              </a:rPr>
              <a:t> </a:t>
            </a:r>
            <a:r>
              <a:rPr lang="cs-CZ" sz="1600" dirty="0" err="1" smtClean="0">
                <a:solidFill>
                  <a:srgbClr val="FFC000"/>
                </a:solidFill>
              </a:rPr>
              <a:t>tabuľa</a:t>
            </a:r>
            <a:r>
              <a:rPr lang="cs-CZ" sz="1600" dirty="0" smtClean="0">
                <a:solidFill>
                  <a:srgbClr val="FFC000"/>
                </a:solidFill>
              </a:rPr>
              <a:t> spolku </a:t>
            </a:r>
            <a:r>
              <a:rPr lang="cs-CZ" sz="1600" dirty="0" err="1" smtClean="0">
                <a:solidFill>
                  <a:srgbClr val="FFC000"/>
                </a:solidFill>
              </a:rPr>
              <a:t>Tatrín</a:t>
            </a:r>
            <a:r>
              <a:rPr lang="cs-CZ" sz="1600" dirty="0" smtClean="0">
                <a:solidFill>
                  <a:srgbClr val="FFC000"/>
                </a:solidFill>
              </a:rPr>
              <a:t> </a:t>
            </a:r>
            <a:r>
              <a:rPr lang="cs-CZ" sz="1600" dirty="0" smtClean="0">
                <a:solidFill>
                  <a:srgbClr val="FFC000"/>
                </a:solidFill>
              </a:rPr>
              <a:t>                             v </a:t>
            </a:r>
            <a:r>
              <a:rPr lang="cs-CZ" sz="1600" dirty="0" err="1" smtClean="0">
                <a:solidFill>
                  <a:srgbClr val="FFC000"/>
                </a:solidFill>
              </a:rPr>
              <a:t>Čachticiach</a:t>
            </a:r>
            <a:endParaRPr lang="cs-CZ" sz="1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10. máj 1848 Liptovský Mikuláš</a:t>
            </a:r>
            <a:endParaRPr lang="cs-CZ" sz="28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707904" y="1340768"/>
            <a:ext cx="4104456" cy="52565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V roku 1848 sa dňa 10. 5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.                 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konalo na liptovskomikulášskej evanjelickej fare zasadnutie slovenských vlastencov, ktorého členmi boli Michal Miloslav </a:t>
            </a:r>
            <a:r>
              <a:rPr lang="sk-SK" sz="1900" dirty="0" err="1" smtClean="0">
                <a:latin typeface="Arial" pitchFamily="34" charset="0"/>
                <a:cs typeface="Arial" pitchFamily="34" charset="0"/>
              </a:rPr>
              <a:t>Hodža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, Jozef Miloslav </a:t>
            </a:r>
            <a:r>
              <a:rPr lang="sk-SK" sz="1900" dirty="0" err="1" smtClean="0">
                <a:latin typeface="Arial" pitchFamily="34" charset="0"/>
                <a:cs typeface="Arial" pitchFamily="34" charset="0"/>
              </a:rPr>
              <a:t>Hurban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 a Ľudovít Štúr, ktorí vtedy sformulovali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          a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verejne vyhlásili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dokument           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sk-SK" sz="1900" b="1" i="1" dirty="0" smtClean="0">
                <a:latin typeface="Arial" pitchFamily="34" charset="0"/>
                <a:cs typeface="Arial" pitchFamily="34" charset="0"/>
              </a:rPr>
              <a:t>Žiadosti slovenského národa</a:t>
            </a:r>
            <a:r>
              <a:rPr lang="sk-SK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         v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ňom žiadali rovnoprávnosť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          pre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všetky uhorské národy, federalizáciu uhorského štátu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        s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národnými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snemami a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jedným spoločným federálnym snemom, právo trestať zradcu národa, zavedenie materinského jazyka ako úradného jazyka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všetkých stupňoch škôl, všeobecné volebné právo, slobodu tlače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                       a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zhromažďovania a likvidáciu akýchkoľvek poddanských </a:t>
            </a:r>
            <a:r>
              <a:rPr lang="sk-SK" sz="1900" dirty="0" smtClean="0">
                <a:latin typeface="Arial" pitchFamily="34" charset="0"/>
                <a:cs typeface="Arial" pitchFamily="34" charset="0"/>
              </a:rPr>
              <a:t>          záťaží</a:t>
            </a:r>
            <a:r>
              <a:rPr lang="sk-SK" sz="1900" dirty="0" smtClean="0"/>
              <a:t>.</a:t>
            </a:r>
            <a:endParaRPr lang="cs-CZ" sz="1900" dirty="0"/>
          </a:p>
        </p:txBody>
      </p:sp>
      <p:pic>
        <p:nvPicPr>
          <p:cNvPr id="32770" name="Picture 2" descr="C:\Users\Jaroslav Vencálek\Desktop\Ziadosto-slovenskeho-naroda[1]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3028162" cy="4525963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395536" y="5949280"/>
            <a:ext cx="3528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FFC000"/>
                </a:solidFill>
              </a:rPr>
              <a:t>Vstupná </a:t>
            </a:r>
            <a:r>
              <a:rPr lang="cs-CZ" sz="1600" dirty="0" err="1" smtClean="0">
                <a:solidFill>
                  <a:srgbClr val="FFC000"/>
                </a:solidFill>
              </a:rPr>
              <a:t>doska</a:t>
            </a:r>
            <a:r>
              <a:rPr lang="cs-CZ" sz="1600" dirty="0" smtClean="0">
                <a:solidFill>
                  <a:srgbClr val="FFC000"/>
                </a:solidFill>
              </a:rPr>
              <a:t> </a:t>
            </a:r>
            <a:r>
              <a:rPr lang="cs-CZ" sz="1600" dirty="0" err="1" smtClean="0">
                <a:solidFill>
                  <a:srgbClr val="FFC000"/>
                </a:solidFill>
              </a:rPr>
              <a:t>výstavnej</a:t>
            </a:r>
            <a:r>
              <a:rPr lang="cs-CZ" sz="1600" dirty="0" smtClean="0">
                <a:solidFill>
                  <a:srgbClr val="FFC000"/>
                </a:solidFill>
              </a:rPr>
              <a:t> </a:t>
            </a:r>
            <a:r>
              <a:rPr lang="cs-CZ" sz="1600" dirty="0" err="1" smtClean="0">
                <a:solidFill>
                  <a:srgbClr val="FFC000"/>
                </a:solidFill>
              </a:rPr>
              <a:t>expozície</a:t>
            </a:r>
            <a:endParaRPr lang="cs-CZ" sz="1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488832" cy="1008112"/>
          </a:xfrm>
        </p:spPr>
        <p:txBody>
          <a:bodyPr>
            <a:noAutofit/>
          </a:bodyPr>
          <a:lstStyle/>
          <a:p>
            <a:pPr algn="ctr"/>
            <a:r>
              <a:rPr lang="sk-SK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1. bod  </a:t>
            </a:r>
            <a:r>
              <a:rPr lang="sk-SK" sz="28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Žiadosti slovenského národa </a:t>
            </a:r>
            <a:endParaRPr lang="cs-CZ" sz="28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8460432" cy="500141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600" i="1" dirty="0" smtClean="0"/>
              <a:t>      </a:t>
            </a:r>
            <a:r>
              <a:rPr lang="sk-SK" sz="1600" i="1" dirty="0" smtClean="0"/>
              <a:t>„Slovenský národ v uhorskej vlasti preciťuje po deväťstoročnom sne ako </a:t>
            </a:r>
            <a:r>
              <a:rPr lang="sk-SK" sz="1600" i="1" dirty="0" err="1" smtClean="0"/>
              <a:t>pranárod</a:t>
            </a:r>
            <a:r>
              <a:rPr lang="sk-SK" sz="1600" i="1" dirty="0" smtClean="0"/>
              <a:t> krajiny tejto, </a:t>
            </a:r>
            <a:r>
              <a:rPr lang="sk-SK" sz="1600" i="1" dirty="0" err="1" smtClean="0"/>
              <a:t>osvedomujúc</a:t>
            </a:r>
            <a:r>
              <a:rPr lang="sk-SK" sz="1600" i="1" dirty="0" smtClean="0"/>
              <a:t> sa, že svätá zem táto a matka krajina, súc </a:t>
            </a:r>
            <a:r>
              <a:rPr lang="sk-SK" sz="1600" i="1" dirty="0" err="1" smtClean="0"/>
              <a:t>pôvodisko</a:t>
            </a:r>
            <a:r>
              <a:rPr lang="sk-SK" sz="1600" i="1" dirty="0" smtClean="0"/>
              <a:t> a kolíska povestí o starodávnej sláve jeho predkov a divadlo, na ktorom otcovia jeho a hrdinovia za uhorskú korunu krv vylievali, bola donedávna len macochou jeho, zachodiacou s ním nemilosrdne a držiacou jeho reč a národnosť na reťaziach potupy a zhanobenia, ale v tomto </a:t>
            </a:r>
            <a:r>
              <a:rPr lang="sk-SK" sz="1600" i="1" dirty="0" err="1" smtClean="0"/>
              <a:t>okamžení</a:t>
            </a:r>
            <a:r>
              <a:rPr lang="sk-SK" sz="1600" i="1" dirty="0" smtClean="0"/>
              <a:t> svojho prebudenia chce národ slovenský zabudnúť na </a:t>
            </a:r>
            <a:r>
              <a:rPr lang="sk-SK" sz="1600" i="1" dirty="0" err="1" smtClean="0"/>
              <a:t>stoletia</a:t>
            </a:r>
            <a:r>
              <a:rPr lang="sk-SK" sz="1600" i="1" dirty="0" smtClean="0"/>
              <a:t> </a:t>
            </a:r>
            <a:r>
              <a:rPr lang="sk-SK" sz="1600" i="1" dirty="0" err="1" smtClean="0"/>
              <a:t>ukrivdenosti</a:t>
            </a:r>
            <a:r>
              <a:rPr lang="sk-SK" sz="1600" i="1" dirty="0" smtClean="0"/>
              <a:t> a </a:t>
            </a:r>
            <a:r>
              <a:rPr lang="sk-SK" sz="1600" i="1" dirty="0" err="1" smtClean="0"/>
              <a:t>zhanobenosti</a:t>
            </a:r>
            <a:r>
              <a:rPr lang="sk-SK" sz="1600" i="1" dirty="0" smtClean="0"/>
              <a:t> svojej, odpúšťa sebe aj svojim </a:t>
            </a:r>
            <a:r>
              <a:rPr lang="sk-SK" sz="1600" i="1" dirty="0" err="1" smtClean="0"/>
              <a:t>ujarmiteľom</a:t>
            </a:r>
            <a:r>
              <a:rPr lang="sk-SK" sz="1600" i="1" dirty="0" smtClean="0"/>
              <a:t> a nič inšie nehýbe jeho rozradovaným srdcom ako svätý zápal lásky a horúca túžba po ubezpečení slobody, národnosti a krajiny svojej. </a:t>
            </a:r>
          </a:p>
          <a:p>
            <a:pPr>
              <a:buNone/>
            </a:pPr>
            <a:r>
              <a:rPr lang="sk-SK" sz="1600" i="1" dirty="0" smtClean="0"/>
              <a:t>	Zato</a:t>
            </a:r>
            <a:r>
              <a:rPr lang="sk-SK" sz="1600" i="1" dirty="0" smtClean="0"/>
              <a:t>, </a:t>
            </a:r>
            <a:r>
              <a:rPr lang="sk-SK" sz="1600" i="1" dirty="0" err="1" smtClean="0"/>
              <a:t>jako</a:t>
            </a:r>
            <a:r>
              <a:rPr lang="sk-SK" sz="1600" i="1" dirty="0" smtClean="0"/>
              <a:t> </a:t>
            </a:r>
            <a:r>
              <a:rPr lang="sk-SK" sz="1600" i="1" dirty="0" err="1" smtClean="0"/>
              <a:t>pranárod</a:t>
            </a:r>
            <a:r>
              <a:rPr lang="sk-SK" sz="1600" i="1" dirty="0" smtClean="0"/>
              <a:t> a niekdajší jediný majiteľ svätej zeme, prevoláva pod zástavou </a:t>
            </a:r>
            <a:r>
              <a:rPr lang="sk-SK" sz="1600" i="1" dirty="0" err="1" smtClean="0"/>
              <a:t>tohoto</a:t>
            </a:r>
            <a:r>
              <a:rPr lang="sk-SK" sz="1600" i="1" dirty="0" smtClean="0"/>
              <a:t> veku rovnosti všetky národy </a:t>
            </a:r>
            <a:r>
              <a:rPr lang="sk-SK" sz="1600" i="1" dirty="0" err="1" smtClean="0"/>
              <a:t>uhorskie</a:t>
            </a:r>
            <a:r>
              <a:rPr lang="sk-SK" sz="1600" i="1" dirty="0" smtClean="0"/>
              <a:t> ku </a:t>
            </a:r>
            <a:r>
              <a:rPr lang="sk-SK" sz="1600" i="1" dirty="0" err="1" smtClean="0"/>
              <a:t>bratinstvu</a:t>
            </a:r>
            <a:r>
              <a:rPr lang="sk-SK" sz="1600" i="1" dirty="0" smtClean="0"/>
              <a:t> a rovnosti a osvedčuje sa </a:t>
            </a:r>
            <a:r>
              <a:rPr lang="sk-SK" sz="1600" i="1" dirty="0" smtClean="0"/>
              <a:t>   za </a:t>
            </a:r>
            <a:r>
              <a:rPr lang="sk-SK" sz="1600" i="1" dirty="0" smtClean="0"/>
              <a:t>svojej strany</a:t>
            </a:r>
            <a:r>
              <a:rPr lang="sk-SK" sz="1600" i="1" dirty="0" smtClean="0"/>
              <a:t>, že </a:t>
            </a:r>
            <a:r>
              <a:rPr lang="sk-SK" sz="1600" i="1" dirty="0" smtClean="0"/>
              <a:t>nechce žiadnu národnosť v Uhorskej ukrivdiť, uraziť, zmenšiť, </a:t>
            </a:r>
            <a:r>
              <a:rPr lang="sk-SK" sz="1600" i="1" dirty="0" smtClean="0"/>
              <a:t>  a</a:t>
            </a:r>
            <a:r>
              <a:rPr lang="sk-SK" sz="1600" i="1" dirty="0" smtClean="0"/>
              <a:t> tým menej vykoreniť, ale aj žiada od uhorských národov, aby aj oni z ich strany takýmto uhorským vlastenectvom naplnení boli a uctením slovenskej národnosti národu </a:t>
            </a:r>
            <a:r>
              <a:rPr lang="sk-SK" sz="1600" i="1" dirty="0" err="1" smtClean="0"/>
              <a:t>slovenskieho</a:t>
            </a:r>
            <a:r>
              <a:rPr lang="sk-SK" sz="1600" i="1" dirty="0" smtClean="0"/>
              <a:t> priateľstva a lásky hodnými sa stali. Lebo národ slovenský ako z jednej strany nechce utláčať </a:t>
            </a:r>
            <a:r>
              <a:rPr lang="sk-SK" sz="1600" i="1" dirty="0" err="1" smtClean="0"/>
              <a:t>inie</a:t>
            </a:r>
            <a:r>
              <a:rPr lang="sk-SK" sz="1600" i="1" dirty="0" smtClean="0"/>
              <a:t> národy, tak z druhej </a:t>
            </a:r>
            <a:r>
              <a:rPr lang="sk-SK" sz="1600" i="1" dirty="0" err="1" smtClean="0"/>
              <a:t>nedozvoli</a:t>
            </a:r>
            <a:r>
              <a:rPr lang="sk-SK" sz="1600" i="1" dirty="0" smtClean="0"/>
              <a:t> </a:t>
            </a:r>
            <a:r>
              <a:rPr lang="sk-SK" sz="1600" i="1" dirty="0" err="1" smtClean="0"/>
              <a:t>sebä</a:t>
            </a:r>
            <a:r>
              <a:rPr lang="sk-SK" sz="1600" i="1" dirty="0" smtClean="0"/>
              <a:t> do </a:t>
            </a:r>
            <a:r>
              <a:rPr lang="sk-SK" sz="1600" i="1" dirty="0" err="1" smtClean="0"/>
              <a:t>starieho</a:t>
            </a:r>
            <a:r>
              <a:rPr lang="sk-SK" sz="1600" i="1" dirty="0" smtClean="0"/>
              <a:t> jarma zapriahnuť a osvedčuje sa teraz i napotom, že </a:t>
            </a:r>
            <a:r>
              <a:rPr lang="sk-SK" sz="1600" i="1" dirty="0" err="1" smtClean="0"/>
              <a:t>slávno</a:t>
            </a:r>
            <a:r>
              <a:rPr lang="sk-SK" sz="1600" i="1" dirty="0" smtClean="0"/>
              <a:t> meno </a:t>
            </a:r>
            <a:r>
              <a:rPr lang="sk-SK" sz="1600" i="1" dirty="0" err="1" smtClean="0"/>
              <a:t>uhorskieho</a:t>
            </a:r>
            <a:r>
              <a:rPr lang="sk-SK" sz="1600" i="1" dirty="0" smtClean="0"/>
              <a:t> vlastenca žiadnemu neprisúdi tomu, ktorý nešetrí práva národnosti </a:t>
            </a:r>
            <a:r>
              <a:rPr lang="sk-SK" sz="1600" i="1" dirty="0" err="1" smtClean="0"/>
              <a:t>druhieho</a:t>
            </a:r>
            <a:r>
              <a:rPr lang="sk-SK" sz="1600" i="1" dirty="0" smtClean="0"/>
              <a:t>, </a:t>
            </a:r>
            <a:r>
              <a:rPr lang="sk-SK" sz="1600" i="1" dirty="0" smtClean="0"/>
              <a:t>          pod </a:t>
            </a:r>
            <a:r>
              <a:rPr lang="sk-SK" sz="1600" i="1" dirty="0" smtClean="0"/>
              <a:t>korunou uhorskou bývajúceho národa</a:t>
            </a:r>
            <a:r>
              <a:rPr lang="sk-SK" sz="1600" i="1" dirty="0" smtClean="0"/>
              <a:t>.“</a:t>
            </a:r>
            <a:endParaRPr lang="sk-SK" sz="1600" dirty="0" smtClean="0"/>
          </a:p>
          <a:p>
            <a:endParaRPr lang="sk-SK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Čo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ďalej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nasledovalo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v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revolučných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udalostiach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roku 1848</a:t>
            </a:r>
            <a:endParaRPr lang="cs-CZ" sz="28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792088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       Verejne 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boli Žiadosti slovenského národa vyhlásené vo dvorane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Ondrašovských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kúpeľov (Liptovský Mikuláš). Na mieste dávno zaniknutých kúpeľných budov bola pri príležitosti 10 rokov trvania Československa vybudovaná v roku 1928 mohyla, pripomínajúca prvé slovenské národné zhromaždenie 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(10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. máj 1848).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       Uhorská 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vláda na všetkých troch vodcov slovenského národného hnutia vydala zatykač. Všetci preto utiekli, a to do Prahy, kde sa 2. júna začal Slovanský zjazd - kongres zástupcov slovanských národov rakúskej ríše, kde z 350 prítomných delegátov bolo dvadsať Slovákov, medzi nimi Ľ. Štúr, M. M.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Hodža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                a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 J. M.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Hurban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. Po tom, čo došlo k demonštrácii Pražanov a po Bratislave 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      sa 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začali stavať barikády, ešte pred tým, ako poľný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maršál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knieža 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                        Alfréd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Windischgrätz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vydal na všetkých troch zatykač, bojovali spolu s Pražanmi na barikádach: 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Ľ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. Štúr pri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Klementíne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, J. M.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Hurban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na barikáde vo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Vodičkovej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ulici. Po tom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, čo 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bolo tzv. Svätodušné povstanie potlačené a účastníci Slovanského zjazdu rozohnaní, odišiel M. M.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Hodža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do Viedne a Ľ. Štúr spolu s J. M.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Hurbanom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najskôr do chorvátskeho Záhrebu, a potom sa presunuli 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         aj 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do Viedne, odkiaľ začali pripravovať ozbrojené povstanie Slovákov proti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peštianskej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vláde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4564</TotalTime>
  <Words>873</Words>
  <Application>Microsoft Office PowerPoint</Application>
  <PresentationFormat>Předvádění na obrazovce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Technický</vt:lpstr>
      <vt:lpstr>10. MilujemE Slovensko región CENTRÁLNY LIPTOV     (časť 2.) </vt:lpstr>
      <vt:lpstr>Milujeme Slovensko: centrálny Liptov</vt:lpstr>
      <vt:lpstr>Kto chce vidieť budúcnosť, musí sa dobre orientovať v minulosti </vt:lpstr>
      <vt:lpstr>Liptovský Mikuláš - mesto bohato nasýtené spoločenskou dôležitosťou  </vt:lpstr>
      <vt:lpstr>Vznik celonárodného spoločenského prúdu menom Tatrín </vt:lpstr>
      <vt:lpstr>Počiatky slovenčiny ako spisovnej reči</vt:lpstr>
      <vt:lpstr>10. máj 1848 Liptovský Mikuláš</vt:lpstr>
      <vt:lpstr>1. bod  Žiadosti slovenského národa </vt:lpstr>
      <vt:lpstr>Čo ďalej nasledovalo v revolučných udalostiach roku 1848</vt:lpstr>
      <vt:lpstr>Vznik 1. Slovenskej národnej rady</vt:lpstr>
      <vt:lpstr>V myjavskom dome pani Anny Koléniovej zasadala 1. Slovenská národná rada              od 18. do 28. septembra 1848.</vt:lpstr>
      <vt:lpstr> Július Lenko (1914 - 2000), liptovský rodák, básnik, slavista a germanista napísal: </vt:lpstr>
      <vt:lpstr>Oveľa krajší ako samotný pohľad na mesto    je porozumenie veľkosti jeho ducha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SPOLEČENSKO-POLITICKÁ ÚLOHA UMĚNÍ  NA PŘÍKLADU VÝTVARNÉ TVORBY FRANTIŠKA VESELÉHO </dc:title>
  <dc:creator>Jaroslav Vencálek</dc:creator>
  <cp:lastModifiedBy>Uživatel systému Windows</cp:lastModifiedBy>
  <cp:revision>522</cp:revision>
  <dcterms:created xsi:type="dcterms:W3CDTF">2019-11-01T10:11:43Z</dcterms:created>
  <dcterms:modified xsi:type="dcterms:W3CDTF">2020-04-19T08:11:27Z</dcterms:modified>
</cp:coreProperties>
</file>