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0"/>
  </p:notesMasterIdLst>
  <p:sldIdLst>
    <p:sldId id="256" r:id="rId2"/>
    <p:sldId id="346" r:id="rId3"/>
    <p:sldId id="350" r:id="rId4"/>
    <p:sldId id="330" r:id="rId5"/>
    <p:sldId id="333" r:id="rId6"/>
    <p:sldId id="349" r:id="rId7"/>
    <p:sldId id="334" r:id="rId8"/>
    <p:sldId id="335" r:id="rId9"/>
    <p:sldId id="336" r:id="rId10"/>
    <p:sldId id="337" r:id="rId11"/>
    <p:sldId id="338" r:id="rId12"/>
    <p:sldId id="339" r:id="rId13"/>
    <p:sldId id="340" r:id="rId14"/>
    <p:sldId id="341" r:id="rId15"/>
    <p:sldId id="342" r:id="rId16"/>
    <p:sldId id="343" r:id="rId17"/>
    <p:sldId id="344" r:id="rId18"/>
    <p:sldId id="345" r:id="rId1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18"/>
    <p:penClr>
      <a:srgbClr val="FF0000"/>
    </p:penClr>
  </p:showPr>
  <p:clrMru>
    <a:srgbClr val="FFC000"/>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28"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B7E7EC-95C4-4C38-A87C-7D7128E3F956}" type="datetimeFigureOut">
              <a:rPr lang="cs-CZ" smtClean="0"/>
              <a:pPr/>
              <a:t>25.03.2020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769A56-AA79-4F45-937A-3B3ABAB99274}"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7" name="Volný tvar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Volný tvar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Nadpis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fld id="{18A2481B-5154-415F-B752-558547769AA3}" type="datetimeFigureOut">
              <a:rPr lang="cs-CZ" smtClean="0"/>
              <a:pPr/>
              <a:t>25.03.2020</a:t>
            </a:fld>
            <a:endParaRPr lang="cs-CZ"/>
          </a:p>
        </p:txBody>
      </p:sp>
      <p:sp>
        <p:nvSpPr>
          <p:cNvPr id="19" name="Zástupný symbol pro zápatí 18"/>
          <p:cNvSpPr>
            <a:spLocks noGrp="1"/>
          </p:cNvSpPr>
          <p:nvPr>
            <p:ph type="ftr" sz="quarter" idx="11"/>
          </p:nvPr>
        </p:nvSpPr>
        <p:spPr/>
        <p:txBody>
          <a:bodyPr/>
          <a:lstStyle/>
          <a:p>
            <a:endParaRPr lang="cs-CZ"/>
          </a:p>
        </p:txBody>
      </p:sp>
      <p:sp>
        <p:nvSpPr>
          <p:cNvPr id="27" name="Zástupný symbol pro číslo snímku 26"/>
          <p:cNvSpPr>
            <a:spLocks noGrp="1"/>
          </p:cNvSpPr>
          <p:nvPr>
            <p:ph type="sldNum" sz="quarter" idx="12"/>
          </p:nvPr>
        </p:nvSpPr>
        <p:spPr/>
        <p:txBody>
          <a:bodyPr/>
          <a:lstStyle/>
          <a:p>
            <a:fld id="{20264769-77EF-4CD0-90DE-F7D7F2D423C4}"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25.03.2020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25.03.2020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lgn="l">
              <a:defRPr/>
            </a:lvl1p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25.03.2020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2">
        <a:schemeClr val="bg2"/>
      </p:bgRef>
    </p:bg>
    <p:spTree>
      <p:nvGrpSpPr>
        <p:cNvPr id="1" name=""/>
        <p:cNvGrpSpPr/>
        <p:nvPr/>
      </p:nvGrpSpPr>
      <p:grpSpPr>
        <a:xfrm>
          <a:off x="0" y="0"/>
          <a:ext cx="0" cy="0"/>
          <a:chOff x="0" y="0"/>
          <a:chExt cx="0" cy="0"/>
        </a:xfrm>
      </p:grpSpPr>
      <p:sp>
        <p:nvSpPr>
          <p:cNvPr id="7" name="Volný tvar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Volný tvar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Nadpis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25.03.2020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25.03.2020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fld id="{18A2481B-5154-415F-B752-558547769AA3}" type="datetimeFigureOut">
              <a:rPr lang="cs-CZ" smtClean="0"/>
              <a:pPr/>
              <a:t>25.03.2020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320"/>
            <a:ext cx="7470648" cy="1143000"/>
          </a:xfrm>
        </p:spPr>
        <p:txBody>
          <a:bodyPr anchor="ctr"/>
          <a:lstStyle>
            <a:lvl1pPr algn="l">
              <a:defRPr sz="4600"/>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18A2481B-5154-415F-B752-558547769AA3}" type="datetimeFigureOut">
              <a:rPr lang="cs-CZ" smtClean="0"/>
              <a:pPr/>
              <a:t>25.03.2020</a:t>
            </a:fld>
            <a:endParaRPr lang="cs-CZ"/>
          </a:p>
        </p:txBody>
      </p:sp>
      <p:sp>
        <p:nvSpPr>
          <p:cNvPr id="8" name="Zástupný symbol pro číslo snímku 7"/>
          <p:cNvSpPr>
            <a:spLocks noGrp="1"/>
          </p:cNvSpPr>
          <p:nvPr>
            <p:ph type="sldNum" sz="quarter" idx="11"/>
          </p:nvPr>
        </p:nvSpPr>
        <p:spPr/>
        <p:txBody>
          <a:bodyPr/>
          <a:lstStyle/>
          <a:p>
            <a:fld id="{20264769-77EF-4CD0-90DE-F7D7F2D423C4}" type="slidenum">
              <a:rPr lang="cs-CZ" smtClean="0"/>
              <a:pPr/>
              <a:t>‹#›</a:t>
            </a:fld>
            <a:endParaRPr lang="cs-CZ"/>
          </a:p>
        </p:txBody>
      </p:sp>
      <p:sp>
        <p:nvSpPr>
          <p:cNvPr id="9" name="Zástupný symbol pro zápatí 8"/>
          <p:cNvSpPr>
            <a:spLocks noGrp="1"/>
          </p:cNvSpPr>
          <p:nvPr>
            <p:ph type="ftr" sz="quarter" idx="12"/>
          </p:nvPr>
        </p:nvSpPr>
        <p:spPr/>
        <p:txBody>
          <a:bodyPr/>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25.03.2020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25.03.2020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156448" y="6422064"/>
            <a:ext cx="762000" cy="365125"/>
          </a:xfrm>
        </p:spPr>
        <p:txBody>
          <a:bodyPr/>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a:xfrm>
            <a:off x="457200" y="6422064"/>
            <a:ext cx="2133600" cy="365125"/>
          </a:xfrm>
        </p:spPr>
        <p:txBody>
          <a:bodyPr/>
          <a:lstStyle/>
          <a:p>
            <a:fld id="{18A2481B-5154-415F-B752-558547769AA3}" type="datetimeFigureOut">
              <a:rPr lang="cs-CZ" smtClean="0"/>
              <a:pPr/>
              <a:t>25.03.2020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Volný tvar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Volný tvar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Zástupný symbol pro nadpis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18A2481B-5154-415F-B752-558547769AA3}" type="datetimeFigureOut">
              <a:rPr lang="cs-CZ" smtClean="0"/>
              <a:pPr/>
              <a:t>25.03.2020</a:t>
            </a:fld>
            <a:endParaRPr lang="cs-CZ"/>
          </a:p>
        </p:txBody>
      </p:sp>
      <p:sp>
        <p:nvSpPr>
          <p:cNvPr id="22" name="Zástupný symbol pro zápatí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cs-CZ"/>
          </a:p>
        </p:txBody>
      </p:sp>
      <p:sp>
        <p:nvSpPr>
          <p:cNvPr id="18" name="Zástupný symbol pro číslo snímku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0264769-77EF-4CD0-90DE-F7D7F2D423C4}"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zborovna.sk/kniznica.php?action=download&amp;file_name=Slovensko%20-%20slep&#233;%20(obrysov&#233;)%20mapy%20+%20slep&#233;%20mapy%20krajov%20SR&amp;save=1&amp;id=200061" TargetMode="Externa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29064" y="3337560"/>
            <a:ext cx="6303176" cy="2251680"/>
          </a:xfrm>
        </p:spPr>
        <p:txBody>
          <a:bodyPr>
            <a:normAutofit/>
          </a:bodyPr>
          <a:lstStyle/>
          <a:p>
            <a:r>
              <a:rPr lang="nn-NO" sz="3600" dirty="0" smtClean="0">
                <a:solidFill>
                  <a:srgbClr val="FFC000"/>
                </a:solidFill>
                <a:latin typeface="Arial" pitchFamily="34" charset="0"/>
                <a:cs typeface="Arial" pitchFamily="34" charset="0"/>
              </a:rPr>
              <a:t>1. Milujem</a:t>
            </a:r>
            <a:r>
              <a:rPr lang="cs-CZ" sz="3600" dirty="0" smtClean="0">
                <a:solidFill>
                  <a:srgbClr val="FFC000"/>
                </a:solidFill>
                <a:latin typeface="Arial" pitchFamily="34" charset="0"/>
                <a:cs typeface="Arial" pitchFamily="34" charset="0"/>
              </a:rPr>
              <a:t>E</a:t>
            </a:r>
            <a:r>
              <a:rPr lang="nn-NO" sz="3600" dirty="0" smtClean="0">
                <a:solidFill>
                  <a:srgbClr val="FFC000"/>
                </a:solidFill>
                <a:latin typeface="Arial" pitchFamily="34" charset="0"/>
                <a:cs typeface="Arial" pitchFamily="34" charset="0"/>
              </a:rPr>
              <a:t> Slovensko </a:t>
            </a:r>
            <a:r>
              <a:rPr lang="nn-NO" sz="3100" dirty="0" smtClean="0">
                <a:solidFill>
                  <a:srgbClr val="FFC000"/>
                </a:solidFill>
                <a:latin typeface="Arial" pitchFamily="34" charset="0"/>
                <a:cs typeface="Arial" pitchFamily="34" charset="0"/>
              </a:rPr>
              <a:t>región Horné Kysuce (časť1.)</a:t>
            </a:r>
            <a:r>
              <a:rPr lang="cs-CZ" sz="3100" dirty="0" smtClean="0">
                <a:solidFill>
                  <a:srgbClr val="FFC000"/>
                </a:solidFill>
              </a:rPr>
              <a:t/>
            </a:r>
            <a:br>
              <a:rPr lang="cs-CZ" sz="3100" dirty="0" smtClean="0">
                <a:solidFill>
                  <a:srgbClr val="FFC000"/>
                </a:solidFill>
              </a:rPr>
            </a:br>
            <a:endParaRPr lang="cs-CZ" sz="3100" dirty="0">
              <a:solidFill>
                <a:srgbClr val="FFC000"/>
              </a:solidFill>
            </a:endParaRPr>
          </a:p>
        </p:txBody>
      </p:sp>
      <p:sp>
        <p:nvSpPr>
          <p:cNvPr id="3" name="Podnadpis 2"/>
          <p:cNvSpPr>
            <a:spLocks noGrp="1"/>
          </p:cNvSpPr>
          <p:nvPr>
            <p:ph type="subTitle" idx="1"/>
          </p:nvPr>
        </p:nvSpPr>
        <p:spPr>
          <a:xfrm>
            <a:off x="433050" y="1544812"/>
            <a:ext cx="6299190" cy="1668164"/>
          </a:xfrm>
        </p:spPr>
        <p:txBody>
          <a:bodyPr>
            <a:normAutofit/>
          </a:bodyPr>
          <a:lstStyle/>
          <a:p>
            <a:r>
              <a:rPr lang="cs-CZ" sz="2400" dirty="0" smtClean="0">
                <a:latin typeface="Arial" pitchFamily="34" charset="0"/>
                <a:cs typeface="Arial" pitchFamily="34" charset="0"/>
              </a:rPr>
              <a:t>Jaroslav Vencálek</a:t>
            </a:r>
          </a:p>
          <a:p>
            <a:r>
              <a:rPr lang="cs-CZ" sz="2400" dirty="0" err="1" smtClean="0">
                <a:latin typeface="Arial" pitchFamily="34" charset="0"/>
                <a:cs typeface="Arial" pitchFamily="34" charset="0"/>
              </a:rPr>
              <a:t>Inštitút</a:t>
            </a:r>
            <a:r>
              <a:rPr lang="cs-CZ" sz="2400" dirty="0" smtClean="0">
                <a:latin typeface="Arial" pitchFamily="34" charset="0"/>
                <a:cs typeface="Arial" pitchFamily="34" charset="0"/>
              </a:rPr>
              <a:t> </a:t>
            </a:r>
            <a:r>
              <a:rPr lang="cs-CZ" sz="2400" dirty="0" err="1" smtClean="0">
                <a:latin typeface="Arial" pitchFamily="34" charset="0"/>
                <a:cs typeface="Arial" pitchFamily="34" charset="0"/>
              </a:rPr>
              <a:t>politológie</a:t>
            </a:r>
            <a:r>
              <a:rPr lang="cs-CZ" sz="2400" dirty="0" smtClean="0">
                <a:latin typeface="Arial" pitchFamily="34" charset="0"/>
                <a:cs typeface="Arial" pitchFamily="34" charset="0"/>
              </a:rPr>
              <a:t> FF PU v Prešove</a:t>
            </a:r>
            <a:endParaRPr lang="cs-CZ"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pPr algn="ctr"/>
            <a:r>
              <a:rPr lang="cs-CZ" sz="2400" dirty="0" smtClean="0">
                <a:solidFill>
                  <a:srgbClr val="FFC000"/>
                </a:solidFill>
                <a:latin typeface="Arial" pitchFamily="34" charset="0"/>
                <a:cs typeface="Arial" pitchFamily="34" charset="0"/>
              </a:rPr>
              <a:t>a </a:t>
            </a:r>
            <a:r>
              <a:rPr lang="cs-CZ" sz="2400" dirty="0" err="1" smtClean="0">
                <a:solidFill>
                  <a:srgbClr val="FFC000"/>
                </a:solidFill>
                <a:latin typeface="Arial" pitchFamily="34" charset="0"/>
                <a:cs typeface="Arial" pitchFamily="34" charset="0"/>
              </a:rPr>
              <a:t>ďalej</a:t>
            </a:r>
            <a:r>
              <a:rPr lang="cs-CZ" sz="2400" dirty="0" smtClean="0">
                <a:solidFill>
                  <a:srgbClr val="FFC000"/>
                </a:solidFill>
                <a:latin typeface="Arial" pitchFamily="34" charset="0"/>
                <a:cs typeface="Arial" pitchFamily="34" charset="0"/>
              </a:rPr>
              <a:t>…</a:t>
            </a:r>
            <a:endParaRPr lang="cs-CZ" sz="2400" dirty="0">
              <a:solidFill>
                <a:srgbClr val="FFC000"/>
              </a:solidFill>
              <a:latin typeface="Arial" pitchFamily="34" charset="0"/>
              <a:cs typeface="Arial" pitchFamily="34" charset="0"/>
            </a:endParaRPr>
          </a:p>
        </p:txBody>
      </p:sp>
      <p:sp>
        <p:nvSpPr>
          <p:cNvPr id="5" name="Zástupný symbol pro obsah 4"/>
          <p:cNvSpPr>
            <a:spLocks noGrp="1"/>
          </p:cNvSpPr>
          <p:nvPr>
            <p:ph idx="1"/>
          </p:nvPr>
        </p:nvSpPr>
        <p:spPr>
          <a:xfrm>
            <a:off x="457200" y="1340768"/>
            <a:ext cx="7467600" cy="4785395"/>
          </a:xfrm>
        </p:spPr>
        <p:txBody>
          <a:bodyPr>
            <a:normAutofit fontScale="85000" lnSpcReduction="20000"/>
          </a:bodyPr>
          <a:lstStyle/>
          <a:p>
            <a:pPr>
              <a:buNone/>
            </a:pPr>
            <a:r>
              <a:rPr lang="sk-SK" sz="2600" i="1" dirty="0" smtClean="0">
                <a:latin typeface="Arial" pitchFamily="34" charset="0"/>
                <a:cs typeface="Arial" pitchFamily="34" charset="0"/>
              </a:rPr>
              <a:t>     Uvidel som kvetinový záhon, také krásne biele kvety, aké som ešte nikdy v živote nevidel. Socha Panny Márie stála uprostred na ich najvyššom mieste. Slabý závan vetríka od východu jemne </a:t>
            </a:r>
            <a:r>
              <a:rPr lang="sk-SK" sz="2600" i="1" dirty="0" err="1" smtClean="0">
                <a:latin typeface="Arial" pitchFamily="34" charset="0"/>
                <a:cs typeface="Arial" pitchFamily="34" charset="0"/>
              </a:rPr>
              <a:t>poodvial</a:t>
            </a:r>
            <a:r>
              <a:rPr lang="sk-SK" sz="2600" i="1" dirty="0" smtClean="0">
                <a:latin typeface="Arial" pitchFamily="34" charset="0"/>
                <a:cs typeface="Arial" pitchFamily="34" charset="0"/>
              </a:rPr>
              <a:t> závoj a na ľavej strane hlavy som uvidel kader svetlo gaštanových vlasov. Pochopil som, že to nie je socha, ale živá bytosť, stojaca na obláčiku z ľahučkej hmly.</a:t>
            </a:r>
            <a:endParaRPr lang="cs-CZ" sz="2600" dirty="0" smtClean="0">
              <a:latin typeface="Arial" pitchFamily="34" charset="0"/>
              <a:cs typeface="Arial" pitchFamily="34" charset="0"/>
            </a:endParaRPr>
          </a:p>
          <a:p>
            <a:pPr>
              <a:buNone/>
            </a:pPr>
            <a:r>
              <a:rPr lang="sk-SK" sz="2600" i="1" dirty="0" smtClean="0">
                <a:latin typeface="Arial" pitchFamily="34" charset="0"/>
                <a:cs typeface="Arial" pitchFamily="34" charset="0"/>
              </a:rPr>
              <a:t>	Pani, ktorá sa doposiaľ dívala pred seba na východ, sa teraz prenikavo zadívala na mňa a usmiala sa. Postupne začala celá postava ožívať a krásnieť. Nadobúdala čoraz väčšiu a vznešenejšiu nádheru.     Jej odev zjasnel, až žiaril ako sneh na slnku. Závoj sa leskol a iskril ako posiaty diamantmi. Celý Jej zjav pôsobil tak majestátne a mocne, že sa pred ním muselo všetko skloniť k zemi. Pani zdvihla pravú ruku  a ukazovákom mi začala dávať pokyny.</a:t>
            </a:r>
            <a:endParaRPr lang="cs-CZ" sz="2600" dirty="0" smtClean="0">
              <a:latin typeface="Arial" pitchFamily="34" charset="0"/>
              <a:cs typeface="Arial" pitchFamily="34" charset="0"/>
            </a:endParaRPr>
          </a:p>
          <a:p>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2400" dirty="0" smtClean="0">
                <a:solidFill>
                  <a:srgbClr val="FFC000"/>
                </a:solidFill>
                <a:latin typeface="Arial" pitchFamily="34" charset="0"/>
                <a:cs typeface="Arial" pitchFamily="34" charset="0"/>
              </a:rPr>
              <a:t>a </a:t>
            </a:r>
            <a:r>
              <a:rPr lang="cs-CZ" sz="2400" dirty="0" err="1" smtClean="0">
                <a:solidFill>
                  <a:srgbClr val="FFC000"/>
                </a:solidFill>
                <a:latin typeface="Arial" pitchFamily="34" charset="0"/>
                <a:cs typeface="Arial" pitchFamily="34" charset="0"/>
              </a:rPr>
              <a:t>neskôr</a:t>
            </a:r>
            <a:r>
              <a:rPr lang="cs-CZ" sz="2400" dirty="0" smtClean="0">
                <a:solidFill>
                  <a:srgbClr val="FFC000"/>
                </a:solidFill>
                <a:latin typeface="Arial" pitchFamily="34" charset="0"/>
                <a:cs typeface="Arial" pitchFamily="34" charset="0"/>
              </a:rPr>
              <a:t>…</a:t>
            </a:r>
            <a:endParaRPr lang="cs-CZ" sz="2400" dirty="0">
              <a:solidFill>
                <a:srgbClr val="FFC000"/>
              </a:solidFill>
              <a:latin typeface="Arial" pitchFamily="34" charset="0"/>
              <a:cs typeface="Arial" pitchFamily="34" charset="0"/>
            </a:endParaRPr>
          </a:p>
        </p:txBody>
      </p:sp>
      <p:sp>
        <p:nvSpPr>
          <p:cNvPr id="3" name="Zástupný symbol pro obsah 2"/>
          <p:cNvSpPr>
            <a:spLocks noGrp="1"/>
          </p:cNvSpPr>
          <p:nvPr>
            <p:ph idx="1"/>
          </p:nvPr>
        </p:nvSpPr>
        <p:spPr>
          <a:xfrm>
            <a:off x="457200" y="1268760"/>
            <a:ext cx="7467600" cy="4857403"/>
          </a:xfrm>
        </p:spPr>
        <p:txBody>
          <a:bodyPr>
            <a:normAutofit fontScale="40000" lnSpcReduction="20000"/>
          </a:bodyPr>
          <a:lstStyle/>
          <a:p>
            <a:pPr>
              <a:buNone/>
            </a:pPr>
            <a:r>
              <a:rPr lang="sk-SK" sz="5000" i="1" dirty="0" smtClean="0">
                <a:latin typeface="Arial" pitchFamily="34" charset="0"/>
                <a:cs typeface="Arial" pitchFamily="34" charset="0"/>
              </a:rPr>
              <a:t>      Najprv ukázala smerom dole k mojej pravej strane. Okamžite som sa tam pozrel a videl som, že celá plocha      s kvetinami je ohradená nízkym latkovým plôtikom ako záhradka. Po mojej pravej strane boli hore odtrhnuté tri latky. A keď som uvidel kladivko, ktoré viselo na plôtiku, považoval som to za rozkaz, aby som latky pribil. Urobil som to, a keď som sa pozrel na Pani, videl som na Jej tvári uspokojenie.</a:t>
            </a:r>
            <a:endParaRPr lang="cs-CZ" sz="5000" dirty="0" smtClean="0">
              <a:latin typeface="Arial" pitchFamily="34" charset="0"/>
              <a:cs typeface="Arial" pitchFamily="34" charset="0"/>
            </a:endParaRPr>
          </a:p>
          <a:p>
            <a:pPr>
              <a:buNone/>
            </a:pPr>
            <a:r>
              <a:rPr lang="sk-SK" sz="5000" i="1" dirty="0" smtClean="0">
                <a:latin typeface="Arial" pitchFamily="34" charset="0"/>
                <a:cs typeface="Arial" pitchFamily="34" charset="0"/>
              </a:rPr>
              <a:t>      Potom pravou rukou potriasla ružencom, ktorý jej visel cez ľavú ruku a uprene sa na mňa zahľadela. Porozumel som,  že odo mňa žiada modlitbu ruženca. Zľakol som sa - nemal som ruženec, ani som sa ho nevedel modliť, ale videl som, že jej vôľu musím splniť, veď všetko vo mne patrilo len jej.</a:t>
            </a:r>
            <a:br>
              <a:rPr lang="sk-SK" sz="5000" i="1" dirty="0" smtClean="0">
                <a:latin typeface="Arial" pitchFamily="34" charset="0"/>
                <a:cs typeface="Arial" pitchFamily="34" charset="0"/>
              </a:rPr>
            </a:br>
            <a:r>
              <a:rPr lang="sk-SK" sz="5000" i="1" dirty="0" smtClean="0">
                <a:latin typeface="Arial" pitchFamily="34" charset="0"/>
                <a:cs typeface="Arial" pitchFamily="34" charset="0"/>
              </a:rPr>
              <a:t>Panna Mária ukázala na miesto, kde visieval obrázok. Namiesto neho som postrehol obraz zemegule, skôr plošne znázornenú mapu sveta. Pod ňou som uvidel čiernu tabuľku. Keď som niečomu nerozumel, zjavilo sa na nej vysvetlenie, akoby vo forme filmových titulkov. Dohromady som videl sedem rôznych obrazov.</a:t>
            </a:r>
            <a:endParaRPr lang="cs-CZ" sz="5000" dirty="0" smtClean="0">
              <a:latin typeface="Arial" pitchFamily="34" charset="0"/>
              <a:cs typeface="Arial" pitchFamily="34" charset="0"/>
            </a:endParaRPr>
          </a:p>
          <a:p>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922114"/>
          </a:xfrm>
        </p:spPr>
        <p:txBody>
          <a:bodyPr>
            <a:normAutofit/>
          </a:bodyPr>
          <a:lstStyle/>
          <a:p>
            <a:pPr algn="ctr"/>
            <a:r>
              <a:rPr lang="cs-CZ" sz="2400" dirty="0" err="1" smtClean="0">
                <a:solidFill>
                  <a:srgbClr val="FFC000"/>
                </a:solidFill>
                <a:latin typeface="Arial" pitchFamily="34" charset="0"/>
                <a:cs typeface="Arial" pitchFamily="34" charset="0"/>
              </a:rPr>
              <a:t>Čo</a:t>
            </a:r>
            <a:r>
              <a:rPr lang="cs-CZ" sz="2400" dirty="0" smtClean="0">
                <a:solidFill>
                  <a:srgbClr val="FFC000"/>
                </a:solidFill>
                <a:latin typeface="Arial" pitchFamily="34" charset="0"/>
                <a:cs typeface="Arial" pitchFamily="34" charset="0"/>
              </a:rPr>
              <a:t> bolo na </a:t>
            </a:r>
            <a:r>
              <a:rPr lang="cs-CZ" sz="2400" dirty="0" err="1" smtClean="0">
                <a:solidFill>
                  <a:srgbClr val="FFC000"/>
                </a:solidFill>
                <a:latin typeface="Arial" pitchFamily="34" charset="0"/>
                <a:cs typeface="Arial" pitchFamily="34" charset="0"/>
              </a:rPr>
              <a:t>obrazoch</a:t>
            </a:r>
            <a:r>
              <a:rPr lang="cs-CZ" sz="2400" dirty="0" smtClean="0">
                <a:solidFill>
                  <a:srgbClr val="FFC000"/>
                </a:solidFill>
                <a:latin typeface="Arial" pitchFamily="34" charset="0"/>
                <a:cs typeface="Arial" pitchFamily="34" charset="0"/>
              </a:rPr>
              <a:t>?</a:t>
            </a:r>
            <a:endParaRPr lang="cs-CZ" sz="2400" dirty="0">
              <a:solidFill>
                <a:srgbClr val="FFC000"/>
              </a:solidFill>
              <a:latin typeface="Arial" pitchFamily="34" charset="0"/>
              <a:cs typeface="Arial" pitchFamily="34" charset="0"/>
            </a:endParaRPr>
          </a:p>
        </p:txBody>
      </p:sp>
      <p:sp>
        <p:nvSpPr>
          <p:cNvPr id="3" name="Zástupný symbol pro obsah 2"/>
          <p:cNvSpPr>
            <a:spLocks noGrp="1"/>
          </p:cNvSpPr>
          <p:nvPr>
            <p:ph idx="1"/>
          </p:nvPr>
        </p:nvSpPr>
        <p:spPr>
          <a:xfrm>
            <a:off x="0" y="1124744"/>
            <a:ext cx="8892480" cy="5001419"/>
          </a:xfrm>
        </p:spPr>
        <p:txBody>
          <a:bodyPr>
            <a:noAutofit/>
          </a:bodyPr>
          <a:lstStyle/>
          <a:p>
            <a:pPr>
              <a:buNone/>
            </a:pPr>
            <a:r>
              <a:rPr lang="sk-SK" sz="1600" dirty="0" smtClean="0">
                <a:latin typeface="Arial" pitchFamily="34" charset="0"/>
                <a:cs typeface="Arial" pitchFamily="34" charset="0"/>
              </a:rPr>
              <a:t>      V prvom obraze sa v bližšie neurčenej mape zjavili horárovi Matúšovi </a:t>
            </a:r>
            <a:r>
              <a:rPr lang="sk-SK" sz="1600" dirty="0" err="1" smtClean="0">
                <a:latin typeface="Arial" pitchFamily="34" charset="0"/>
                <a:cs typeface="Arial" pitchFamily="34" charset="0"/>
              </a:rPr>
              <a:t>Lašútovi</a:t>
            </a:r>
            <a:r>
              <a:rPr lang="sk-SK" sz="1600" dirty="0" smtClean="0">
                <a:latin typeface="Arial" pitchFamily="34" charset="0"/>
                <a:cs typeface="Arial" pitchFamily="34" charset="0"/>
              </a:rPr>
              <a:t> prostredníctvom zelenej farby hory symbolizujúce dobro, prostredníctvom žltej farby roviny symbolizujúce zlo a treťou modrou farbou boli zobrazené pozemské vody. To všetko bolo doplnené nápismi: </a:t>
            </a:r>
            <a:r>
              <a:rPr lang="sk-SK" sz="1600" i="1" dirty="0" smtClean="0">
                <a:latin typeface="Arial" pitchFamily="34" charset="0"/>
                <a:cs typeface="Arial" pitchFamily="34" charset="0"/>
              </a:rPr>
              <a:t>Robte pokánie. Modlite sa za kňazov a rehoľníkov. Modlite sa ruženec.     </a:t>
            </a:r>
            <a:endParaRPr lang="cs-CZ" sz="1600" dirty="0" smtClean="0">
              <a:latin typeface="Arial" pitchFamily="34" charset="0"/>
              <a:cs typeface="Arial" pitchFamily="34" charset="0"/>
            </a:endParaRPr>
          </a:p>
          <a:p>
            <a:pPr>
              <a:buNone/>
            </a:pPr>
            <a:r>
              <a:rPr lang="sk-SK" sz="1600" dirty="0" smtClean="0">
                <a:latin typeface="Arial" pitchFamily="34" charset="0"/>
                <a:cs typeface="Arial" pitchFamily="34" charset="0"/>
              </a:rPr>
              <a:t>       Potom sa žltá farba začala po mape rozširovať a nadobúdať čoraz väčšie rozmery, až sa objavilo varovanie: </a:t>
            </a:r>
            <a:r>
              <a:rPr lang="sk-SK" sz="1600" i="1" dirty="0" smtClean="0">
                <a:latin typeface="Arial" pitchFamily="34" charset="0"/>
                <a:cs typeface="Arial" pitchFamily="34" charset="0"/>
              </a:rPr>
              <a:t>Keď sa ľudia nenapravia, prídu strašné pohromy - jednotlivo i hromadne - a ľudia budú hynúť rôznym spôsobom</a:t>
            </a:r>
            <a:r>
              <a:rPr lang="sk-SK" sz="1600" dirty="0" smtClean="0">
                <a:latin typeface="Arial" pitchFamily="34" charset="0"/>
                <a:cs typeface="Arial" pitchFamily="34" charset="0"/>
              </a:rPr>
              <a:t> (druhý a tretí obraz zjavenia zo 7. a 21. júna 1958).</a:t>
            </a:r>
            <a:endParaRPr lang="cs-CZ" sz="1600" dirty="0" smtClean="0">
              <a:latin typeface="Arial" pitchFamily="34" charset="0"/>
              <a:cs typeface="Arial" pitchFamily="34" charset="0"/>
            </a:endParaRPr>
          </a:p>
          <a:p>
            <a:pPr>
              <a:buNone/>
            </a:pPr>
            <a:r>
              <a:rPr lang="sk-SK" sz="1600" i="1" dirty="0" smtClean="0">
                <a:latin typeface="Arial" pitchFamily="34" charset="0"/>
                <a:cs typeface="Arial" pitchFamily="34" charset="0"/>
              </a:rPr>
              <a:t>       </a:t>
            </a:r>
            <a:r>
              <a:rPr lang="sk-SK" sz="1600" dirty="0" smtClean="0">
                <a:latin typeface="Arial" pitchFamily="34" charset="0"/>
                <a:cs typeface="Arial" pitchFamily="34" charset="0"/>
              </a:rPr>
              <a:t>Katastrofický štvrtý obraz mal podobu najrôznejších výbuchov, záplav a zanikania života    na Zemi, spojený s výstražným nápisom: </a:t>
            </a:r>
            <a:r>
              <a:rPr lang="sk-SK" sz="1600" i="1" dirty="0" smtClean="0">
                <a:latin typeface="Arial" pitchFamily="34" charset="0"/>
                <a:cs typeface="Arial" pitchFamily="34" charset="0"/>
              </a:rPr>
              <a:t>Keď sa ľudia nepolepšia, zahynú!</a:t>
            </a:r>
            <a:r>
              <a:rPr lang="sk-SK" sz="1600" dirty="0" smtClean="0">
                <a:latin typeface="Arial" pitchFamily="34" charset="0"/>
                <a:cs typeface="Arial" pitchFamily="34" charset="0"/>
              </a:rPr>
              <a:t> (štvrtý obraz zjavený dňa 1. júla 1958).</a:t>
            </a:r>
            <a:br>
              <a:rPr lang="sk-SK" sz="1600" dirty="0" smtClean="0">
                <a:latin typeface="Arial" pitchFamily="34" charset="0"/>
                <a:cs typeface="Arial" pitchFamily="34" charset="0"/>
              </a:rPr>
            </a:br>
            <a:r>
              <a:rPr lang="sk-SK" sz="1600" dirty="0" smtClean="0">
                <a:latin typeface="Arial" pitchFamily="34" charset="0"/>
                <a:cs typeface="Arial" pitchFamily="34" charset="0"/>
              </a:rPr>
              <a:t> Symboliku piateho a šiesteho obrazu (zjavenie zo 7. a 21. júla 1958) si horár Matúš </a:t>
            </a:r>
            <a:r>
              <a:rPr lang="sk-SK" sz="1600" dirty="0" err="1" smtClean="0">
                <a:latin typeface="Arial" pitchFamily="34" charset="0"/>
                <a:cs typeface="Arial" pitchFamily="34" charset="0"/>
              </a:rPr>
              <a:t>Lašút</a:t>
            </a:r>
            <a:r>
              <a:rPr lang="sk-SK" sz="1600" dirty="0" smtClean="0">
                <a:latin typeface="Arial" pitchFamily="34" charset="0"/>
                <a:cs typeface="Arial" pitchFamily="34" charset="0"/>
              </a:rPr>
              <a:t> ponechal ako osobné tajomstvo. </a:t>
            </a:r>
            <a:endParaRPr lang="cs-CZ" sz="1600" dirty="0" smtClean="0">
              <a:latin typeface="Arial" pitchFamily="34" charset="0"/>
              <a:cs typeface="Arial" pitchFamily="34" charset="0"/>
            </a:endParaRPr>
          </a:p>
          <a:p>
            <a:pPr>
              <a:buNone/>
            </a:pPr>
            <a:r>
              <a:rPr lang="sk-SK" sz="1600" dirty="0" smtClean="0">
                <a:latin typeface="Arial" pitchFamily="34" charset="0"/>
                <a:cs typeface="Arial" pitchFamily="34" charset="0"/>
              </a:rPr>
              <a:t>       Na poslednom obraze (zo 14. augusta 1958) uvidel, ako by vyzerala Zem, keby sa ľudia obrátili a žili podľa Božích prikázaní: </a:t>
            </a:r>
            <a:r>
              <a:rPr lang="sk-SK" sz="1600" i="1" dirty="0" smtClean="0">
                <a:latin typeface="Arial" pitchFamily="34" charset="0"/>
                <a:cs typeface="Arial" pitchFamily="34" charset="0"/>
              </a:rPr>
              <a:t>Zem bola ožiarená slnkom, pokrývala ju svieža zeleň    a množstvo krásnych kvetov. Všade bolo vidieť radosť, súlad a mier. Na Zemi žiarilo zjavenie Nepoškvrneného počatia so skvostným ružencom v ruke a s pravou rukou vystretou akoby k ochrane národov.</a:t>
            </a:r>
            <a:endParaRPr lang="cs-CZ" sz="1600" dirty="0" smtClean="0">
              <a:latin typeface="Arial" pitchFamily="34" charset="0"/>
              <a:cs typeface="Arial" pitchFamily="34" charset="0"/>
            </a:endParaRPr>
          </a:p>
          <a:p>
            <a:pPr>
              <a:buNone/>
            </a:pPr>
            <a:r>
              <a:rPr lang="sk-SK" sz="1600" i="1" dirty="0" smtClean="0">
                <a:latin typeface="Arial" pitchFamily="34" charset="0"/>
                <a:cs typeface="Arial" pitchFamily="34" charset="0"/>
              </a:rPr>
              <a:t>       </a:t>
            </a:r>
            <a:r>
              <a:rPr lang="sk-SK" sz="1600" dirty="0" smtClean="0">
                <a:latin typeface="Arial" pitchFamily="34" charset="0"/>
                <a:cs typeface="Arial" pitchFamily="34" charset="0"/>
              </a:rPr>
              <a:t>Podľa slov Matúša </a:t>
            </a:r>
            <a:r>
              <a:rPr lang="sk-SK" sz="1600" dirty="0" err="1" smtClean="0">
                <a:latin typeface="Arial" pitchFamily="34" charset="0"/>
                <a:cs typeface="Arial" pitchFamily="34" charset="0"/>
              </a:rPr>
              <a:t>Lašúta</a:t>
            </a:r>
            <a:r>
              <a:rPr lang="sk-SK" sz="1600" dirty="0" smtClean="0">
                <a:latin typeface="Arial" pitchFamily="34" charset="0"/>
                <a:cs typeface="Arial" pitchFamily="34" charset="0"/>
              </a:rPr>
              <a:t>, zjavujúca sa Pani ukázala na tabuľku s oznámením: </a:t>
            </a:r>
            <a:r>
              <a:rPr lang="sk-SK" sz="1600" i="1" dirty="0" smtClean="0">
                <a:latin typeface="Arial" pitchFamily="34" charset="0"/>
                <a:cs typeface="Arial" pitchFamily="34" charset="0"/>
              </a:rPr>
              <a:t>Keď všetko splníš, prídeš ... a prstom ukázala hore.</a:t>
            </a:r>
            <a:r>
              <a:rPr lang="sk-SK" sz="1600" dirty="0" smtClean="0">
                <a:latin typeface="Arial" pitchFamily="34" charset="0"/>
                <a:cs typeface="Arial" pitchFamily="34" charset="0"/>
              </a:rPr>
              <a:t> Matúš </a:t>
            </a:r>
            <a:r>
              <a:rPr lang="sk-SK" sz="1600" dirty="0" err="1" smtClean="0">
                <a:latin typeface="Arial" pitchFamily="34" charset="0"/>
                <a:cs typeface="Arial" pitchFamily="34" charset="0"/>
              </a:rPr>
              <a:t>Lašút</a:t>
            </a:r>
            <a:r>
              <a:rPr lang="sk-SK" sz="1600" dirty="0" smtClean="0">
                <a:latin typeface="Arial" pitchFamily="34" charset="0"/>
                <a:cs typeface="Arial" pitchFamily="34" charset="0"/>
              </a:rPr>
              <a:t> pochopil a jeho život sa od tých okamihov úplne premenil.</a:t>
            </a:r>
            <a:endParaRPr lang="cs-CZ" sz="1600" dirty="0">
              <a:latin typeface="Arial" pitchFamily="34" charset="0"/>
              <a:cs typeface="Arial" pitchFamily="34" charset="0"/>
            </a:endParaRPr>
          </a:p>
        </p:txBody>
      </p:sp>
    </p:spTree>
  </p:cSld>
  <p:clrMapOvr>
    <a:masterClrMapping/>
  </p:clrMapOvr>
  <p:transition spd="med">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850106"/>
          </a:xfrm>
        </p:spPr>
        <p:txBody>
          <a:bodyPr>
            <a:normAutofit/>
          </a:bodyPr>
          <a:lstStyle/>
          <a:p>
            <a:pPr algn="ctr"/>
            <a:r>
              <a:rPr lang="cs-CZ" sz="2400" dirty="0" err="1" smtClean="0">
                <a:solidFill>
                  <a:srgbClr val="FFC000"/>
                </a:solidFill>
                <a:latin typeface="Arial" pitchFamily="34" charset="0"/>
                <a:cs typeface="Arial" pitchFamily="34" charset="0"/>
              </a:rPr>
              <a:t>Tajomné</a:t>
            </a:r>
            <a:r>
              <a:rPr lang="cs-CZ" sz="2400" dirty="0" smtClean="0">
                <a:solidFill>
                  <a:srgbClr val="FFC000"/>
                </a:solidFill>
                <a:latin typeface="Arial" pitchFamily="34" charset="0"/>
                <a:cs typeface="Arial" pitchFamily="34" charset="0"/>
              </a:rPr>
              <a:t> pramene?</a:t>
            </a:r>
            <a:endParaRPr lang="cs-CZ" sz="2400" dirty="0">
              <a:solidFill>
                <a:srgbClr val="FFC000"/>
              </a:solidFill>
              <a:latin typeface="Arial" pitchFamily="34" charset="0"/>
              <a:cs typeface="Arial" pitchFamily="34" charset="0"/>
            </a:endParaRPr>
          </a:p>
        </p:txBody>
      </p:sp>
      <p:sp>
        <p:nvSpPr>
          <p:cNvPr id="3" name="Zástupný symbol pro obsah 2"/>
          <p:cNvSpPr>
            <a:spLocks noGrp="1"/>
          </p:cNvSpPr>
          <p:nvPr>
            <p:ph idx="1"/>
          </p:nvPr>
        </p:nvSpPr>
        <p:spPr>
          <a:xfrm>
            <a:off x="107504" y="1196752"/>
            <a:ext cx="8856984" cy="4929411"/>
          </a:xfrm>
        </p:spPr>
        <p:txBody>
          <a:bodyPr>
            <a:noAutofit/>
          </a:bodyPr>
          <a:lstStyle/>
          <a:p>
            <a:pPr>
              <a:buNone/>
            </a:pPr>
            <a:r>
              <a:rPr lang="sk-SK" sz="2000" dirty="0" smtClean="0"/>
              <a:t>     V decembri 1958 mal istý Juraj </a:t>
            </a:r>
            <a:r>
              <a:rPr lang="sk-SK" sz="2000" dirty="0" err="1" smtClean="0"/>
              <a:t>Kavalek</a:t>
            </a:r>
            <a:r>
              <a:rPr lang="sk-SK" sz="2000" dirty="0" smtClean="0"/>
              <a:t> z Turzovky sen, v ktorom          ho Matka Božia trikrát žiadala, aby sa odobral na horu </a:t>
            </a:r>
            <a:r>
              <a:rPr lang="sk-SK" sz="2000" dirty="0" err="1" smtClean="0"/>
              <a:t>Živčák</a:t>
            </a:r>
            <a:r>
              <a:rPr lang="sk-SK" sz="2000" dirty="0" smtClean="0"/>
              <a:t> a našiel tam prameň vody. Dnes ho prezývajú  "ten pravý",  teda prameň </a:t>
            </a:r>
            <a:r>
              <a:rPr lang="sk-SK" sz="2000" i="1" dirty="0" smtClean="0"/>
              <a:t>U Panny Márie Lurdskej.</a:t>
            </a:r>
            <a:r>
              <a:rPr lang="sk-SK" sz="2000" dirty="0" smtClean="0"/>
              <a:t> Jeho súčasná úprava v podobe umelej skalnej jaskyne (</a:t>
            </a:r>
            <a:r>
              <a:rPr lang="sk-SK" sz="2000" dirty="0" err="1" smtClean="0"/>
              <a:t>grotta</a:t>
            </a:r>
            <a:r>
              <a:rPr lang="sk-SK" sz="2000" dirty="0" smtClean="0"/>
              <a:t> so soškou Panny Márie Lurdskej) s chladivou pramenitou vodou priťahuje pozornosť každého, kto tadiaľ prechádza. Hneď </a:t>
            </a:r>
            <a:r>
              <a:rPr lang="sk-SK" sz="2000" dirty="0" err="1" smtClean="0"/>
              <a:t>opodiaľ</a:t>
            </a:r>
            <a:r>
              <a:rPr lang="sk-SK" sz="2000" dirty="0" smtClean="0"/>
              <a:t> boli neskôr vybudované ďalšie dva pramene: </a:t>
            </a:r>
            <a:r>
              <a:rPr lang="sk-SK" sz="2000" i="1" dirty="0" smtClean="0"/>
              <a:t>U srdca Panny Márie                a U Božského srdca. </a:t>
            </a:r>
            <a:r>
              <a:rPr lang="sk-SK" sz="2000" dirty="0" smtClean="0"/>
              <a:t>Tie sú výdatnejšie, voda je vyvedená do viacerých kohútikov a prichádzajúci pútnici či turisti, ale aj miestni Kysučania si môžu naberať vody do toľkých nádob, koľké unesú. Napriek tomu sa      pri prameňoch, predovšetkým „pri tom pravom“, aj keď časom menej výdatnejšom, zhromažďujú hlúčiky postávajúcich ľudí, ponorených do hĺbky svojho „ja“. V zástupoch sa posúvajú k blahodarnej vode, väčšinou v pokore a úcte k miestu, ktorého génius </a:t>
            </a:r>
            <a:r>
              <a:rPr lang="sk-SK" sz="2000" dirty="0" err="1" smtClean="0"/>
              <a:t>loci</a:t>
            </a:r>
            <a:r>
              <a:rPr lang="sk-SK" sz="2000" dirty="0" smtClean="0"/>
              <a:t> už dávno presiahol rámec celonárodnej slovenskej pôsobnosti. Na pútnickom mieste </a:t>
            </a:r>
            <a:r>
              <a:rPr lang="sk-SK" sz="2000" dirty="0" err="1" smtClean="0"/>
              <a:t>Živčáková</a:t>
            </a:r>
            <a:r>
              <a:rPr lang="sk-SK" sz="2000" dirty="0" smtClean="0"/>
              <a:t> sa stretávajú ľudia najrôznejších národností, národov, ľudia rozdielnych náboženských vyznaní, ale aj ateisti, Európania, Američania či Ázijci.</a:t>
            </a:r>
            <a:endParaRPr lang="cs-CZ" sz="2000"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2800" dirty="0" err="1" smtClean="0">
                <a:solidFill>
                  <a:srgbClr val="FFC000"/>
                </a:solidFill>
                <a:latin typeface="Arial" pitchFamily="34" charset="0"/>
                <a:cs typeface="Arial" pitchFamily="34" charset="0"/>
              </a:rPr>
              <a:t>Prekvapenie</a:t>
            </a:r>
            <a:r>
              <a:rPr lang="cs-CZ" sz="2800" dirty="0" smtClean="0">
                <a:solidFill>
                  <a:srgbClr val="FFC000"/>
                </a:solidFill>
                <a:latin typeface="Arial" pitchFamily="34" charset="0"/>
                <a:cs typeface="Arial" pitchFamily="34" charset="0"/>
              </a:rPr>
              <a:t> </a:t>
            </a:r>
            <a:r>
              <a:rPr lang="cs-CZ" sz="2800" dirty="0" err="1" smtClean="0">
                <a:solidFill>
                  <a:srgbClr val="FFC000"/>
                </a:solidFill>
                <a:latin typeface="Arial" pitchFamily="34" charset="0"/>
                <a:cs typeface="Arial" pitchFamily="34" charset="0"/>
              </a:rPr>
              <a:t>pre</a:t>
            </a:r>
            <a:r>
              <a:rPr lang="cs-CZ" sz="2800" dirty="0" smtClean="0">
                <a:solidFill>
                  <a:srgbClr val="FFC000"/>
                </a:solidFill>
                <a:latin typeface="Arial" pitchFamily="34" charset="0"/>
                <a:cs typeface="Arial" pitchFamily="34" charset="0"/>
              </a:rPr>
              <a:t> </a:t>
            </a:r>
            <a:r>
              <a:rPr lang="cs-CZ" sz="2800" dirty="0" err="1" smtClean="0">
                <a:solidFill>
                  <a:srgbClr val="FFC000"/>
                </a:solidFill>
                <a:latin typeface="Arial" pitchFamily="34" charset="0"/>
                <a:cs typeface="Arial" pitchFamily="34" charset="0"/>
              </a:rPr>
              <a:t>súčasné</a:t>
            </a:r>
            <a:r>
              <a:rPr lang="cs-CZ" sz="2800" dirty="0" smtClean="0">
                <a:solidFill>
                  <a:srgbClr val="FFC000"/>
                </a:solidFill>
                <a:latin typeface="Arial" pitchFamily="34" charset="0"/>
                <a:cs typeface="Arial" pitchFamily="34" charset="0"/>
              </a:rPr>
              <a:t> </a:t>
            </a:r>
            <a:r>
              <a:rPr lang="cs-CZ" sz="2800" dirty="0" err="1" smtClean="0">
                <a:solidFill>
                  <a:srgbClr val="FFC000"/>
                </a:solidFill>
                <a:latin typeface="Arial" pitchFamily="34" charset="0"/>
                <a:cs typeface="Arial" pitchFamily="34" charset="0"/>
              </a:rPr>
              <a:t>generácie</a:t>
            </a:r>
            <a:r>
              <a:rPr lang="cs-CZ" sz="2800" dirty="0" smtClean="0">
                <a:solidFill>
                  <a:srgbClr val="FFC000"/>
                </a:solidFill>
                <a:latin typeface="Arial" pitchFamily="34" charset="0"/>
                <a:cs typeface="Arial" pitchFamily="34" charset="0"/>
              </a:rPr>
              <a:t>?</a:t>
            </a:r>
            <a:endParaRPr lang="cs-CZ" sz="2800" dirty="0">
              <a:solidFill>
                <a:srgbClr val="FFC000"/>
              </a:solidFill>
              <a:latin typeface="Arial" pitchFamily="34" charset="0"/>
              <a:cs typeface="Arial" pitchFamily="34" charset="0"/>
            </a:endParaRPr>
          </a:p>
        </p:txBody>
      </p:sp>
      <p:sp>
        <p:nvSpPr>
          <p:cNvPr id="3" name="Zástupný symbol pro obsah 2"/>
          <p:cNvSpPr>
            <a:spLocks noGrp="1"/>
          </p:cNvSpPr>
          <p:nvPr>
            <p:ph idx="1"/>
          </p:nvPr>
        </p:nvSpPr>
        <p:spPr/>
        <p:txBody>
          <a:bodyPr>
            <a:normAutofit fontScale="62500" lnSpcReduction="20000"/>
          </a:bodyPr>
          <a:lstStyle/>
          <a:p>
            <a:pPr fontAlgn="t">
              <a:buNone/>
            </a:pPr>
            <a:r>
              <a:rPr lang="sk-SK" dirty="0" smtClean="0"/>
              <a:t>      Pre mnohých zostáva nepochopiteľným, ako je možné bez využitia moderných marketingových metód, používaných napr. pre  masový rozvoj nákupných centier, šíriť chýr tohto miesta (nielen) v regióne Žilinského kraja.</a:t>
            </a:r>
          </a:p>
          <a:p>
            <a:pPr fontAlgn="t">
              <a:buNone/>
            </a:pPr>
            <a:r>
              <a:rPr lang="sk-SK" dirty="0" smtClean="0"/>
              <a:t>      Všetci, ktorí svoje životné ciele a každodenné konanie podriadili kultu biznisu, sú po krátkej dobe prekvapení tým, ako fenomén ducha miesta intenzívne vyžaruje do priestoru. Sú prekvapení tým, že horský terén môže byť prístupný rovnako tak ľuďom v pokročilom veku, ako mladým a rodinám s malými deťmi. Sú zaskočení tým, že na pobyt v horách nie je nutné vlastniť drahú </a:t>
            </a:r>
            <a:r>
              <a:rPr lang="sk-SK" dirty="0" err="1" smtClean="0"/>
              <a:t>trekovú</a:t>
            </a:r>
            <a:r>
              <a:rPr lang="sk-SK" dirty="0" smtClean="0"/>
              <a:t> obuv, ale obyčajné pohodlné vychodené poltopánky, že na prespanie pod šírym nebom nie je nutné kupovať exkluzívne stany z drahého impregnovaného balónového hodvábu, ale že stačí mať malú podložku a deku. Sú prekvapení tým, že najdôležitejšia nie je reklama na to, aby sme uspeli a niečo materiálneho získali, ale vlastný záujem na tom, aby sme urobili niečo pre to, aby sme sa stali lepšími.</a:t>
            </a:r>
            <a:endParaRPr lang="cs-CZ" dirty="0" smtClean="0"/>
          </a:p>
          <a:p>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lgn="ctr"/>
            <a:r>
              <a:rPr lang="pl-PL" sz="2400" dirty="0" smtClean="0">
                <a:solidFill>
                  <a:srgbClr val="FFC000"/>
                </a:solidFill>
                <a:latin typeface="Arial" pitchFamily="34" charset="0"/>
                <a:cs typeface="Arial" pitchFamily="34" charset="0"/>
              </a:rPr>
              <a:t>Po päťdesiatich rokoch od zjavenia</a:t>
            </a:r>
            <a:endParaRPr lang="cs-CZ" sz="2400" dirty="0">
              <a:solidFill>
                <a:srgbClr val="FFC000"/>
              </a:solidFill>
              <a:latin typeface="Arial" pitchFamily="34" charset="0"/>
              <a:cs typeface="Arial" pitchFamily="34" charset="0"/>
            </a:endParaRPr>
          </a:p>
        </p:txBody>
      </p:sp>
      <p:sp>
        <p:nvSpPr>
          <p:cNvPr id="3" name="Zástupný symbol pro obsah 2"/>
          <p:cNvSpPr>
            <a:spLocks noGrp="1"/>
          </p:cNvSpPr>
          <p:nvPr>
            <p:ph idx="1"/>
          </p:nvPr>
        </p:nvSpPr>
        <p:spPr/>
        <p:txBody>
          <a:bodyPr>
            <a:normAutofit lnSpcReduction="10000"/>
          </a:bodyPr>
          <a:lstStyle/>
          <a:p>
            <a:pPr fontAlgn="t">
              <a:buNone/>
            </a:pPr>
            <a:r>
              <a:rPr lang="sk-SK" sz="2000" dirty="0" smtClean="0">
                <a:latin typeface="Arial" pitchFamily="34" charset="0"/>
                <a:cs typeface="Arial" pitchFamily="34" charset="0"/>
              </a:rPr>
              <a:t>     Na vrchole, nie v zmysle morfologickom, ale na mieste zjavenia, teda v mieste predstavujúcom istý vrchol ľudského vnímania krajinnej reality, bola 17. októbra 1993 vysvätená novo postavená kaplnka Panny Márie. O rok neskôr bola Biskupským úradom v Nitre vyhlásená za slovenské pútnické miesto. Jej odťahovacie sklenené steny umožňujú po roztvorení prepojenie vnútorných sakrálnych priestorov         s vonkajším lesným prostredím, navyše citlivo upraveným pre odpočinok niekoľkých stoviek pútnikov.</a:t>
            </a:r>
            <a:endParaRPr lang="cs-CZ" sz="2000" dirty="0" smtClean="0">
              <a:latin typeface="Arial" pitchFamily="34" charset="0"/>
              <a:cs typeface="Arial" pitchFamily="34" charset="0"/>
            </a:endParaRPr>
          </a:p>
          <a:p>
            <a:pPr>
              <a:buNone/>
            </a:pPr>
            <a:r>
              <a:rPr lang="sk-SK" sz="2000" dirty="0" smtClean="0">
                <a:latin typeface="Arial" pitchFamily="34" charset="0"/>
                <a:cs typeface="Arial" pitchFamily="34" charset="0"/>
              </a:rPr>
              <a:t>     V nemom úžase, obklopení nespočetnými hlúčikmi                a zástupmi návštevníkov pripomínajúcich si 50. výročie vzniku génia </a:t>
            </a:r>
            <a:r>
              <a:rPr lang="sk-SK" sz="2000" dirty="0" err="1" smtClean="0">
                <a:latin typeface="Arial" pitchFamily="34" charset="0"/>
                <a:cs typeface="Arial" pitchFamily="34" charset="0"/>
              </a:rPr>
              <a:t>loci</a:t>
            </a:r>
            <a:r>
              <a:rPr lang="sk-SK" sz="2000" dirty="0" smtClean="0">
                <a:latin typeface="Arial" pitchFamily="34" charset="0"/>
                <a:cs typeface="Arial" pitchFamily="34" charset="0"/>
              </a:rPr>
              <a:t> miesta zvaného </a:t>
            </a:r>
            <a:r>
              <a:rPr lang="sk-SK" sz="2000" dirty="0" err="1" smtClean="0">
                <a:latin typeface="Arial" pitchFamily="34" charset="0"/>
                <a:cs typeface="Arial" pitchFamily="34" charset="0"/>
              </a:rPr>
              <a:t>Živčáková</a:t>
            </a:r>
            <a:r>
              <a:rPr lang="sk-SK" sz="2000" dirty="0" smtClean="0">
                <a:latin typeface="Arial" pitchFamily="34" charset="0"/>
                <a:cs typeface="Arial" pitchFamily="34" charset="0"/>
              </a:rPr>
              <a:t> (2008), stúpajú zraky prítomných, po mystickom stĺpe kňaza Metoda </a:t>
            </a:r>
            <a:r>
              <a:rPr lang="sk-SK" sz="2000" dirty="0" err="1" smtClean="0">
                <a:latin typeface="Arial" pitchFamily="34" charset="0"/>
                <a:cs typeface="Arial" pitchFamily="34" charset="0"/>
              </a:rPr>
              <a:t>Kuběnu</a:t>
            </a:r>
            <a:r>
              <a:rPr lang="sk-SK" sz="2000" dirty="0" smtClean="0">
                <a:latin typeface="Arial" pitchFamily="34" charset="0"/>
                <a:cs typeface="Arial" pitchFamily="34" charset="0"/>
              </a:rPr>
              <a:t>, hore, k večernej, do tmavomodro sa zaodievajúcej nebeskej klenbe.</a:t>
            </a:r>
            <a:endParaRPr lang="cs-CZ" sz="2000" dirty="0">
              <a:latin typeface="Arial" pitchFamily="34" charset="0"/>
              <a:cs typeface="Arial" pitchFamily="34" charset="0"/>
            </a:endParaRPr>
          </a:p>
        </p:txBody>
      </p:sp>
    </p:spTree>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it-IT" sz="2400" dirty="0" smtClean="0">
                <a:solidFill>
                  <a:srgbClr val="FFC000"/>
                </a:solidFill>
                <a:latin typeface="Arial" pitchFamily="34" charset="0"/>
                <a:cs typeface="Arial" pitchFamily="34" charset="0"/>
              </a:rPr>
              <a:t>Vybav</a:t>
            </a:r>
            <a:r>
              <a:rPr lang="cs-CZ" sz="2400" dirty="0" err="1" smtClean="0">
                <a:solidFill>
                  <a:srgbClr val="FFC000"/>
                </a:solidFill>
                <a:latin typeface="Arial" pitchFamily="34" charset="0"/>
                <a:cs typeface="Arial" pitchFamily="34" charset="0"/>
              </a:rPr>
              <a:t>te</a:t>
            </a:r>
            <a:r>
              <a:rPr lang="cs-CZ" sz="2400" dirty="0" smtClean="0">
                <a:solidFill>
                  <a:srgbClr val="FFC000"/>
                </a:solidFill>
                <a:latin typeface="Arial" pitchFamily="34" charset="0"/>
                <a:cs typeface="Arial" pitchFamily="34" charset="0"/>
              </a:rPr>
              <a:t> </a:t>
            </a:r>
            <a:r>
              <a:rPr lang="it-IT" sz="2400" dirty="0" smtClean="0">
                <a:solidFill>
                  <a:srgbClr val="FFC000"/>
                </a:solidFill>
                <a:latin typeface="Arial" pitchFamily="34" charset="0"/>
                <a:cs typeface="Arial" pitchFamily="34" charset="0"/>
              </a:rPr>
              <a:t>s</a:t>
            </a:r>
            <a:r>
              <a:rPr lang="cs-CZ" sz="2400" dirty="0" smtClean="0">
                <a:solidFill>
                  <a:srgbClr val="FFC000"/>
                </a:solidFill>
                <a:latin typeface="Arial" pitchFamily="34" charset="0"/>
                <a:cs typeface="Arial" pitchFamily="34" charset="0"/>
              </a:rPr>
              <a:t>i </a:t>
            </a:r>
            <a:r>
              <a:rPr lang="it-IT" sz="2400" dirty="0" smtClean="0">
                <a:solidFill>
                  <a:srgbClr val="FFC000"/>
                </a:solidFill>
                <a:latin typeface="Arial" pitchFamily="34" charset="0"/>
                <a:cs typeface="Arial" pitchFamily="34" charset="0"/>
              </a:rPr>
              <a:t>Exupéryho "Citadel</a:t>
            </a:r>
            <a:r>
              <a:rPr lang="cs-CZ" sz="2400" dirty="0" smtClean="0">
                <a:solidFill>
                  <a:srgbClr val="FFC000"/>
                </a:solidFill>
                <a:latin typeface="Arial" pitchFamily="34" charset="0"/>
                <a:cs typeface="Arial" pitchFamily="34" charset="0"/>
              </a:rPr>
              <a:t>u</a:t>
            </a:r>
            <a:r>
              <a:rPr lang="it-IT" sz="2400" dirty="0" smtClean="0">
                <a:solidFill>
                  <a:srgbClr val="FFC000"/>
                </a:solidFill>
                <a:latin typeface="Arial" pitchFamily="34" charset="0"/>
                <a:cs typeface="Arial" pitchFamily="34" charset="0"/>
              </a:rPr>
              <a:t>"</a:t>
            </a:r>
            <a:endParaRPr lang="cs-CZ" sz="2400" dirty="0">
              <a:solidFill>
                <a:srgbClr val="FFC000"/>
              </a:solidFill>
              <a:latin typeface="Arial" pitchFamily="34" charset="0"/>
              <a:cs typeface="Arial" pitchFamily="34" charset="0"/>
            </a:endParaRPr>
          </a:p>
        </p:txBody>
      </p:sp>
      <p:sp>
        <p:nvSpPr>
          <p:cNvPr id="3" name="Zástupný symbol pro obsah 2"/>
          <p:cNvSpPr>
            <a:spLocks noGrp="1"/>
          </p:cNvSpPr>
          <p:nvPr>
            <p:ph idx="1"/>
          </p:nvPr>
        </p:nvSpPr>
        <p:spPr/>
        <p:txBody>
          <a:bodyPr>
            <a:normAutofit fontScale="62500" lnSpcReduction="20000"/>
          </a:bodyPr>
          <a:lstStyle/>
          <a:p>
            <a:pPr>
              <a:buNone/>
            </a:pPr>
            <a:r>
              <a:rPr lang="sk-SK" dirty="0" smtClean="0"/>
              <a:t>      Artefaktom symbolizujúcim prepojenie tohto miesta s Nebom  sú nepochybne navodzované </a:t>
            </a:r>
            <a:r>
              <a:rPr lang="sk-SK" dirty="0" err="1" smtClean="0"/>
              <a:t>spústy</a:t>
            </a:r>
            <a:r>
              <a:rPr lang="sk-SK" dirty="0" smtClean="0"/>
              <a:t> myšlienok. Medzi nimi je  aj poznanie, nám zanechané </a:t>
            </a:r>
            <a:r>
              <a:rPr lang="sk-SK" dirty="0" err="1" smtClean="0"/>
              <a:t>Antoinom</a:t>
            </a:r>
            <a:r>
              <a:rPr lang="sk-SK" dirty="0" smtClean="0"/>
              <a:t> </a:t>
            </a:r>
            <a:r>
              <a:rPr lang="sk-SK" dirty="0" err="1" smtClean="0"/>
              <a:t>de</a:t>
            </a:r>
            <a:r>
              <a:rPr lang="sk-SK" dirty="0" smtClean="0"/>
              <a:t> </a:t>
            </a:r>
            <a:r>
              <a:rPr lang="sk-SK" dirty="0" err="1" smtClean="0"/>
              <a:t>Saint</a:t>
            </a:r>
            <a:r>
              <a:rPr lang="sk-SK" dirty="0" smtClean="0"/>
              <a:t> - </a:t>
            </a:r>
            <a:r>
              <a:rPr lang="sk-SK" dirty="0" err="1" smtClean="0"/>
              <a:t>Exupérym</a:t>
            </a:r>
            <a:r>
              <a:rPr lang="sk-SK" dirty="0" smtClean="0"/>
              <a:t>         v jeho Citadele: </a:t>
            </a:r>
            <a:endParaRPr lang="cs-CZ" dirty="0" smtClean="0"/>
          </a:p>
          <a:p>
            <a:endParaRPr lang="cs-CZ" dirty="0" smtClean="0"/>
          </a:p>
          <a:p>
            <a:pPr>
              <a:buNone/>
            </a:pPr>
            <a:r>
              <a:rPr lang="sk-SK" dirty="0" smtClean="0">
                <a:solidFill>
                  <a:srgbClr val="FFFF00"/>
                </a:solidFill>
              </a:rPr>
              <a:t>      </a:t>
            </a:r>
            <a:r>
              <a:rPr lang="sk-SK" i="1" dirty="0" smtClean="0">
                <a:solidFill>
                  <a:srgbClr val="FFFF00"/>
                </a:solidFill>
              </a:rPr>
              <a:t>Si ako človek, ktorý nepoznajúc  hru  šach, hľadá radosť v hromadení  figúrok zo zlata a slonoviny a nachádza len nudu, zatiaľ čo druhý, ktorý skrze božskú pomoc pravidiel pochopil jemnosť  hry, sa dokáže rozžiariť nad jednoduchými úlomkami dreva. </a:t>
            </a:r>
            <a:endParaRPr lang="cs-CZ" dirty="0" smtClean="0">
              <a:solidFill>
                <a:srgbClr val="FFFF00"/>
              </a:solidFill>
            </a:endParaRPr>
          </a:p>
          <a:p>
            <a:pPr>
              <a:buNone/>
            </a:pPr>
            <a:r>
              <a:rPr lang="sk-SK" i="1" dirty="0" smtClean="0">
                <a:solidFill>
                  <a:srgbClr val="FFFF00"/>
                </a:solidFill>
              </a:rPr>
              <a:t>     Tvoja túžba všetko spočítať ťa púta ku stavebnej hmote namiesto k  tvári, ktorá je z nej zložená,  a ktorú predovšetkým je  treba  spoznať. Z toho potom nutne vyplýva, že ak </a:t>
            </a:r>
            <a:r>
              <a:rPr lang="sk-SK" i="1" dirty="0" err="1" smtClean="0">
                <a:solidFill>
                  <a:srgbClr val="FFFF00"/>
                </a:solidFill>
              </a:rPr>
              <a:t>lpieš</a:t>
            </a:r>
            <a:r>
              <a:rPr lang="sk-SK" i="1" dirty="0" smtClean="0">
                <a:solidFill>
                  <a:srgbClr val="FFFF00"/>
                </a:solidFill>
              </a:rPr>
              <a:t>  na živote predovšetkým ako na nakopení dní, hoci ak je tu chrám čistých línií, bolo by predsa šialenstvom ľutovať, že sa v ňom nenahromadilo viac kameňov.</a:t>
            </a:r>
            <a:endParaRPr lang="cs-CZ" dirty="0" smtClean="0">
              <a:solidFill>
                <a:srgbClr val="FFFF00"/>
              </a:solidFill>
            </a:endParaRPr>
          </a:p>
          <a:p>
            <a:endParaRPr lang="cs-CZ"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2400" dirty="0" smtClean="0">
                <a:solidFill>
                  <a:srgbClr val="FFC000"/>
                </a:solidFill>
                <a:latin typeface="Arial" pitchFamily="34" charset="0"/>
                <a:cs typeface="Arial" pitchFamily="34" charset="0"/>
              </a:rPr>
              <a:t>V </a:t>
            </a:r>
            <a:r>
              <a:rPr lang="cs-CZ" sz="2400" dirty="0" err="1" smtClean="0">
                <a:solidFill>
                  <a:srgbClr val="FFC000"/>
                </a:solidFill>
                <a:latin typeface="Arial" pitchFamily="34" charset="0"/>
                <a:cs typeface="Arial" pitchFamily="34" charset="0"/>
              </a:rPr>
              <a:t>nemom</a:t>
            </a:r>
            <a:r>
              <a:rPr lang="cs-CZ" sz="2400" dirty="0" smtClean="0">
                <a:solidFill>
                  <a:srgbClr val="FFC000"/>
                </a:solidFill>
                <a:latin typeface="Arial" pitchFamily="34" charset="0"/>
                <a:cs typeface="Arial" pitchFamily="34" charset="0"/>
              </a:rPr>
              <a:t> úžase</a:t>
            </a:r>
            <a:endParaRPr lang="cs-CZ" sz="2400" dirty="0">
              <a:solidFill>
                <a:srgbClr val="FFC000"/>
              </a:solidFill>
              <a:latin typeface="Arial" pitchFamily="34" charset="0"/>
              <a:cs typeface="Arial" pitchFamily="34" charset="0"/>
            </a:endParaRPr>
          </a:p>
        </p:txBody>
      </p:sp>
      <p:sp>
        <p:nvSpPr>
          <p:cNvPr id="3" name="Zástupný symbol pro obsah 2"/>
          <p:cNvSpPr>
            <a:spLocks noGrp="1"/>
          </p:cNvSpPr>
          <p:nvPr>
            <p:ph idx="1"/>
          </p:nvPr>
        </p:nvSpPr>
        <p:spPr/>
        <p:txBody>
          <a:bodyPr>
            <a:normAutofit fontScale="77500" lnSpcReduction="20000"/>
          </a:bodyPr>
          <a:lstStyle/>
          <a:p>
            <a:pPr>
              <a:buNone/>
            </a:pPr>
            <a:r>
              <a:rPr lang="sk-SK" dirty="0" smtClean="0"/>
              <a:t>    Génius </a:t>
            </a:r>
            <a:r>
              <a:rPr lang="sk-SK" dirty="0" err="1" smtClean="0"/>
              <a:t>loci</a:t>
            </a:r>
            <a:r>
              <a:rPr lang="sk-SK" dirty="0" smtClean="0"/>
              <a:t> </a:t>
            </a:r>
            <a:r>
              <a:rPr lang="sk-SK" dirty="0" err="1" smtClean="0"/>
              <a:t>Živčákovej</a:t>
            </a:r>
            <a:r>
              <a:rPr lang="sk-SK" dirty="0" smtClean="0"/>
              <a:t> nás neohromuje výstavnosťou sakrálnych stavieb, ale nás zasahuje tým, ako nám samotným nastavuje zrkadlo, aby sme premýšľali     o tom, ako sa my sami svojimi činmi meníme          na niečo trvalejšie než je naše ego.</a:t>
            </a:r>
            <a:endParaRPr lang="cs-CZ" dirty="0" smtClean="0"/>
          </a:p>
          <a:p>
            <a:pPr>
              <a:buNone/>
            </a:pPr>
            <a:r>
              <a:rPr lang="sk-SK" dirty="0" smtClean="0"/>
              <a:t>    </a:t>
            </a:r>
          </a:p>
          <a:p>
            <a:pPr>
              <a:buNone/>
            </a:pPr>
            <a:r>
              <a:rPr lang="sk-SK" dirty="0" smtClean="0"/>
              <a:t>    </a:t>
            </a:r>
            <a:r>
              <a:rPr lang="sk-SK" dirty="0" err="1" smtClean="0"/>
              <a:t>Turzovská</a:t>
            </a:r>
            <a:r>
              <a:rPr lang="sk-SK" dirty="0" smtClean="0"/>
              <a:t> vrchovina sa pomaly ponára do večerného šera, ktorým sa ku kaplnke približujú procesia, spomaľovaná len Zastaveniami Krížovej cesty. Ľahko sa </a:t>
            </a:r>
            <a:r>
              <a:rPr lang="sk-SK" dirty="0" err="1" smtClean="0"/>
              <a:t>pohupujúci</a:t>
            </a:r>
            <a:r>
              <a:rPr lang="sk-SK" dirty="0" smtClean="0"/>
              <a:t> nesený kríž na čele pomaly stúpajúceho ľudského prúdu akoby naznačoval svoje posolstvo. Celonočné adorácie na </a:t>
            </a:r>
            <a:r>
              <a:rPr lang="sk-SK" dirty="0" err="1" smtClean="0"/>
              <a:t>Živčákovej</a:t>
            </a:r>
            <a:r>
              <a:rPr lang="sk-SK" dirty="0" smtClean="0"/>
              <a:t> môžu začať.</a:t>
            </a:r>
            <a:endParaRPr lang="cs-CZ" dirty="0"/>
          </a:p>
        </p:txBody>
      </p:sp>
    </p:spTree>
  </p:cSld>
  <p:clrMapOvr>
    <a:masterClrMapping/>
  </p:clrMapOvr>
  <p:transition spd="slow">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pPr algn="ctr"/>
            <a:r>
              <a:rPr lang="cs-CZ" sz="3200" dirty="0" smtClean="0">
                <a:solidFill>
                  <a:srgbClr val="FFC000"/>
                </a:solidFill>
                <a:latin typeface="Arial" pitchFamily="34" charset="0"/>
                <a:cs typeface="Arial" pitchFamily="34" charset="0"/>
              </a:rPr>
              <a:t>Na </a:t>
            </a:r>
            <a:r>
              <a:rPr lang="cs-CZ" sz="3200" dirty="0" err="1" smtClean="0">
                <a:solidFill>
                  <a:srgbClr val="FFC000"/>
                </a:solidFill>
                <a:latin typeface="Arial" pitchFamily="34" charset="0"/>
                <a:cs typeface="Arial" pitchFamily="34" charset="0"/>
              </a:rPr>
              <a:t>ceste</a:t>
            </a:r>
            <a:r>
              <a:rPr lang="cs-CZ" sz="3200" dirty="0" smtClean="0">
                <a:solidFill>
                  <a:srgbClr val="FFC000"/>
                </a:solidFill>
                <a:latin typeface="Arial" pitchFamily="34" charset="0"/>
                <a:cs typeface="Arial" pitchFamily="34" charset="0"/>
              </a:rPr>
              <a:t> k </a:t>
            </a:r>
            <a:r>
              <a:rPr lang="cs-CZ" sz="3200" dirty="0" err="1" smtClean="0">
                <a:solidFill>
                  <a:srgbClr val="FFC000"/>
                </a:solidFill>
                <a:latin typeface="Arial" pitchFamily="34" charset="0"/>
                <a:cs typeface="Arial" pitchFamily="34" charset="0"/>
              </a:rPr>
              <a:t>novej</a:t>
            </a:r>
            <a:r>
              <a:rPr lang="cs-CZ" sz="3200" dirty="0" smtClean="0">
                <a:solidFill>
                  <a:srgbClr val="FFC000"/>
                </a:solidFill>
                <a:latin typeface="Arial" pitchFamily="34" charset="0"/>
                <a:cs typeface="Arial" pitchFamily="34" charset="0"/>
              </a:rPr>
              <a:t> </a:t>
            </a:r>
            <a:r>
              <a:rPr lang="cs-CZ" sz="3200" dirty="0" err="1" smtClean="0">
                <a:solidFill>
                  <a:srgbClr val="FFC000"/>
                </a:solidFill>
                <a:latin typeface="Arial" pitchFamily="34" charset="0"/>
                <a:cs typeface="Arial" pitchFamily="34" charset="0"/>
              </a:rPr>
              <a:t>budúcnosti</a:t>
            </a:r>
            <a:endParaRPr lang="cs-CZ" sz="3200" dirty="0">
              <a:solidFill>
                <a:srgbClr val="FFC000"/>
              </a:solidFill>
              <a:latin typeface="Arial" pitchFamily="34" charset="0"/>
              <a:cs typeface="Arial" pitchFamily="34" charset="0"/>
            </a:endParaRPr>
          </a:p>
        </p:txBody>
      </p:sp>
      <p:sp>
        <p:nvSpPr>
          <p:cNvPr id="5" name="Zástupný symbol pro obsah 4"/>
          <p:cNvSpPr>
            <a:spLocks noGrp="1"/>
          </p:cNvSpPr>
          <p:nvPr>
            <p:ph sz="half" idx="1"/>
          </p:nvPr>
        </p:nvSpPr>
        <p:spPr>
          <a:xfrm>
            <a:off x="251520" y="1600200"/>
            <a:ext cx="3863280" cy="4525963"/>
          </a:xfrm>
        </p:spPr>
        <p:txBody>
          <a:bodyPr>
            <a:normAutofit/>
          </a:bodyPr>
          <a:lstStyle/>
          <a:p>
            <a:pPr>
              <a:buNone/>
            </a:pPr>
            <a:r>
              <a:rPr lang="cs-CZ" sz="2400" dirty="0" smtClean="0">
                <a:latin typeface="Arial" pitchFamily="34" charset="0"/>
                <a:cs typeface="Arial" pitchFamily="34" charset="0"/>
              </a:rPr>
              <a:t>    </a:t>
            </a:r>
            <a:r>
              <a:rPr lang="cs-CZ" sz="2400" dirty="0" err="1" smtClean="0">
                <a:latin typeface="Arial" pitchFamily="34" charset="0"/>
                <a:cs typeface="Arial" pitchFamily="34" charset="0"/>
              </a:rPr>
              <a:t>Kríza</a:t>
            </a:r>
            <a:r>
              <a:rPr lang="cs-CZ" sz="2400" dirty="0" smtClean="0">
                <a:latin typeface="Arial" pitchFamily="34" charset="0"/>
                <a:cs typeface="Arial" pitchFamily="34" charset="0"/>
              </a:rPr>
              <a:t> životného </a:t>
            </a:r>
            <a:r>
              <a:rPr lang="cs-CZ" sz="2400" dirty="0" err="1" smtClean="0">
                <a:latin typeface="Arial" pitchFamily="34" charset="0"/>
                <a:cs typeface="Arial" pitchFamily="34" charset="0"/>
              </a:rPr>
              <a:t>prostredia</a:t>
            </a:r>
            <a:r>
              <a:rPr lang="cs-CZ" sz="2400" dirty="0" smtClean="0">
                <a:latin typeface="Arial" pitchFamily="34" charset="0"/>
                <a:cs typeface="Arial" pitchFamily="34" charset="0"/>
              </a:rPr>
              <a:t>, </a:t>
            </a:r>
            <a:r>
              <a:rPr lang="cs-CZ" sz="2400" dirty="0" err="1" smtClean="0">
                <a:latin typeface="Arial" pitchFamily="34" charset="0"/>
                <a:cs typeface="Arial" pitchFamily="34" charset="0"/>
              </a:rPr>
              <a:t>kríza</a:t>
            </a:r>
            <a:r>
              <a:rPr lang="cs-CZ" sz="2400" dirty="0" smtClean="0">
                <a:latin typeface="Arial" pitchFamily="34" charset="0"/>
                <a:cs typeface="Arial" pitchFamily="34" charset="0"/>
              </a:rPr>
              <a:t> etiky, </a:t>
            </a:r>
            <a:r>
              <a:rPr lang="cs-CZ" sz="2400" dirty="0" err="1" smtClean="0">
                <a:latin typeface="Arial" pitchFamily="34" charset="0"/>
                <a:cs typeface="Arial" pitchFamily="34" charset="0"/>
              </a:rPr>
              <a:t>kríza</a:t>
            </a:r>
            <a:r>
              <a:rPr lang="cs-CZ" sz="2400" dirty="0" smtClean="0">
                <a:latin typeface="Arial" pitchFamily="34" charset="0"/>
                <a:cs typeface="Arial" pitchFamily="34" charset="0"/>
              </a:rPr>
              <a:t> politiky, </a:t>
            </a:r>
            <a:r>
              <a:rPr lang="cs-CZ" sz="2400" dirty="0" err="1" smtClean="0">
                <a:latin typeface="Arial" pitchFamily="34" charset="0"/>
                <a:cs typeface="Arial" pitchFamily="34" charset="0"/>
              </a:rPr>
              <a:t>kríza</a:t>
            </a:r>
            <a:r>
              <a:rPr lang="cs-CZ" sz="2400" dirty="0" smtClean="0">
                <a:latin typeface="Arial" pitchFamily="34" charset="0"/>
                <a:cs typeface="Arial" pitchFamily="34" charset="0"/>
              </a:rPr>
              <a:t> </a:t>
            </a:r>
            <a:r>
              <a:rPr lang="cs-CZ" sz="2400" dirty="0" err="1" smtClean="0">
                <a:latin typeface="Arial" pitchFamily="34" charset="0"/>
                <a:cs typeface="Arial" pitchFamily="34" charset="0"/>
              </a:rPr>
              <a:t>civilizácie</a:t>
            </a:r>
            <a:r>
              <a:rPr lang="cs-CZ" sz="2400" dirty="0" smtClean="0">
                <a:latin typeface="Arial" pitchFamily="34" charset="0"/>
                <a:cs typeface="Arial" pitchFamily="34" charset="0"/>
              </a:rPr>
              <a:t>, …</a:t>
            </a:r>
          </a:p>
          <a:p>
            <a:pPr>
              <a:buNone/>
            </a:pPr>
            <a:endParaRPr lang="cs-CZ" sz="2400" dirty="0" smtClean="0">
              <a:latin typeface="Arial" pitchFamily="34" charset="0"/>
              <a:cs typeface="Arial" pitchFamily="34" charset="0"/>
            </a:endParaRPr>
          </a:p>
          <a:p>
            <a:pPr>
              <a:buNone/>
            </a:pPr>
            <a:r>
              <a:rPr lang="cs-CZ" sz="2400" dirty="0" smtClean="0">
                <a:solidFill>
                  <a:srgbClr val="FFFF00"/>
                </a:solidFill>
                <a:latin typeface="Arial" pitchFamily="34" charset="0"/>
                <a:cs typeface="Arial" pitchFamily="34" charset="0"/>
              </a:rPr>
              <a:t>    </a:t>
            </a:r>
            <a:r>
              <a:rPr lang="cs-CZ" sz="2400" dirty="0" err="1" smtClean="0">
                <a:solidFill>
                  <a:srgbClr val="FFFF00"/>
                </a:solidFill>
                <a:latin typeface="Arial" pitchFamily="34" charset="0"/>
                <a:cs typeface="Arial" pitchFamily="34" charset="0"/>
              </a:rPr>
              <a:t>Výsledok</a:t>
            </a:r>
            <a:r>
              <a:rPr lang="cs-CZ" sz="2400" dirty="0" smtClean="0">
                <a:solidFill>
                  <a:srgbClr val="FFFF00"/>
                </a:solidFill>
                <a:latin typeface="Arial" pitchFamily="34" charset="0"/>
                <a:cs typeface="Arial" pitchFamily="34" charset="0"/>
              </a:rPr>
              <a:t> neúplnosti </a:t>
            </a:r>
            <a:r>
              <a:rPr lang="cs-CZ" sz="2400" dirty="0" err="1" smtClean="0">
                <a:solidFill>
                  <a:srgbClr val="FFFF00"/>
                </a:solidFill>
                <a:latin typeface="Arial" pitchFamily="34" charset="0"/>
                <a:cs typeface="Arial" pitchFamily="34" charset="0"/>
              </a:rPr>
              <a:t>vnímania</a:t>
            </a:r>
            <a:r>
              <a:rPr lang="cs-CZ" sz="2400" dirty="0" smtClean="0">
                <a:solidFill>
                  <a:srgbClr val="FFFF00"/>
                </a:solidFill>
                <a:latin typeface="Arial" pitchFamily="34" charset="0"/>
                <a:cs typeface="Arial" pitchFamily="34" charset="0"/>
              </a:rPr>
              <a:t> </a:t>
            </a:r>
            <a:r>
              <a:rPr lang="cs-CZ" sz="2400" dirty="0" err="1" smtClean="0">
                <a:solidFill>
                  <a:srgbClr val="FFFF00"/>
                </a:solidFill>
                <a:latin typeface="Arial" pitchFamily="34" charset="0"/>
                <a:cs typeface="Arial" pitchFamily="34" charset="0"/>
              </a:rPr>
              <a:t>materiálnych</a:t>
            </a:r>
            <a:r>
              <a:rPr lang="cs-CZ" sz="2400" dirty="0" smtClean="0">
                <a:solidFill>
                  <a:srgbClr val="FFFF00"/>
                </a:solidFill>
                <a:latin typeface="Arial" pitchFamily="34" charset="0"/>
                <a:cs typeface="Arial" pitchFamily="34" charset="0"/>
              </a:rPr>
              <a:t>              a duchovných </a:t>
            </a:r>
            <a:r>
              <a:rPr lang="cs-CZ" sz="2400" dirty="0" err="1" smtClean="0">
                <a:solidFill>
                  <a:srgbClr val="FFFF00"/>
                </a:solidFill>
                <a:latin typeface="Arial" pitchFamily="34" charset="0"/>
                <a:cs typeface="Arial" pitchFamily="34" charset="0"/>
              </a:rPr>
              <a:t>koreňov</a:t>
            </a:r>
            <a:r>
              <a:rPr lang="cs-CZ" sz="2400" dirty="0" smtClean="0">
                <a:solidFill>
                  <a:srgbClr val="FFFF00"/>
                </a:solidFill>
                <a:latin typeface="Arial" pitchFamily="34" charset="0"/>
                <a:cs typeface="Arial" pitchFamily="34" charset="0"/>
              </a:rPr>
              <a:t> </a:t>
            </a:r>
            <a:r>
              <a:rPr lang="cs-CZ" sz="2400" dirty="0" err="1" smtClean="0">
                <a:solidFill>
                  <a:srgbClr val="FFFF00"/>
                </a:solidFill>
                <a:latin typeface="Arial" pitchFamily="34" charset="0"/>
                <a:cs typeface="Arial" pitchFamily="34" charset="0"/>
              </a:rPr>
              <a:t>ľudstva</a:t>
            </a:r>
            <a:r>
              <a:rPr lang="cs-CZ" sz="2400" dirty="0" smtClean="0">
                <a:solidFill>
                  <a:srgbClr val="FFFF00"/>
                </a:solidFill>
                <a:latin typeface="Arial" pitchFamily="34" charset="0"/>
                <a:cs typeface="Arial" pitchFamily="34" charset="0"/>
              </a:rPr>
              <a:t> na Zemi</a:t>
            </a:r>
          </a:p>
          <a:p>
            <a:pPr>
              <a:buNone/>
            </a:pPr>
            <a:endParaRPr lang="cs-CZ" dirty="0"/>
          </a:p>
        </p:txBody>
      </p:sp>
      <p:pic>
        <p:nvPicPr>
          <p:cNvPr id="7" name="Zástupný symbol pro obsah 6" descr="turzovka.jpg"/>
          <p:cNvPicPr>
            <a:picLocks noGrp="1" noChangeAspect="1"/>
          </p:cNvPicPr>
          <p:nvPr>
            <p:ph sz="half" idx="2"/>
          </p:nvPr>
        </p:nvPicPr>
        <p:blipFill>
          <a:blip r:embed="rId2" cstate="print"/>
          <a:stretch>
            <a:fillRect/>
          </a:stretch>
        </p:blipFill>
        <p:spPr>
          <a:xfrm>
            <a:off x="4427984" y="1412776"/>
            <a:ext cx="3312368" cy="4525093"/>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slow">
    <p:pull dir="l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2400" b="1" dirty="0" smtClean="0">
                <a:solidFill>
                  <a:srgbClr val="FFC000"/>
                </a:solidFill>
                <a:latin typeface="Arial" pitchFamily="34" charset="0"/>
                <a:cs typeface="Arial" pitchFamily="34" charset="0"/>
              </a:rPr>
              <a:t>Milujeme Slovensko: Horné </a:t>
            </a:r>
            <a:r>
              <a:rPr lang="cs-CZ" sz="2400" b="1" dirty="0" err="1" smtClean="0">
                <a:solidFill>
                  <a:srgbClr val="FFC000"/>
                </a:solidFill>
                <a:latin typeface="Arial" pitchFamily="34" charset="0"/>
                <a:cs typeface="Arial" pitchFamily="34" charset="0"/>
              </a:rPr>
              <a:t>Kysuce</a:t>
            </a:r>
            <a:endParaRPr lang="cs-CZ" sz="2400" b="1" dirty="0">
              <a:solidFill>
                <a:srgbClr val="FFC000"/>
              </a:solidFill>
              <a:latin typeface="Arial" pitchFamily="34" charset="0"/>
              <a:cs typeface="Arial" pitchFamily="34" charset="0"/>
            </a:endParaRPr>
          </a:p>
        </p:txBody>
      </p:sp>
      <p:pic>
        <p:nvPicPr>
          <p:cNvPr id="38914" name="Picture 2" descr="https://cdn.komensky.sk/thumb.php?server=svk&amp;id=200061&amp;type=4&amp;thumb=1">
            <a:hlinkClick r:id="rId2"/>
          </p:cNvPr>
          <p:cNvPicPr>
            <a:picLocks noChangeAspect="1" noChangeArrowheads="1"/>
          </p:cNvPicPr>
          <p:nvPr/>
        </p:nvPicPr>
        <p:blipFill>
          <a:blip r:embed="rId3" cstate="print"/>
          <a:srcRect/>
          <a:stretch>
            <a:fillRect/>
          </a:stretch>
        </p:blipFill>
        <p:spPr bwMode="auto">
          <a:xfrm>
            <a:off x="2411760" y="3284984"/>
            <a:ext cx="4464496" cy="2642588"/>
          </a:xfrm>
          <a:prstGeom prst="rect">
            <a:avLst/>
          </a:prstGeom>
          <a:noFill/>
        </p:spPr>
      </p:pic>
      <p:pic>
        <p:nvPicPr>
          <p:cNvPr id="5" name="Zástupný symbol pro obsah 4" descr="Okres_cadca.png"/>
          <p:cNvPicPr>
            <a:picLocks noChangeAspect="1"/>
          </p:cNvPicPr>
          <p:nvPr/>
        </p:nvPicPr>
        <p:blipFill>
          <a:blip r:embed="rId4" cstate="print"/>
          <a:srcRect/>
          <a:stretch>
            <a:fillRect/>
          </a:stretch>
        </p:blipFill>
        <p:spPr>
          <a:xfrm>
            <a:off x="899592" y="1268760"/>
            <a:ext cx="3312046" cy="2926188"/>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pPr algn="ctr"/>
            <a:r>
              <a:rPr lang="cs-CZ" sz="3200" dirty="0" smtClean="0">
                <a:solidFill>
                  <a:srgbClr val="FFC000"/>
                </a:solidFill>
                <a:latin typeface="Arial" pitchFamily="34" charset="0"/>
                <a:cs typeface="Arial" pitchFamily="34" charset="0"/>
              </a:rPr>
              <a:t>HORNÉ KYSUCE</a:t>
            </a:r>
            <a:endParaRPr lang="cs-CZ" sz="3200" dirty="0">
              <a:solidFill>
                <a:srgbClr val="FFC000"/>
              </a:solidFill>
              <a:latin typeface="Arial" pitchFamily="34" charset="0"/>
              <a:cs typeface="Arial" pitchFamily="34" charset="0"/>
            </a:endParaRPr>
          </a:p>
        </p:txBody>
      </p:sp>
      <p:sp>
        <p:nvSpPr>
          <p:cNvPr id="4" name="Zástupný symbol pro obsah 3"/>
          <p:cNvSpPr>
            <a:spLocks noGrp="1"/>
          </p:cNvSpPr>
          <p:nvPr>
            <p:ph idx="1"/>
          </p:nvPr>
        </p:nvSpPr>
        <p:spPr/>
        <p:txBody>
          <a:bodyPr>
            <a:normAutofit/>
          </a:bodyPr>
          <a:lstStyle/>
          <a:p>
            <a:r>
              <a:rPr lang="sk-SK" sz="2400" dirty="0" smtClean="0">
                <a:latin typeface="Arial" pitchFamily="34" charset="0"/>
                <a:cs typeface="Arial" pitchFamily="34" charset="0"/>
              </a:rPr>
              <a:t>Prvá písomná zmienka o Kysuciach pochádza      z roku 1254, v ktorej je zmieňované Kysucké Nové Mesto (vtedy </a:t>
            </a:r>
            <a:r>
              <a:rPr lang="sk-SK" sz="2400" dirty="0" err="1" smtClean="0">
                <a:latin typeface="Arial" pitchFamily="34" charset="0"/>
                <a:cs typeface="Arial" pitchFamily="34" charset="0"/>
              </a:rPr>
              <a:t>Jesesin</a:t>
            </a:r>
            <a:r>
              <a:rPr lang="sk-SK" sz="2400" dirty="0" smtClean="0">
                <a:latin typeface="Arial" pitchFamily="34" charset="0"/>
                <a:cs typeface="Arial" pitchFamily="34" charset="0"/>
              </a:rPr>
              <a:t>). To ale ešte na hornom toku Kysuce boli hlboké lesy a ľudoprázdna neosídlená krajina. Až v súvislosti s valašskou kolonizáciou    a </a:t>
            </a:r>
            <a:r>
              <a:rPr lang="sk-SK" sz="2400" dirty="0" err="1" smtClean="0">
                <a:latin typeface="Arial" pitchFamily="34" charset="0"/>
                <a:cs typeface="Arial" pitchFamily="34" charset="0"/>
              </a:rPr>
              <a:t>kopaničiarským</a:t>
            </a:r>
            <a:r>
              <a:rPr lang="sk-SK" sz="2400" dirty="0" smtClean="0">
                <a:latin typeface="Arial" pitchFamily="34" charset="0"/>
                <a:cs typeface="Arial" pitchFamily="34" charset="0"/>
              </a:rPr>
              <a:t> spôsobom osídľovania krajiny sa objavujú aj záznamy o osídlení tejto časti Kysúc. Najstaršou obcou je Turzovka, založená    v r. 1598 uhorským palatínom Jurajom Thurzom.</a:t>
            </a:r>
          </a:p>
          <a:p>
            <a:pPr algn="r"/>
            <a:r>
              <a:rPr lang="sk-SK" sz="2400" dirty="0" smtClean="0">
                <a:latin typeface="Arial" pitchFamily="34" charset="0"/>
                <a:cs typeface="Arial" pitchFamily="34" charset="0"/>
              </a:rPr>
              <a:t>Vítajte </a:t>
            </a:r>
            <a:endParaRPr lang="cs-CZ" sz="2400" dirty="0">
              <a:latin typeface="Arial" pitchFamily="34" charset="0"/>
              <a:cs typeface="Arial" pitchFamily="34" charset="0"/>
            </a:endParaRPr>
          </a:p>
        </p:txBody>
      </p:sp>
    </p:spTree>
  </p:cSld>
  <p:clrMapOvr>
    <a:masterClrMapping/>
  </p:clrMapOvr>
  <p:transition spd="med">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
          <p:cNvSpPr>
            <a:spLocks noChangeArrowheads="1"/>
          </p:cNvSpPr>
          <p:nvPr/>
        </p:nvSpPr>
        <p:spPr bwMode="auto">
          <a:xfrm>
            <a:off x="395536" y="1055667"/>
            <a:ext cx="8496944"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k-SK" sz="20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sk-SK"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My Juraj Thurzo z Betlanoviec</a:t>
            </a:r>
            <a:r>
              <a:rPr kumimoji="0" lang="sk-SK"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barón ako aj pán hradu Orava, Lietava, Hričov a Bytča, večný župan Oravskej stolice, kráľovský </a:t>
            </a:r>
            <a:r>
              <a:rPr kumimoji="0" lang="sk-SK"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pohárnik</a:t>
            </a:r>
            <a:r>
              <a:rPr kumimoji="0" lang="sk-SK"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 radca jeho kráľovského a </a:t>
            </a:r>
            <a:r>
              <a:rPr kumimoji="0" lang="sk-SK"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cisárského</a:t>
            </a:r>
            <a:r>
              <a:rPr kumimoji="0" lang="sk-SK"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veličenstva; dávame na vedomie všetkým  koho sa to týka znením tejto listiny.</a:t>
            </a:r>
            <a:endParaRPr kumimoji="0" lang="cs-CZ"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sk-SK"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 preto sme My, týmto opatrným ľuďom, skúmajúcim prostredie a zaťaženým rozličnými ťarchami a prácami, Adamovi </a:t>
            </a:r>
            <a:r>
              <a:rPr kumimoji="0" lang="sk-SK"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Boneczovi</a:t>
            </a:r>
            <a:r>
              <a:rPr kumimoji="0" lang="sk-SK"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slobodnému </a:t>
            </a:r>
            <a:r>
              <a:rPr kumimoji="0" lang="sk-SK"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škultétovi</a:t>
            </a:r>
            <a:r>
              <a:rPr kumimoji="0" lang="sk-SK"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  jeho 40-tim, sedliakom, valachom, s vylúčením susedských hofierov, dali možnosť usadiť sa v našej dedine nazývanej Turzovka, založenej na našich vlastných pozemkoch nazývaných </a:t>
            </a:r>
            <a:r>
              <a:rPr kumimoji="0" lang="sk-SK"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Dluhopole</a:t>
            </a:r>
            <a:r>
              <a:rPr kumimoji="0" lang="sk-SK"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 Markove Lúky, v blízkosti rieky Kysuca, patriacich taktiež k nášmu hradu Bytča. </a:t>
            </a:r>
            <a:endParaRPr kumimoji="0" lang="cs-CZ"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sk-SK"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Aby všetci tí, čo sa tam zdržujú, sa snažili pri klčovaní nových polí a lúk ako aj pri organizovaní a výstavbe vyššie uvedenej dediny, oslobodzujeme týchto od zvyčajných prác, poplatkov a  akýchkoľvek daní, pod takou podmienkou, že totiž tí usadlíci, ktorí si v našej dedine svoje sídla a nové domy budú chcieť postaviť, pole a lúky už starostlivo obrábané rovnako medzi  sebou nech si rozdelia a od tohto dáta počítajúc 12 rokov nech sa tešia slobode a nech ich slobodne užívajú... </a:t>
            </a:r>
          </a:p>
          <a:p>
            <a:pPr marL="0" marR="0" lvl="0" indent="0" algn="r" defTabSz="914400" rtl="0" eaLnBrk="0" fontAlgn="base" latinLnBrk="0" hangingPunct="0">
              <a:lnSpc>
                <a:spcPct val="100000"/>
              </a:lnSpc>
              <a:spcBef>
                <a:spcPct val="0"/>
              </a:spcBef>
              <a:spcAft>
                <a:spcPct val="0"/>
              </a:spcAft>
              <a:buClrTx/>
              <a:buSzTx/>
              <a:buFontTx/>
              <a:buNone/>
              <a:tabLst/>
            </a:pPr>
            <a:r>
              <a:rPr lang="sk-SK" i="1" dirty="0" smtClean="0">
                <a:latin typeface="Arial" pitchFamily="34" charset="0"/>
                <a:cs typeface="Arial" pitchFamily="34" charset="0"/>
              </a:rPr>
              <a:t> (text  z Lokalizačnej listiny pochádzajúcej z roku 1602) </a:t>
            </a:r>
            <a:endParaRPr kumimoji="0" lang="sk-SK"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med">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3200" dirty="0" smtClean="0">
                <a:solidFill>
                  <a:srgbClr val="FFC000"/>
                </a:solidFill>
                <a:latin typeface="Arial" pitchFamily="34" charset="0"/>
                <a:cs typeface="Arial" pitchFamily="34" charset="0"/>
              </a:rPr>
              <a:t>TURZOVKA</a:t>
            </a:r>
            <a:endParaRPr lang="cs-CZ" sz="3200" dirty="0">
              <a:solidFill>
                <a:srgbClr val="FFC000"/>
              </a:solidFill>
              <a:latin typeface="Arial" pitchFamily="34" charset="0"/>
              <a:cs typeface="Arial" pitchFamily="34" charset="0"/>
            </a:endParaRPr>
          </a:p>
        </p:txBody>
      </p:sp>
      <p:sp>
        <p:nvSpPr>
          <p:cNvPr id="3" name="Zástupný symbol pro obsah 2"/>
          <p:cNvSpPr>
            <a:spLocks noGrp="1"/>
          </p:cNvSpPr>
          <p:nvPr>
            <p:ph idx="1"/>
          </p:nvPr>
        </p:nvSpPr>
        <p:spPr>
          <a:xfrm>
            <a:off x="457200" y="1340768"/>
            <a:ext cx="7571184" cy="4392489"/>
          </a:xfrm>
        </p:spPr>
        <p:txBody>
          <a:bodyPr>
            <a:noAutofit/>
          </a:bodyPr>
          <a:lstStyle/>
          <a:p>
            <a:pPr>
              <a:buNone/>
            </a:pPr>
            <a:r>
              <a:rPr lang="sk-SK" sz="2000" dirty="0" smtClean="0"/>
              <a:t>     Turzovka - obec situovaná v meandre hornej Kysuce               v </a:t>
            </a:r>
            <a:r>
              <a:rPr lang="sk-SK" sz="2000" dirty="0" err="1" smtClean="0"/>
              <a:t>ľavobrežnej</a:t>
            </a:r>
            <a:r>
              <a:rPr lang="sk-SK" sz="2000" dirty="0" smtClean="0"/>
              <a:t> časti </a:t>
            </a:r>
            <a:r>
              <a:rPr lang="sk-SK" sz="2000" dirty="0" err="1" smtClean="0"/>
              <a:t>Hornokysuckého</a:t>
            </a:r>
            <a:r>
              <a:rPr lang="sk-SK" sz="2000" dirty="0" smtClean="0"/>
              <a:t> </a:t>
            </a:r>
            <a:r>
              <a:rPr lang="sk-SK" sz="2000" dirty="0" err="1" smtClean="0"/>
              <a:t>podolia</a:t>
            </a:r>
            <a:r>
              <a:rPr lang="sk-SK" sz="2000" dirty="0" smtClean="0"/>
              <a:t> pripomína svojou polohou kráľovskú pečať vtlačenú do spodného okraja listu pomenovaného </a:t>
            </a:r>
            <a:r>
              <a:rPr lang="sk-SK" sz="2000" dirty="0" err="1" smtClean="0"/>
              <a:t>Turzovskou</a:t>
            </a:r>
            <a:r>
              <a:rPr lang="sk-SK" sz="2000" dirty="0" smtClean="0"/>
              <a:t> vrchovinou.     </a:t>
            </a:r>
            <a:endParaRPr lang="cs-CZ" sz="2000" dirty="0" smtClean="0"/>
          </a:p>
          <a:p>
            <a:pPr>
              <a:buNone/>
            </a:pPr>
            <a:r>
              <a:rPr lang="sk-SK" sz="2000" dirty="0" smtClean="0"/>
              <a:t>     Krajina charakterizovaná v minulosti výlučne roztrúsenými sídlami kopaničiarov sa v priebehu druhej polovice               20. storočia premenila na jednu z najrozsiahlejších oblastí           s rekreačnými </a:t>
            </a:r>
            <a:r>
              <a:rPr lang="sk-SK" sz="2000" dirty="0" err="1" smtClean="0"/>
              <a:t>objektami</a:t>
            </a:r>
            <a:r>
              <a:rPr lang="sk-SK" sz="2000" dirty="0" smtClean="0"/>
              <a:t> druhého bývania. Nikoho tu neprekvapí veľké množstvo rekreačných objektov, ktorých vlastníkmi sú okrem obyvateľov Žilinského kraja aj majitelia pochádzajúci z priemyselných regiónov </a:t>
            </a:r>
            <a:r>
              <a:rPr lang="sk-SK" sz="2000" dirty="0" err="1" smtClean="0"/>
              <a:t>Moravskosliezského</a:t>
            </a:r>
            <a:r>
              <a:rPr lang="sk-SK" sz="2000" dirty="0" smtClean="0"/>
              <a:t> kraja a vysoko industrializovaných sídelných uzlov </a:t>
            </a:r>
            <a:r>
              <a:rPr lang="sk-SK" sz="2000" dirty="0" err="1" smtClean="0"/>
              <a:t>Zlínskeho</a:t>
            </a:r>
            <a:r>
              <a:rPr lang="sk-SK" sz="2000" dirty="0" smtClean="0"/>
              <a:t> kraja (ČR). Snáď len bronzové súsošie v centre mesta Turzovka s názvom </a:t>
            </a:r>
            <a:r>
              <a:rPr lang="sk-SK" sz="2000" i="1" dirty="0" smtClean="0"/>
              <a:t>Drotár a </a:t>
            </a:r>
            <a:r>
              <a:rPr lang="sk-SK" sz="2000" i="1" dirty="0" err="1" smtClean="0"/>
              <a:t>džarek</a:t>
            </a:r>
            <a:r>
              <a:rPr lang="sk-SK" sz="2000" dirty="0" smtClean="0"/>
              <a:t> pripomína, že kedysi       aj odtiaľ, zo sídiel </a:t>
            </a:r>
            <a:r>
              <a:rPr lang="sk-SK" sz="2000" dirty="0" err="1" smtClean="0"/>
              <a:t>Turzovskej</a:t>
            </a:r>
            <a:r>
              <a:rPr lang="sk-SK" sz="2000" dirty="0" smtClean="0"/>
              <a:t> vrchoviny odchádzali za prácou drotári so svojimi mladými pomocníkmi </a:t>
            </a:r>
            <a:r>
              <a:rPr lang="sk-SK" sz="2000" i="1" dirty="0" smtClean="0"/>
              <a:t>(</a:t>
            </a:r>
            <a:r>
              <a:rPr lang="sk-SK" sz="2000" i="1" dirty="0" err="1" smtClean="0"/>
              <a:t>džarkami</a:t>
            </a:r>
            <a:r>
              <a:rPr lang="sk-SK" sz="2000" i="1" dirty="0" smtClean="0"/>
              <a:t>).</a:t>
            </a:r>
            <a:endParaRPr lang="cs-CZ" sz="2000" dirty="0"/>
          </a:p>
        </p:txBody>
      </p:sp>
    </p:spTree>
  </p:cSld>
  <p:clrMapOvr>
    <a:masterClrMapping/>
  </p:clrMapOvr>
  <p:transition spd="med">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pPr algn="ctr"/>
            <a:r>
              <a:rPr lang="cs-CZ" sz="3200" dirty="0" smtClean="0">
                <a:solidFill>
                  <a:srgbClr val="FFC000"/>
                </a:solidFill>
                <a:latin typeface="Arial" pitchFamily="34" charset="0"/>
                <a:cs typeface="Arial" pitchFamily="34" charset="0"/>
              </a:rPr>
              <a:t>TURZOVKA</a:t>
            </a:r>
            <a:endParaRPr lang="cs-CZ" sz="3200" dirty="0">
              <a:solidFill>
                <a:srgbClr val="FFC000"/>
              </a:solidFill>
              <a:latin typeface="Arial" pitchFamily="34" charset="0"/>
              <a:cs typeface="Arial" pitchFamily="34" charset="0"/>
            </a:endParaRPr>
          </a:p>
        </p:txBody>
      </p:sp>
      <p:sp>
        <p:nvSpPr>
          <p:cNvPr id="5" name="Zástupný symbol pro obsah 4"/>
          <p:cNvSpPr>
            <a:spLocks noGrp="1"/>
          </p:cNvSpPr>
          <p:nvPr>
            <p:ph sz="half" idx="1"/>
          </p:nvPr>
        </p:nvSpPr>
        <p:spPr/>
        <p:txBody>
          <a:bodyPr>
            <a:normAutofit/>
          </a:bodyPr>
          <a:lstStyle/>
          <a:p>
            <a:pPr>
              <a:buNone/>
            </a:pPr>
            <a:r>
              <a:rPr lang="cs-CZ" sz="2400" dirty="0" err="1" smtClean="0"/>
              <a:t>Pamätník</a:t>
            </a:r>
            <a:r>
              <a:rPr lang="cs-CZ" sz="2400" dirty="0" smtClean="0"/>
              <a:t> </a:t>
            </a:r>
          </a:p>
          <a:p>
            <a:pPr>
              <a:buNone/>
            </a:pPr>
            <a:r>
              <a:rPr lang="cs-CZ" sz="2400" dirty="0" smtClean="0"/>
              <a:t>	„</a:t>
            </a:r>
            <a:r>
              <a:rPr lang="cs-CZ" sz="2400" dirty="0" err="1" smtClean="0"/>
              <a:t>Drotár</a:t>
            </a:r>
            <a:r>
              <a:rPr lang="cs-CZ" sz="2400" dirty="0" smtClean="0"/>
              <a:t> a </a:t>
            </a:r>
            <a:r>
              <a:rPr lang="cs-CZ" sz="2400" dirty="0" err="1" smtClean="0"/>
              <a:t>džarek</a:t>
            </a:r>
            <a:r>
              <a:rPr lang="cs-CZ" sz="2400" dirty="0" smtClean="0"/>
              <a:t>“ (</a:t>
            </a:r>
            <a:r>
              <a:rPr lang="cs-CZ" sz="2400" dirty="0" err="1" smtClean="0"/>
              <a:t>džarek</a:t>
            </a:r>
            <a:r>
              <a:rPr lang="cs-CZ" sz="2400" dirty="0" smtClean="0"/>
              <a:t> bol </a:t>
            </a:r>
            <a:r>
              <a:rPr lang="cs-CZ" sz="2400" dirty="0" err="1" smtClean="0"/>
              <a:t>drotárov</a:t>
            </a:r>
            <a:r>
              <a:rPr lang="cs-CZ" sz="2400" dirty="0" smtClean="0"/>
              <a:t> pomocník)</a:t>
            </a:r>
          </a:p>
          <a:p>
            <a:pPr>
              <a:buNone/>
            </a:pPr>
            <a:r>
              <a:rPr lang="cs-CZ" sz="2400" dirty="0" smtClean="0"/>
              <a:t>Autor </a:t>
            </a:r>
          </a:p>
          <a:p>
            <a:pPr>
              <a:buNone/>
            </a:pPr>
            <a:r>
              <a:rPr lang="cs-CZ" sz="2400" dirty="0" smtClean="0"/>
              <a:t>	</a:t>
            </a:r>
            <a:r>
              <a:rPr lang="cs-CZ" sz="2400" dirty="0" err="1" smtClean="0"/>
              <a:t>kysucký</a:t>
            </a:r>
            <a:r>
              <a:rPr lang="cs-CZ" sz="2400" dirty="0" smtClean="0"/>
              <a:t>  </a:t>
            </a:r>
            <a:r>
              <a:rPr lang="cs-CZ" sz="2400" dirty="0" err="1" smtClean="0"/>
              <a:t>sochár</a:t>
            </a:r>
            <a:r>
              <a:rPr lang="cs-CZ" sz="2400" dirty="0" smtClean="0"/>
              <a:t> Miroslav </a:t>
            </a:r>
            <a:r>
              <a:rPr lang="cs-CZ" sz="2400" dirty="0" err="1" smtClean="0"/>
              <a:t>Cipár</a:t>
            </a:r>
            <a:endParaRPr lang="cs-CZ" sz="2400" dirty="0"/>
          </a:p>
        </p:txBody>
      </p:sp>
      <p:pic>
        <p:nvPicPr>
          <p:cNvPr id="7" name="Picture 2" descr="C:\Users\Jaroslav Vencálek\Desktop\Genius loci předmět\Genius loci podklady monografie, studie\Žilinský kraj\Originál foto-Žilinský kraj\Turzovka - pamatník kysuckým drotárom.JPG"/>
          <p:cNvPicPr>
            <a:picLocks noGrp="1" noChangeAspect="1" noChangeArrowheads="1"/>
          </p:cNvPicPr>
          <p:nvPr>
            <p:ph sz="half" idx="2"/>
          </p:nvPr>
        </p:nvPicPr>
        <p:blipFill>
          <a:blip r:embed="rId2" cstate="print"/>
          <a:srcRect/>
          <a:stretch>
            <a:fillRect/>
          </a:stretch>
        </p:blipFill>
        <p:spPr bwMode="auto">
          <a:xfrm>
            <a:off x="4398244" y="1600200"/>
            <a:ext cx="3395511" cy="4525963"/>
          </a:xfrm>
          <a:prstGeom prst="rect">
            <a:avLst/>
          </a:prstGeom>
          <a:noFill/>
        </p:spPr>
      </p:pic>
    </p:spTree>
  </p:cSld>
  <p:clrMapOvr>
    <a:masterClrMapping/>
  </p:clrMapOvr>
  <p:transition spd="med">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a:bodyPr>
          <a:lstStyle/>
          <a:p>
            <a:pPr algn="ctr"/>
            <a:r>
              <a:rPr lang="cs-CZ" sz="3200" dirty="0" smtClean="0">
                <a:solidFill>
                  <a:srgbClr val="FFC000"/>
                </a:solidFill>
                <a:latin typeface="Arial" pitchFamily="34" charset="0"/>
                <a:cs typeface="Arial" pitchFamily="34" charset="0"/>
              </a:rPr>
              <a:t>TURZOVKA – </a:t>
            </a:r>
            <a:r>
              <a:rPr lang="cs-CZ" sz="3200" dirty="0" err="1" smtClean="0">
                <a:solidFill>
                  <a:srgbClr val="FFC000"/>
                </a:solidFill>
                <a:latin typeface="Arial" pitchFamily="34" charset="0"/>
                <a:cs typeface="Arial" pitchFamily="34" charset="0"/>
              </a:rPr>
              <a:t>textilná</a:t>
            </a:r>
            <a:r>
              <a:rPr lang="cs-CZ" sz="3200" dirty="0" smtClean="0">
                <a:solidFill>
                  <a:srgbClr val="FFC000"/>
                </a:solidFill>
                <a:latin typeface="Arial" pitchFamily="34" charset="0"/>
                <a:cs typeface="Arial" pitchFamily="34" charset="0"/>
              </a:rPr>
              <a:t> </a:t>
            </a:r>
            <a:r>
              <a:rPr lang="cs-CZ" sz="3200" dirty="0" err="1" smtClean="0">
                <a:solidFill>
                  <a:srgbClr val="FFC000"/>
                </a:solidFill>
                <a:latin typeface="Arial" pitchFamily="34" charset="0"/>
                <a:cs typeface="Arial" pitchFamily="34" charset="0"/>
              </a:rPr>
              <a:t>tradícia</a:t>
            </a:r>
            <a:endParaRPr lang="cs-CZ" sz="3200" dirty="0">
              <a:solidFill>
                <a:srgbClr val="FFC000"/>
              </a:solidFill>
              <a:latin typeface="Arial" pitchFamily="34" charset="0"/>
              <a:cs typeface="Arial" pitchFamily="34" charset="0"/>
            </a:endParaRPr>
          </a:p>
        </p:txBody>
      </p:sp>
      <p:sp>
        <p:nvSpPr>
          <p:cNvPr id="6" name="Zástupný symbol pro obsah 5"/>
          <p:cNvSpPr>
            <a:spLocks noGrp="1"/>
          </p:cNvSpPr>
          <p:nvPr>
            <p:ph idx="1"/>
          </p:nvPr>
        </p:nvSpPr>
        <p:spPr/>
        <p:txBody>
          <a:bodyPr>
            <a:normAutofit fontScale="77500" lnSpcReduction="20000"/>
          </a:bodyPr>
          <a:lstStyle/>
          <a:p>
            <a:pPr>
              <a:buNone/>
            </a:pPr>
            <a:r>
              <a:rPr lang="sk-SK" dirty="0" smtClean="0"/>
              <a:t>     To, že v roku 1914 bol </a:t>
            </a:r>
            <a:r>
              <a:rPr lang="sk-SK" dirty="0" err="1" smtClean="0"/>
              <a:t>hornokysucký</a:t>
            </a:r>
            <a:r>
              <a:rPr lang="sk-SK" dirty="0" smtClean="0"/>
              <a:t> Makov prepojený železnicou cez Turzovku s Čadcou (lokalizovanú pri tzv. </a:t>
            </a:r>
            <a:r>
              <a:rPr lang="sk-SK" dirty="0" err="1" smtClean="0"/>
              <a:t>Košicko-bohumínskej</a:t>
            </a:r>
            <a:r>
              <a:rPr lang="sk-SK" dirty="0" smtClean="0"/>
              <a:t> magistrále), malo síce neobyčajne veľký význam      v ďalšom vývoji krajiny, avšak jej významnejšia,        aj keď čiastková industrializácia spadá až                do obdobia po skončení druhej svetovej vojny.</a:t>
            </a:r>
            <a:endParaRPr lang="cs-CZ" dirty="0" smtClean="0"/>
          </a:p>
          <a:p>
            <a:pPr>
              <a:buNone/>
            </a:pPr>
            <a:r>
              <a:rPr lang="sk-SK" dirty="0" smtClean="0"/>
              <a:t>     Súčasná </a:t>
            </a:r>
            <a:r>
              <a:rPr lang="sk-SK" dirty="0" err="1" smtClean="0"/>
              <a:t>I-Tran</a:t>
            </a:r>
            <a:r>
              <a:rPr lang="sk-SK" dirty="0" smtClean="0"/>
              <a:t> Turzovka, s.r.o. - významný textilný výrobný uzol horných Kysúc, zameraný                    na zhotovovanie pleteného ošatenia a pletených doplnkov, má svoje korene v povojnovom rozvoji </a:t>
            </a:r>
            <a:r>
              <a:rPr lang="sk-SK" dirty="0" err="1" smtClean="0"/>
              <a:t>pletiarenstva</a:t>
            </a:r>
            <a:r>
              <a:rPr lang="sk-SK" dirty="0" smtClean="0"/>
              <a:t> v slovensko-moravskom pohraničí       (r. 1945 </a:t>
            </a:r>
            <a:r>
              <a:rPr lang="sk-SK" dirty="0" err="1" smtClean="0"/>
              <a:t>Moravsko-slezské</a:t>
            </a:r>
            <a:r>
              <a:rPr lang="sk-SK" dirty="0" smtClean="0"/>
              <a:t> </a:t>
            </a:r>
            <a:r>
              <a:rPr lang="sk-SK" dirty="0" err="1" smtClean="0"/>
              <a:t>pletárny</a:t>
            </a:r>
            <a:r>
              <a:rPr lang="sk-SK" dirty="0" smtClean="0"/>
              <a:t> </a:t>
            </a:r>
            <a:r>
              <a:rPr lang="sk-SK" dirty="0" err="1" smtClean="0"/>
              <a:t>Rožnov</a:t>
            </a:r>
            <a:r>
              <a:rPr lang="sk-SK" dirty="0" smtClean="0"/>
              <a:t> pod </a:t>
            </a:r>
            <a:r>
              <a:rPr lang="sk-SK" dirty="0" err="1" smtClean="0"/>
              <a:t>Radhoštěm</a:t>
            </a:r>
            <a:r>
              <a:rPr lang="sk-SK" dirty="0" smtClean="0"/>
              <a:t>, neskôr Slovenka Turzovka, v rokoch 1990-1996 Selanka).</a:t>
            </a:r>
            <a:endParaRPr lang="cs-CZ" dirty="0" smtClean="0"/>
          </a:p>
          <a:p>
            <a:endParaRPr lang="cs-CZ" dirty="0"/>
          </a:p>
        </p:txBody>
      </p:sp>
    </p:spTree>
  </p:cSld>
  <p:clrMapOvr>
    <a:masterClrMapping/>
  </p:clrMapOvr>
  <p:transition spd="med">
    <p:pull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pPr algn="ctr"/>
            <a:r>
              <a:rPr lang="cs-CZ" sz="3200" dirty="0" smtClean="0">
                <a:solidFill>
                  <a:srgbClr val="FFC000"/>
                </a:solidFill>
                <a:latin typeface="Arial" pitchFamily="34" charset="0"/>
                <a:cs typeface="Arial" pitchFamily="34" charset="0"/>
              </a:rPr>
              <a:t>TURZOVKA - </a:t>
            </a:r>
            <a:r>
              <a:rPr lang="cs-CZ" sz="3200" dirty="0" err="1" smtClean="0">
                <a:solidFill>
                  <a:srgbClr val="FFC000"/>
                </a:solidFill>
                <a:latin typeface="Arial" pitchFamily="34" charset="0"/>
                <a:cs typeface="Arial" pitchFamily="34" charset="0"/>
              </a:rPr>
              <a:t>zjavenia</a:t>
            </a:r>
            <a:endParaRPr lang="cs-CZ" sz="3200" dirty="0">
              <a:solidFill>
                <a:srgbClr val="FFC000"/>
              </a:solidFill>
              <a:latin typeface="Arial" pitchFamily="34" charset="0"/>
              <a:cs typeface="Arial" pitchFamily="34" charset="0"/>
            </a:endParaRPr>
          </a:p>
        </p:txBody>
      </p:sp>
      <p:sp>
        <p:nvSpPr>
          <p:cNvPr id="5" name="Zástupný symbol pro obsah 4"/>
          <p:cNvSpPr>
            <a:spLocks noGrp="1"/>
          </p:cNvSpPr>
          <p:nvPr>
            <p:ph idx="1"/>
          </p:nvPr>
        </p:nvSpPr>
        <p:spPr/>
        <p:txBody>
          <a:bodyPr>
            <a:normAutofit/>
          </a:bodyPr>
          <a:lstStyle/>
          <a:p>
            <a:pPr>
              <a:buNone/>
            </a:pPr>
            <a:r>
              <a:rPr lang="sk-SK" sz="2400" dirty="0" smtClean="0">
                <a:latin typeface="Arial" pitchFamily="34" charset="0"/>
                <a:cs typeface="Arial" pitchFamily="34" charset="0"/>
              </a:rPr>
              <a:t>     Génius </a:t>
            </a:r>
            <a:r>
              <a:rPr lang="sk-SK" sz="2400" dirty="0" err="1" smtClean="0">
                <a:latin typeface="Arial" pitchFamily="34" charset="0"/>
                <a:cs typeface="Arial" pitchFamily="34" charset="0"/>
              </a:rPr>
              <a:t>loci</a:t>
            </a:r>
            <a:r>
              <a:rPr lang="sk-SK" sz="2400" dirty="0" smtClean="0">
                <a:latin typeface="Arial" pitchFamily="34" charset="0"/>
                <a:cs typeface="Arial" pitchFamily="34" charset="0"/>
              </a:rPr>
              <a:t> Turzovky bol ale v priebehu druhej  polovice 20. storočia bol ovplyvnený oveľa významnejšími udalosťami, súvisiacimi so zjaveniami, ktoré sa udiali vo vnútri </a:t>
            </a:r>
            <a:r>
              <a:rPr lang="sk-SK" sz="2400" dirty="0" err="1" smtClean="0">
                <a:latin typeface="Arial" pitchFamily="34" charset="0"/>
                <a:cs typeface="Arial" pitchFamily="34" charset="0"/>
              </a:rPr>
              <a:t>Turzovskej</a:t>
            </a:r>
            <a:r>
              <a:rPr lang="sk-SK" sz="2400" dirty="0" smtClean="0">
                <a:latin typeface="Arial" pitchFamily="34" charset="0"/>
                <a:cs typeface="Arial" pitchFamily="34" charset="0"/>
              </a:rPr>
              <a:t> vrchoviny na kopci </a:t>
            </a:r>
            <a:r>
              <a:rPr lang="sk-SK" sz="2400" dirty="0" err="1" smtClean="0">
                <a:latin typeface="Arial" pitchFamily="34" charset="0"/>
                <a:cs typeface="Arial" pitchFamily="34" charset="0"/>
              </a:rPr>
              <a:t>Živčák</a:t>
            </a:r>
            <a:r>
              <a:rPr lang="sk-SK" sz="2400" dirty="0" smtClean="0">
                <a:latin typeface="Arial" pitchFamily="34" charset="0"/>
                <a:cs typeface="Arial" pitchFamily="34" charset="0"/>
              </a:rPr>
              <a:t>.</a:t>
            </a:r>
          </a:p>
          <a:p>
            <a:pPr>
              <a:buNone/>
            </a:pPr>
            <a:r>
              <a:rPr lang="sk-SK" sz="2400" dirty="0" smtClean="0">
                <a:latin typeface="Arial" pitchFamily="34" charset="0"/>
                <a:cs typeface="Arial" pitchFamily="34" charset="0"/>
              </a:rPr>
              <a:t/>
            </a:r>
            <a:br>
              <a:rPr lang="sk-SK" sz="2400" dirty="0" smtClean="0">
                <a:latin typeface="Arial" pitchFamily="34" charset="0"/>
                <a:cs typeface="Arial" pitchFamily="34" charset="0"/>
              </a:rPr>
            </a:br>
            <a:r>
              <a:rPr lang="sk-SK" sz="2400" dirty="0" smtClean="0">
                <a:latin typeface="Arial" pitchFamily="34" charset="0"/>
                <a:cs typeface="Arial" pitchFamily="34" charset="0"/>
              </a:rPr>
              <a:t>      Všetko začalo v roku 1958, keď sa horárovi Matúšovi </a:t>
            </a:r>
            <a:r>
              <a:rPr lang="sk-SK" sz="2400" dirty="0" err="1" smtClean="0">
                <a:latin typeface="Arial" pitchFamily="34" charset="0"/>
                <a:cs typeface="Arial" pitchFamily="34" charset="0"/>
              </a:rPr>
              <a:t>Lašútovi</a:t>
            </a:r>
            <a:r>
              <a:rPr lang="sk-SK" sz="2400" dirty="0" smtClean="0">
                <a:latin typeface="Arial" pitchFamily="34" charset="0"/>
                <a:cs typeface="Arial" pitchFamily="34" charset="0"/>
              </a:rPr>
              <a:t>, rodákovi z osady </a:t>
            </a:r>
            <a:r>
              <a:rPr lang="sk-SK" sz="2400" dirty="0" err="1" smtClean="0">
                <a:latin typeface="Arial" pitchFamily="34" charset="0"/>
                <a:cs typeface="Arial" pitchFamily="34" charset="0"/>
              </a:rPr>
              <a:t>Semeteš</a:t>
            </a:r>
            <a:r>
              <a:rPr lang="sk-SK" sz="2400" dirty="0" smtClean="0">
                <a:latin typeface="Arial" pitchFamily="34" charset="0"/>
                <a:cs typeface="Arial" pitchFamily="34" charset="0"/>
              </a:rPr>
              <a:t>     vo Vysokej nad Kysucou zjavila 1. júna pri  nedeľnej pochôdzke lesom Panna Mária.</a:t>
            </a:r>
            <a:br>
              <a:rPr lang="sk-SK" sz="2400" dirty="0" smtClean="0">
                <a:latin typeface="Arial" pitchFamily="34" charset="0"/>
                <a:cs typeface="Arial" pitchFamily="34" charset="0"/>
              </a:rPr>
            </a:br>
            <a:r>
              <a:rPr lang="sk-SK" sz="2400" dirty="0" smtClean="0">
                <a:latin typeface="Arial" pitchFamily="34" charset="0"/>
                <a:cs typeface="Arial" pitchFamily="34" charset="0"/>
              </a:rPr>
              <a:t>     </a:t>
            </a:r>
            <a:endParaRPr lang="cs-CZ" sz="2400" dirty="0">
              <a:latin typeface="Arial" pitchFamily="34" charset="0"/>
              <a:cs typeface="Arial" pitchFamily="34" charset="0"/>
            </a:endParaRPr>
          </a:p>
        </p:txBody>
      </p:sp>
    </p:spTree>
  </p:cSld>
  <p:clrMapOvr>
    <a:masterClrMapping/>
  </p:clrMapOvr>
  <p:transition spd="med">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395536" y="260648"/>
            <a:ext cx="7467600" cy="1143000"/>
          </a:xfrm>
        </p:spPr>
        <p:txBody>
          <a:bodyPr>
            <a:noAutofit/>
          </a:bodyPr>
          <a:lstStyle/>
          <a:p>
            <a:r>
              <a:rPr lang="sk-SK" sz="2400" dirty="0" smtClean="0">
                <a:solidFill>
                  <a:srgbClr val="FFC000"/>
                </a:solidFill>
                <a:latin typeface="Arial" pitchFamily="34" charset="0"/>
                <a:cs typeface="Arial" pitchFamily="34" charset="0"/>
              </a:rPr>
              <a:t>V písomnom vyhlásení publikovanom neskôr             J. Kuchárom vo </a:t>
            </a:r>
            <a:r>
              <a:rPr lang="sk-SK" sz="2400" i="1" dirty="0" smtClean="0">
                <a:solidFill>
                  <a:srgbClr val="FFC000"/>
                </a:solidFill>
                <a:latin typeface="Arial" pitchFamily="34" charset="0"/>
                <a:cs typeface="Arial" pitchFamily="34" charset="0"/>
              </a:rPr>
              <a:t>Zjavení Matky Božej v Turzovke</a:t>
            </a:r>
            <a:r>
              <a:rPr lang="sk-SK" sz="2400" dirty="0" smtClean="0">
                <a:solidFill>
                  <a:srgbClr val="FFC000"/>
                </a:solidFill>
                <a:latin typeface="Arial" pitchFamily="34" charset="0"/>
                <a:cs typeface="Arial" pitchFamily="34" charset="0"/>
              </a:rPr>
              <a:t> Matúš </a:t>
            </a:r>
            <a:r>
              <a:rPr lang="sk-SK" sz="2400" dirty="0" err="1" smtClean="0">
                <a:solidFill>
                  <a:srgbClr val="FFC000"/>
                </a:solidFill>
                <a:latin typeface="Arial" pitchFamily="34" charset="0"/>
                <a:cs typeface="Arial" pitchFamily="34" charset="0"/>
              </a:rPr>
              <a:t>Lašút</a:t>
            </a:r>
            <a:r>
              <a:rPr lang="sk-SK" sz="2400" dirty="0" smtClean="0">
                <a:solidFill>
                  <a:srgbClr val="FFC000"/>
                </a:solidFill>
                <a:latin typeface="Arial" pitchFamily="34" charset="0"/>
                <a:cs typeface="Arial" pitchFamily="34" charset="0"/>
              </a:rPr>
              <a:t> uviedol.</a:t>
            </a:r>
            <a:endParaRPr lang="cs-CZ" sz="2400" dirty="0">
              <a:solidFill>
                <a:srgbClr val="FFC000"/>
              </a:solidFill>
              <a:latin typeface="Arial" pitchFamily="34" charset="0"/>
              <a:cs typeface="Arial" pitchFamily="34" charset="0"/>
            </a:endParaRPr>
          </a:p>
        </p:txBody>
      </p:sp>
      <p:sp>
        <p:nvSpPr>
          <p:cNvPr id="5" name="Zástupný symbol pro obsah 4"/>
          <p:cNvSpPr>
            <a:spLocks noGrp="1"/>
          </p:cNvSpPr>
          <p:nvPr>
            <p:ph idx="1"/>
          </p:nvPr>
        </p:nvSpPr>
        <p:spPr>
          <a:xfrm>
            <a:off x="107504" y="1484783"/>
            <a:ext cx="7817296" cy="4536505"/>
          </a:xfrm>
        </p:spPr>
        <p:txBody>
          <a:bodyPr>
            <a:noAutofit/>
          </a:bodyPr>
          <a:lstStyle/>
          <a:p>
            <a:pPr>
              <a:buNone/>
            </a:pPr>
            <a:r>
              <a:rPr lang="sk-SK" sz="2000" i="1" dirty="0" smtClean="0">
                <a:latin typeface="Arial" pitchFamily="34" charset="0"/>
                <a:cs typeface="Arial" pitchFamily="34" charset="0"/>
              </a:rPr>
              <a:t>      Prvého júna 1958 som mal službu ako lesník na kopci Okrúhla pri  Turzovke. Vystupoval som na Okrúhlu a na mieste, ktoré     sa volá </a:t>
            </a:r>
            <a:r>
              <a:rPr lang="sk-SK" sz="2000" i="1" dirty="0" err="1" smtClean="0">
                <a:latin typeface="Arial" pitchFamily="34" charset="0"/>
                <a:cs typeface="Arial" pitchFamily="34" charset="0"/>
              </a:rPr>
              <a:t>Živčák</a:t>
            </a:r>
            <a:r>
              <a:rPr lang="sk-SK" sz="2000" i="1" dirty="0" smtClean="0">
                <a:latin typeface="Arial" pitchFamily="34" charset="0"/>
                <a:cs typeface="Arial" pitchFamily="34" charset="0"/>
              </a:rPr>
              <a:t>, som sa zastavil. Pri lesnom chodníčku na borovici visel obraz Matky Božej Ustavičnej pomoci. Pokľakol som trochu ďalej od obrazu.</a:t>
            </a:r>
            <a:endParaRPr lang="cs-CZ" sz="2000" dirty="0" smtClean="0">
              <a:latin typeface="Arial" pitchFamily="34" charset="0"/>
              <a:cs typeface="Arial" pitchFamily="34" charset="0"/>
            </a:endParaRPr>
          </a:p>
          <a:p>
            <a:pPr>
              <a:buNone/>
            </a:pPr>
            <a:r>
              <a:rPr lang="sk-SK" sz="2000" i="1" dirty="0" smtClean="0">
                <a:latin typeface="Arial" pitchFamily="34" charset="0"/>
                <a:cs typeface="Arial" pitchFamily="34" charset="0"/>
              </a:rPr>
              <a:t>      Modlil som sa narýchlo Otčenáš a Zdravas, ale modlitbu som nedokončil, lebo ku koncu Zdravas som náhle naľavo od obrazu zbadal krátky záblesk. Pozrel som sa tým smerom a užasol som: vo vzdialenosti asi dvanástich metrov som vo výške zhruba dvoch metrov nad zemou, akoby na malom návrší, uvidel sochu Panny Márie Lurdskej. Bola vysoká cez dva metre, oblečená do bieleho rúcha, prepásaného modrou stuhou,          z hlavy Jej splýval dlhý závoj. Ruky mala zopäté a na ľavej Jej visel dlhý ruženec. Tvár mala mierne oválnu, bielučkú. Vyzerala ako šestnásť- alebo sedemnásťročná dievčina. </a:t>
            </a:r>
            <a:endParaRPr lang="cs-CZ"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hnický">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echnický">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ký">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2022</TotalTime>
  <Words>1553</Words>
  <Application>Microsoft Office PowerPoint</Application>
  <PresentationFormat>Předvádění na obrazovce (4:3)</PresentationFormat>
  <Paragraphs>61</Paragraphs>
  <Slides>18</Slides>
  <Notes>0</Notes>
  <HiddenSlides>0</HiddenSlides>
  <MMClips>0</MMClips>
  <ScaleCrop>false</ScaleCrop>
  <HeadingPairs>
    <vt:vector size="4" baseType="variant">
      <vt:variant>
        <vt:lpstr>Motiv</vt:lpstr>
      </vt:variant>
      <vt:variant>
        <vt:i4>1</vt:i4>
      </vt:variant>
      <vt:variant>
        <vt:lpstr>Nadpisy snímků</vt:lpstr>
      </vt:variant>
      <vt:variant>
        <vt:i4>18</vt:i4>
      </vt:variant>
    </vt:vector>
  </HeadingPairs>
  <TitlesOfParts>
    <vt:vector size="19" baseType="lpstr">
      <vt:lpstr>Technický</vt:lpstr>
      <vt:lpstr>1. MilujemE Slovensko región Horné Kysuce (časť1.) </vt:lpstr>
      <vt:lpstr>Milujeme Slovensko: Horné Kysuce</vt:lpstr>
      <vt:lpstr>HORNÉ KYSUCE</vt:lpstr>
      <vt:lpstr>Snímek 4</vt:lpstr>
      <vt:lpstr>TURZOVKA</vt:lpstr>
      <vt:lpstr>TURZOVKA</vt:lpstr>
      <vt:lpstr>TURZOVKA – textilná tradícia</vt:lpstr>
      <vt:lpstr>TURZOVKA - zjavenia</vt:lpstr>
      <vt:lpstr>V písomnom vyhlásení publikovanom neskôr             J. Kuchárom vo Zjavení Matky Božej v Turzovke Matúš Lašút uviedol.</vt:lpstr>
      <vt:lpstr>a ďalej…</vt:lpstr>
      <vt:lpstr>a neskôr…</vt:lpstr>
      <vt:lpstr>Čo bolo na obrazoch?</vt:lpstr>
      <vt:lpstr>Tajomné pramene?</vt:lpstr>
      <vt:lpstr>Prekvapenie pre súčasné generácie?</vt:lpstr>
      <vt:lpstr>Po päťdesiatich rokoch od zjavenia</vt:lpstr>
      <vt:lpstr>Vybavte si Exupéryho "Citadelu"</vt:lpstr>
      <vt:lpstr>V nemom úžase</vt:lpstr>
      <vt:lpstr>Na ceste k novej budúcnosti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SPOLEČENSKO-POLITICKÁ ÚLOHA UMĚNÍ  NA PŘÍKLADU VÝTVARNÉ TVORBY FRANTIŠKA VESELÉHO </dc:title>
  <dc:creator>Jaroslav Vencálek</dc:creator>
  <cp:lastModifiedBy>Uživatel systému Windows</cp:lastModifiedBy>
  <cp:revision>274</cp:revision>
  <dcterms:created xsi:type="dcterms:W3CDTF">2019-11-01T10:11:43Z</dcterms:created>
  <dcterms:modified xsi:type="dcterms:W3CDTF">2020-03-25T09:01:40Z</dcterms:modified>
</cp:coreProperties>
</file>