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7CF67C09-12E2-4BB2-8D2F-7E2A8E167C48}" type="datetimeFigureOut">
              <a:rPr lang="cs-CZ" smtClean="0"/>
              <a:t>21.06.2021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74E6999C-9098-482A-9BBB-5F4E8CCAFE5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83477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7C09-12E2-4BB2-8D2F-7E2A8E167C48}" type="datetimeFigureOut">
              <a:rPr lang="cs-CZ" smtClean="0"/>
              <a:t>21.06.2021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6999C-9098-482A-9BBB-5F4E8CCAF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42079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7C09-12E2-4BB2-8D2F-7E2A8E167C48}" type="datetimeFigureOut">
              <a:rPr lang="cs-CZ" smtClean="0"/>
              <a:t>21.06.2021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6999C-9098-482A-9BBB-5F4E8CCAF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234665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7C09-12E2-4BB2-8D2F-7E2A8E167C48}" type="datetimeFigureOut">
              <a:rPr lang="cs-CZ" smtClean="0"/>
              <a:t>21.06.2021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6999C-9098-482A-9BBB-5F4E8CCAF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043425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7C09-12E2-4BB2-8D2F-7E2A8E167C48}" type="datetimeFigureOut">
              <a:rPr lang="cs-CZ" smtClean="0"/>
              <a:t>21.06.2021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6999C-9098-482A-9BBB-5F4E8CCAFE5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4193571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7C09-12E2-4BB2-8D2F-7E2A8E167C48}" type="datetimeFigureOut">
              <a:rPr lang="cs-CZ" smtClean="0"/>
              <a:t>21.06.2021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6999C-9098-482A-9BBB-5F4E8CCAF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480539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7C09-12E2-4BB2-8D2F-7E2A8E167C48}" type="datetimeFigureOut">
              <a:rPr lang="cs-CZ" smtClean="0"/>
              <a:t>21.06.2021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6999C-9098-482A-9BBB-5F4E8CCAF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156017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7C09-12E2-4BB2-8D2F-7E2A8E167C48}" type="datetimeFigureOut">
              <a:rPr lang="cs-CZ" smtClean="0"/>
              <a:t>21.06.2021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6999C-9098-482A-9BBB-5F4E8CCAF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839947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7C09-12E2-4BB2-8D2F-7E2A8E167C48}" type="datetimeFigureOut">
              <a:rPr lang="cs-CZ" smtClean="0"/>
              <a:t>21.06.2021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6999C-9098-482A-9BBB-5F4E8CCAF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39673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7C09-12E2-4BB2-8D2F-7E2A8E167C48}" type="datetimeFigureOut">
              <a:rPr lang="cs-CZ" smtClean="0"/>
              <a:t>21.06.2021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6999C-9098-482A-9BBB-5F4E8CCAF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039848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7C09-12E2-4BB2-8D2F-7E2A8E167C48}" type="datetimeFigureOut">
              <a:rPr lang="cs-CZ" smtClean="0"/>
              <a:t>21.06.2021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6999C-9098-482A-9BBB-5F4E8CCAF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003208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7CF67C09-12E2-4BB2-8D2F-7E2A8E167C48}" type="datetimeFigureOut">
              <a:rPr lang="cs-CZ" smtClean="0"/>
              <a:t>21.06.2021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4E6999C-9098-482A-9BBB-5F4E8CCAF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917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F575D68-1B79-46A3-8676-195856BA3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1489"/>
            <a:ext cx="11292840" cy="2606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E6ACD54-67F7-4982-85F8-8503E0B40F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4624001"/>
            <a:ext cx="9777603" cy="1152524"/>
          </a:xfrm>
        </p:spPr>
        <p:txBody>
          <a:bodyPr>
            <a:normAutofit/>
          </a:bodyPr>
          <a:lstStyle/>
          <a:p>
            <a:r>
              <a:rPr lang="sk-SK" sz="4800" dirty="0"/>
              <a:t>Mgr. Karolína Grexová</a:t>
            </a:r>
            <a:endParaRPr lang="cs-CZ" sz="4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E0418F-EF32-49B5-A0CF-7CE8D1664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560CE512-E201-4141-B770-B0A120C101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0" b="4394"/>
          <a:stretch/>
        </p:blipFill>
        <p:spPr>
          <a:xfrm>
            <a:off x="457200" y="10"/>
            <a:ext cx="10835640" cy="4251479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98924831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F1ACBE00-0221-433D-8EA5-D9D7B45F3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6C115E8-BB1E-46F3-A3D3-C10FCBAB4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0438" y="758952"/>
            <a:ext cx="2853005" cy="363987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4800" dirty="0" err="1"/>
              <a:t>Ďakujem</a:t>
            </a:r>
            <a:r>
              <a:rPr lang="en-US" sz="4800" dirty="0"/>
              <a:t> za </a:t>
            </a:r>
            <a:r>
              <a:rPr lang="en-US" sz="4800" dirty="0" err="1"/>
              <a:t>pozornosť</a:t>
            </a:r>
            <a:endParaRPr lang="en-US" sz="4800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C6371537-6307-44FE-AC33-787597B50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658"/>
          <a:stretch/>
        </p:blipFill>
        <p:spPr>
          <a:xfrm>
            <a:off x="452286" y="0"/>
            <a:ext cx="711855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5430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53F4E5A-C9EE-4859-B46B-F018F7D73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928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A8674D1-766A-4171-88C1-75CA6E36F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4564674"/>
            <a:ext cx="3971201" cy="1615461"/>
          </a:xfrm>
        </p:spPr>
        <p:txBody>
          <a:bodyPr anchor="ctr">
            <a:normAutofit/>
          </a:bodyPr>
          <a:lstStyle/>
          <a:p>
            <a:r>
              <a:rPr lang="sk-SK" sz="3200" dirty="0"/>
              <a:t>Čo je </a:t>
            </a:r>
            <a:r>
              <a:rPr lang="sk-SK" sz="3200" dirty="0" err="1"/>
              <a:t>Amnesty</a:t>
            </a:r>
            <a:r>
              <a:rPr lang="sk-SK" sz="3200" dirty="0"/>
              <a:t> International?		</a:t>
            </a:r>
            <a:endParaRPr lang="cs-CZ" sz="3200" dirty="0"/>
          </a:p>
        </p:txBody>
      </p:sp>
      <p:pic>
        <p:nvPicPr>
          <p:cNvPr id="5" name="Obrázok 4" descr="Obrázok, na ktorom je text, osoba&#10;&#10;Automaticky generovaný popis">
            <a:extLst>
              <a:ext uri="{FF2B5EF4-FFF2-40B4-BE49-F238E27FC236}">
                <a16:creationId xmlns:a16="http://schemas.microsoft.com/office/drawing/2014/main" id="{8F15D448-4498-492C-8F9B-BB6C037915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6"/>
          <a:stretch/>
        </p:blipFill>
        <p:spPr>
          <a:xfrm>
            <a:off x="20" y="1"/>
            <a:ext cx="11292820" cy="421270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1A955B-D579-48FD-A51C-51B0C0B69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3000" y="4813604"/>
            <a:ext cx="0" cy="1117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756CEE1-E829-4627-AF5E-BB9C24BFE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8640" y="4212709"/>
            <a:ext cx="5665871" cy="2450738"/>
          </a:xfrm>
        </p:spPr>
        <p:txBody>
          <a:bodyPr anchor="ctr">
            <a:normAutofit/>
          </a:bodyPr>
          <a:lstStyle/>
          <a:p>
            <a:r>
              <a:rPr lang="sk-SK" sz="1100" dirty="0"/>
              <a:t>Najväčšia medzinárodná </a:t>
            </a:r>
            <a:r>
              <a:rPr lang="sk-SK" sz="1100" dirty="0" err="1"/>
              <a:t>ľudskoprávna</a:t>
            </a:r>
            <a:r>
              <a:rPr lang="sk-SK" sz="1100" dirty="0"/>
              <a:t> organizácia- </a:t>
            </a:r>
            <a:r>
              <a:rPr lang="sk-SK" sz="1100" dirty="0" err="1"/>
              <a:t>Amnesty</a:t>
            </a:r>
            <a:r>
              <a:rPr lang="sk-SK" sz="1100" dirty="0"/>
              <a:t> je medzinárodným hnutím ľudí, ktorí sa zasadzujú o dodržiavanie a presadzovanie ľudských práv na celom svete.</a:t>
            </a:r>
          </a:p>
          <a:p>
            <a:r>
              <a:rPr lang="sk-SK" sz="1100" dirty="0"/>
              <a:t>Založená bola v roku 1961 v Londýne britským právnikom </a:t>
            </a:r>
            <a:r>
              <a:rPr lang="sk-SK" sz="1100" dirty="0" err="1"/>
              <a:t>Peterom</a:t>
            </a:r>
            <a:r>
              <a:rPr lang="sk-SK" sz="1100" dirty="0"/>
              <a:t> </a:t>
            </a:r>
            <a:r>
              <a:rPr lang="sk-SK" sz="1100" dirty="0" err="1"/>
              <a:t>Benensonom</a:t>
            </a:r>
            <a:r>
              <a:rPr lang="sk-SK" sz="1100" dirty="0"/>
              <a:t> ako reakcia na zatknutie dvoch portugalských študentov za to, že si spolu pripili na slobodu. </a:t>
            </a:r>
            <a:r>
              <a:rPr lang="sk-SK" sz="1100" dirty="0" err="1"/>
              <a:t>Benenson</a:t>
            </a:r>
            <a:r>
              <a:rPr lang="sk-SK" sz="1100" dirty="0"/>
              <a:t> potom napísal novinový článok Zabudnutí väzni, ktorý odštartoval prvú </a:t>
            </a:r>
            <a:r>
              <a:rPr lang="sk-SK" sz="1100" dirty="0" err="1"/>
              <a:t>Amnesty</a:t>
            </a:r>
            <a:r>
              <a:rPr lang="sk-SK" sz="1100" dirty="0"/>
              <a:t> kampaň a tak to celé začalo.</a:t>
            </a:r>
          </a:p>
          <a:p>
            <a:r>
              <a:rPr lang="sk-SK" sz="1100" dirty="0" err="1"/>
              <a:t>Amnesty</a:t>
            </a:r>
            <a:r>
              <a:rPr lang="sk-SK" sz="1100" dirty="0"/>
              <a:t> International má v súčasnej dobe cez 7 miliónov členov a sympatizantov vo viac ako 150 zemiach a regiónoch sveta. Dobré výsledky dosahuje vďaka autorite, ktorú získala behom svojej dlhodobej činnosti.</a:t>
            </a:r>
            <a:endParaRPr lang="cs-CZ" sz="1100" dirty="0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E69B0528-B2DC-483B-AF0D-6F8BB0082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881" y="2992571"/>
            <a:ext cx="2026145" cy="1141685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113829890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270634-0F7F-4D32-8845-A0BDF5A7C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8675" y="385556"/>
            <a:ext cx="3075836" cy="1325562"/>
          </a:xfrm>
        </p:spPr>
        <p:txBody>
          <a:bodyPr>
            <a:normAutofit/>
          </a:bodyPr>
          <a:lstStyle/>
          <a:p>
            <a:r>
              <a:rPr lang="sk-SK" sz="3200" dirty="0"/>
              <a:t>Vízia </a:t>
            </a:r>
            <a:r>
              <a:rPr lang="sk-SK" sz="3200" dirty="0" err="1"/>
              <a:t>Amnesty</a:t>
            </a:r>
            <a:r>
              <a:rPr lang="sk-SK" sz="3200" dirty="0"/>
              <a:t> International</a:t>
            </a:r>
            <a:endParaRPr lang="cs-CZ" sz="3200" dirty="0"/>
          </a:p>
        </p:txBody>
      </p:sp>
      <p:pic>
        <p:nvPicPr>
          <p:cNvPr id="6" name="Zástupný objekt pre obsah 5" descr="Obrázok, na ktorom je text, žltý, doplnok&#10;&#10;Automaticky generovaný popis">
            <a:extLst>
              <a:ext uri="{FF2B5EF4-FFF2-40B4-BE49-F238E27FC236}">
                <a16:creationId xmlns:a16="http://schemas.microsoft.com/office/drawing/2014/main" id="{CAB90F6D-7B39-475C-AF21-EC7C2E5719C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5" r="11760" b="-1"/>
          <a:stretch/>
        </p:blipFill>
        <p:spPr>
          <a:xfrm>
            <a:off x="20" y="10"/>
            <a:ext cx="7552924" cy="6857990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B461508-0B85-4DFB-A475-D43BA6503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8675" y="2301555"/>
            <a:ext cx="3075836" cy="387858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sk-SK" sz="2400" b="1" dirty="0"/>
              <a:t>Víziou </a:t>
            </a:r>
            <a:r>
              <a:rPr lang="sk-SK" sz="2400" b="1" dirty="0" err="1"/>
              <a:t>Amnesty</a:t>
            </a:r>
            <a:r>
              <a:rPr lang="sk-SK" sz="2400" b="1" dirty="0"/>
              <a:t> International je svet, v ktorom každý človek požíva všetky svoje ľudské práva tak, ako sú vyjadrené vo Všeobecnej deklarácii ľudských práv a nadväzujúcich medzinárodných dohodách</a:t>
            </a:r>
            <a:endParaRPr lang="cs-CZ" sz="2400" b="1" dirty="0"/>
          </a:p>
        </p:txBody>
      </p:sp>
      <p:cxnSp>
        <p:nvCxnSpPr>
          <p:cNvPr id="8" name="Rovná spojnica 7">
            <a:extLst>
              <a:ext uri="{FF2B5EF4-FFF2-40B4-BE49-F238E27FC236}">
                <a16:creationId xmlns:a16="http://schemas.microsoft.com/office/drawing/2014/main" id="{AF481C44-D45B-49F6-ADCC-501332B8BEEA}"/>
              </a:ext>
            </a:extLst>
          </p:cNvPr>
          <p:cNvCxnSpPr>
            <a:cxnSpLocks/>
          </p:cNvCxnSpPr>
          <p:nvPr/>
        </p:nvCxnSpPr>
        <p:spPr>
          <a:xfrm flipH="1">
            <a:off x="8201320" y="1941922"/>
            <a:ext cx="230014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36127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B5DC60-D69F-4689-B517-D2253E6E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188120"/>
            <a:ext cx="9692640" cy="1325562"/>
          </a:xfrm>
        </p:spPr>
        <p:txBody>
          <a:bodyPr/>
          <a:lstStyle/>
          <a:p>
            <a:r>
              <a:rPr lang="sk-SK" dirty="0"/>
              <a:t>Oblasti, na ktorých </a:t>
            </a:r>
            <a:r>
              <a:rPr lang="sk-SK" dirty="0" err="1"/>
              <a:t>Amnesty</a:t>
            </a:r>
            <a:r>
              <a:rPr lang="sk-SK" dirty="0"/>
              <a:t> pracuje</a:t>
            </a:r>
            <a:endParaRPr lang="cs-CZ" dirty="0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96FD9C6B-8A3C-4B04-AF1D-F3C3645785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/>
              <a:t>Kampane za prepustenie nespravodlivo väznených ľudí, tzv. väzňov svedomia</a:t>
            </a:r>
          </a:p>
          <a:p>
            <a:r>
              <a:rPr lang="sk-SK" dirty="0"/>
              <a:t>Celosvetové zrušenie trestu smrti</a:t>
            </a:r>
          </a:p>
          <a:p>
            <a:r>
              <a:rPr lang="sk-SK" dirty="0"/>
              <a:t>Celosvetový zákaz mučenia</a:t>
            </a:r>
          </a:p>
          <a:p>
            <a:r>
              <a:rPr lang="sk-SK" dirty="0"/>
              <a:t>Kampaň proti tzv. násilným zmiznutiam</a:t>
            </a:r>
          </a:p>
          <a:p>
            <a:r>
              <a:rPr lang="sk-SK" dirty="0"/>
              <a:t>Práva LGBTI+</a:t>
            </a:r>
          </a:p>
          <a:p>
            <a:r>
              <a:rPr lang="sk-SK" dirty="0"/>
              <a:t>Práva žien a boj proti násiliu na ženách</a:t>
            </a:r>
          </a:p>
          <a:p>
            <a:r>
              <a:rPr lang="sk-SK" dirty="0"/>
              <a:t>Odstránenie všetkých foriem diskriminácie</a:t>
            </a:r>
          </a:p>
          <a:p>
            <a:r>
              <a:rPr lang="sk-SK" dirty="0"/>
              <a:t>Práva migrantov a utečencov</a:t>
            </a:r>
          </a:p>
          <a:p>
            <a:r>
              <a:rPr lang="sk-SK" dirty="0"/>
              <a:t>Regulácia obchodu so zbraňami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2ACE18A7-5F5C-489A-A776-7340172692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/>
              <a:t>Biznis a ľudské práva</a:t>
            </a:r>
          </a:p>
          <a:p>
            <a:r>
              <a:rPr lang="sk-SK" dirty="0"/>
              <a:t>Podpora medzinárodnej spravodlivosti (stíhanie zločinov proti ľudskosti a vojnových zločinov)</a:t>
            </a:r>
          </a:p>
          <a:p>
            <a:r>
              <a:rPr lang="sk-SK" dirty="0"/>
              <a:t>Podpora </a:t>
            </a:r>
            <a:r>
              <a:rPr lang="sk-SK" dirty="0" err="1"/>
              <a:t>obráncov</a:t>
            </a:r>
            <a:r>
              <a:rPr lang="sk-SK" dirty="0"/>
              <a:t> ľudských práv a </a:t>
            </a:r>
            <a:r>
              <a:rPr lang="sk-SK" dirty="0" err="1"/>
              <a:t>ľudskoprávnych</a:t>
            </a:r>
            <a:r>
              <a:rPr lang="sk-SK" dirty="0"/>
              <a:t> aktivistov všade na svete</a:t>
            </a:r>
          </a:p>
          <a:p>
            <a:r>
              <a:rPr lang="sk-SK" dirty="0"/>
              <a:t>Dodržovanie hospodárskych a sociálnych ľudských práv (právo na prístup k vzdelaniu, k zdravotnej starostlivosti, dôstojné pracovné podmienky zamestnancov </a:t>
            </a:r>
            <a:r>
              <a:rPr lang="sk-SK" dirty="0" err="1"/>
              <a:t>atd</a:t>
            </a:r>
            <a:r>
              <a:rPr lang="sk-SK" dirty="0"/>
              <a:t>.)</a:t>
            </a:r>
          </a:p>
          <a:p>
            <a:r>
              <a:rPr lang="sk-SK" dirty="0"/>
              <a:t>Klimatické zmeny a ich dopad na ľudské práva</a:t>
            </a:r>
          </a:p>
          <a:p>
            <a:r>
              <a:rPr lang="sk-SK" dirty="0"/>
              <a:t>Vzdelávanie k ľudským právam</a:t>
            </a:r>
            <a:endParaRPr lang="cs-CZ" dirty="0"/>
          </a:p>
        </p:txBody>
      </p:sp>
      <p:pic>
        <p:nvPicPr>
          <p:cNvPr id="7" name="Obrázok 6" descr="Obrázok, na ktorom je text&#10;&#10;Automaticky generovaný popis">
            <a:extLst>
              <a:ext uri="{FF2B5EF4-FFF2-40B4-BE49-F238E27FC236}">
                <a16:creationId xmlns:a16="http://schemas.microsoft.com/office/drawing/2014/main" id="{F873F0D1-5A8B-4E6E-90A8-E05835893D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00"/>
          <a:stretch/>
        </p:blipFill>
        <p:spPr>
          <a:xfrm>
            <a:off x="0" y="188120"/>
            <a:ext cx="1584960" cy="3955377"/>
          </a:xfrm>
          <a:prstGeom prst="rect">
            <a:avLst/>
          </a:prstGeom>
        </p:spPr>
      </p:pic>
      <p:cxnSp>
        <p:nvCxnSpPr>
          <p:cNvPr id="11" name="Rovná spojnica 10">
            <a:extLst>
              <a:ext uri="{FF2B5EF4-FFF2-40B4-BE49-F238E27FC236}">
                <a16:creationId xmlns:a16="http://schemas.microsoft.com/office/drawing/2014/main" id="{D6E62C59-CDD6-4DDC-A1C6-8BB3E14CD8FA}"/>
              </a:ext>
            </a:extLst>
          </p:cNvPr>
          <p:cNvCxnSpPr>
            <a:cxnSpLocks/>
          </p:cNvCxnSpPr>
          <p:nvPr/>
        </p:nvCxnSpPr>
        <p:spPr>
          <a:xfrm>
            <a:off x="1261872" y="1640264"/>
            <a:ext cx="201865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04966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DDE426-58EB-4727-9B79-B92423AC4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120663"/>
            <a:ext cx="9692640" cy="1325562"/>
          </a:xfrm>
        </p:spPr>
        <p:txBody>
          <a:bodyPr/>
          <a:lstStyle/>
          <a:p>
            <a:r>
              <a:rPr lang="sk-SK" dirty="0"/>
              <a:t>Metódy práce </a:t>
            </a:r>
            <a:r>
              <a:rPr lang="sk-SK" dirty="0" err="1"/>
              <a:t>Amnesty</a:t>
            </a:r>
            <a:endParaRPr lang="cs-CZ" dirty="0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906ADA0E-5A75-49D8-9A04-292B3E9004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/>
              <a:t>Uskutočňuje systematický a nezávislý výskum v rôznych regiónoch sveta</a:t>
            </a:r>
          </a:p>
          <a:p>
            <a:r>
              <a:rPr lang="sk-SK" dirty="0"/>
              <a:t>Zhromažďuje výpovede obetí, príbehy a doklady o porušovaní ľudských práv</a:t>
            </a:r>
          </a:p>
          <a:p>
            <a:r>
              <a:rPr lang="sk-SK" dirty="0"/>
              <a:t>Sleduje súdne procesy</a:t>
            </a:r>
          </a:p>
          <a:p>
            <a:r>
              <a:rPr lang="sk-SK" dirty="0"/>
              <a:t>Vydáva výskumné správy</a:t>
            </a:r>
          </a:p>
          <a:p>
            <a:r>
              <a:rPr lang="sk-SK" dirty="0"/>
              <a:t>Spolupracuje s miestnymi organizáciami a </a:t>
            </a:r>
            <a:r>
              <a:rPr lang="sk-SK" dirty="0" err="1"/>
              <a:t>ľudskoprávnymi</a:t>
            </a:r>
            <a:r>
              <a:rPr lang="sk-SK" dirty="0"/>
              <a:t> aktivistami</a:t>
            </a:r>
            <a:endParaRPr lang="cs-CZ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C3D8D3D-AD08-4BE5-90AD-AB31BA20E39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/>
              <a:t>Organizuje medzinárodné petičné a listové akcie, vydáva tzv. urgentné apely na pomoc osobám v ohrození</a:t>
            </a:r>
          </a:p>
          <a:p>
            <a:r>
              <a:rPr lang="sk-SK" dirty="0"/>
              <a:t>Demonštrácie a </a:t>
            </a:r>
            <a:r>
              <a:rPr lang="sk-SK" dirty="0" err="1"/>
              <a:t>happeningy</a:t>
            </a:r>
            <a:endParaRPr lang="sk-SK" dirty="0"/>
          </a:p>
          <a:p>
            <a:r>
              <a:rPr lang="sk-SK" dirty="0"/>
              <a:t>Šíri povedomie o ľudských právach a spôsoboch , ako ľudské práva brániť</a:t>
            </a:r>
          </a:p>
          <a:p>
            <a:r>
              <a:rPr lang="sk-SK" dirty="0"/>
              <a:t>Pracuje na systémových zmenách, lobuje u vlád i v medzinárodných organizáciách</a:t>
            </a:r>
            <a:endParaRPr lang="cs-CZ" dirty="0"/>
          </a:p>
        </p:txBody>
      </p:sp>
      <p:pic>
        <p:nvPicPr>
          <p:cNvPr id="9" name="Obrázok 8" descr="Obrázok, na ktorom je text&#10;&#10;Automaticky generovaný popis">
            <a:extLst>
              <a:ext uri="{FF2B5EF4-FFF2-40B4-BE49-F238E27FC236}">
                <a16:creationId xmlns:a16="http://schemas.microsoft.com/office/drawing/2014/main" id="{83706471-2579-4748-9A49-867E6AAB61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19" r="9123"/>
          <a:stretch/>
        </p:blipFill>
        <p:spPr>
          <a:xfrm>
            <a:off x="9406647" y="2958389"/>
            <a:ext cx="1896893" cy="3955377"/>
          </a:xfrm>
          <a:prstGeom prst="rect">
            <a:avLst/>
          </a:prstGeom>
        </p:spPr>
      </p:pic>
      <p:cxnSp>
        <p:nvCxnSpPr>
          <p:cNvPr id="10" name="Rovná spojnica 9">
            <a:extLst>
              <a:ext uri="{FF2B5EF4-FFF2-40B4-BE49-F238E27FC236}">
                <a16:creationId xmlns:a16="http://schemas.microsoft.com/office/drawing/2014/main" id="{5F18D8A0-3827-4B92-940B-2F5AF5F12B54}"/>
              </a:ext>
            </a:extLst>
          </p:cNvPr>
          <p:cNvCxnSpPr>
            <a:cxnSpLocks/>
          </p:cNvCxnSpPr>
          <p:nvPr/>
        </p:nvCxnSpPr>
        <p:spPr>
          <a:xfrm>
            <a:off x="1261872" y="1640264"/>
            <a:ext cx="201865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76774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0431E-0B04-44A1-9C51-531E28D18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6CAE96A-8CF0-4E18-AA66-A036BD7ED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111236"/>
            <a:ext cx="9692640" cy="1325562"/>
          </a:xfrm>
        </p:spPr>
        <p:txBody>
          <a:bodyPr>
            <a:normAutofit/>
          </a:bodyPr>
          <a:lstStyle/>
          <a:p>
            <a:r>
              <a:rPr lang="sk-SK" dirty="0"/>
              <a:t>Princípy</a:t>
            </a:r>
            <a:endParaRPr lang="cs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79D15E1-4097-4279-B2F1-BBEFFAE57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351337"/>
          </a:xfrm>
        </p:spPr>
        <p:txBody>
          <a:bodyPr>
            <a:normAutofit/>
          </a:bodyPr>
          <a:lstStyle/>
          <a:p>
            <a:r>
              <a:rPr lang="sk-SK" dirty="0" err="1"/>
              <a:t>Amnesty</a:t>
            </a:r>
            <a:r>
              <a:rPr lang="sk-SK" dirty="0"/>
              <a:t> International stavia na princípoch </a:t>
            </a:r>
            <a:r>
              <a:rPr lang="sk-SK" dirty="0" err="1"/>
              <a:t>univerzality</a:t>
            </a:r>
            <a:r>
              <a:rPr lang="sk-SK" dirty="0"/>
              <a:t> a nedeliteľnosti ľudských práv, medzinárodnej solidarity, nestrannosti, nezávislosti a spoľahlivého výskumu.</a:t>
            </a:r>
          </a:p>
          <a:p>
            <a:r>
              <a:rPr lang="sk-SK" dirty="0"/>
              <a:t>Nezávislosť a nestrannosť- </a:t>
            </a:r>
            <a:r>
              <a:rPr lang="sk-SK" dirty="0" err="1"/>
              <a:t>Amnesty</a:t>
            </a:r>
            <a:r>
              <a:rPr lang="sk-SK" dirty="0"/>
              <a:t> International je nezávislá na vládach, politických stranách, ekonomických subjektoch, náboženstvách či ideológiách všetkého druhu.</a:t>
            </a:r>
          </a:p>
          <a:p>
            <a:r>
              <a:rPr lang="sk-SK" dirty="0"/>
              <a:t>Financovanie- neprijíma peniaze od vlád, na dary od firiem sú prísne kritériá, väčšinu peňazí získava z príspevkov svojich členov (pozn. výnimkou je vzdelávanie k ľudským právam, na ktoré je možné v obmedzenej miere čerpať verejné financie. Výnimka je preto, že </a:t>
            </a:r>
            <a:r>
              <a:rPr lang="sk-SK" dirty="0" err="1"/>
              <a:t>Amnesty</a:t>
            </a:r>
            <a:r>
              <a:rPr lang="sk-SK" dirty="0"/>
              <a:t> tu supluje prácu, ktorú by mali robiť štáty sami).</a:t>
            </a:r>
            <a:endParaRPr lang="cs-CZ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424749-EEE0-49C9-9ABF-97B171A3E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Rovná spojnica 5">
            <a:extLst>
              <a:ext uri="{FF2B5EF4-FFF2-40B4-BE49-F238E27FC236}">
                <a16:creationId xmlns:a16="http://schemas.microsoft.com/office/drawing/2014/main" id="{F2DAA5DD-89CA-4957-BE50-5E7CF99BFB9A}"/>
              </a:ext>
            </a:extLst>
          </p:cNvPr>
          <p:cNvCxnSpPr>
            <a:cxnSpLocks/>
          </p:cNvCxnSpPr>
          <p:nvPr/>
        </p:nvCxnSpPr>
        <p:spPr>
          <a:xfrm>
            <a:off x="1261872" y="1640264"/>
            <a:ext cx="2018656" cy="0"/>
          </a:xfrm>
          <a:prstGeom prst="line">
            <a:avLst/>
          </a:prstGeom>
          <a:ln>
            <a:solidFill>
              <a:srgbClr val="FFFF00">
                <a:alpha val="95000"/>
              </a:srgb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148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1039D44-D9E7-4F27-B51A-A9D87AB78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928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CBE2AFE-E74A-4485-910D-75A60E5A0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5076" y="160866"/>
            <a:ext cx="4639436" cy="1325562"/>
          </a:xfrm>
        </p:spPr>
        <p:txBody>
          <a:bodyPr>
            <a:normAutofit/>
          </a:bodyPr>
          <a:lstStyle/>
          <a:p>
            <a:r>
              <a:rPr lang="sk-SK" dirty="0"/>
              <a:t>Významnosti a zaujímavosti</a:t>
            </a:r>
            <a:endParaRPr lang="cs-CZ" dirty="0"/>
          </a:p>
        </p:txBody>
      </p:sp>
      <p:pic>
        <p:nvPicPr>
          <p:cNvPr id="5" name="Obrázok 4" descr="Obrázok, na ktorom je text, osoba, muž, vnútri&#10;&#10;Automaticky generovaný popis">
            <a:extLst>
              <a:ext uri="{FF2B5EF4-FFF2-40B4-BE49-F238E27FC236}">
                <a16:creationId xmlns:a16="http://schemas.microsoft.com/office/drawing/2014/main" id="{5502EAC5-11AE-43C5-A0B9-3BF7370AD7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5624"/>
          <a:stretch/>
        </p:blipFill>
        <p:spPr>
          <a:xfrm>
            <a:off x="20" y="-2"/>
            <a:ext cx="3923255" cy="3933014"/>
          </a:xfrm>
          <a:custGeom>
            <a:avLst/>
            <a:gdLst/>
            <a:ahLst/>
            <a:cxnLst/>
            <a:rect l="l" t="t" r="r" b="b"/>
            <a:pathLst>
              <a:path w="3923275" h="3933014">
                <a:moveTo>
                  <a:pt x="0" y="0"/>
                </a:moveTo>
                <a:lnTo>
                  <a:pt x="3923275" y="0"/>
                </a:lnTo>
                <a:lnTo>
                  <a:pt x="3923275" y="2938430"/>
                </a:lnTo>
                <a:lnTo>
                  <a:pt x="2058168" y="2938430"/>
                </a:lnTo>
                <a:lnTo>
                  <a:pt x="2058168" y="3933014"/>
                </a:lnTo>
                <a:lnTo>
                  <a:pt x="0" y="3933014"/>
                </a:lnTo>
                <a:close/>
              </a:path>
            </a:pathLst>
          </a:cu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2C1DDAA-D882-4FF1-A3CE-E86DB88D4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8776" y="160866"/>
            <a:ext cx="1827348" cy="28031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8951196-86F7-4F81-8D2D-4C754480C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5076" y="1828800"/>
            <a:ext cx="4677389" cy="4476750"/>
          </a:xfrm>
        </p:spPr>
        <p:txBody>
          <a:bodyPr>
            <a:normAutofit/>
          </a:bodyPr>
          <a:lstStyle/>
          <a:p>
            <a:r>
              <a:rPr lang="sk-SK" sz="1300"/>
              <a:t>V roku 1977 získala Amnesty International Nobelovu cenu za mier („za prínos k obrane slobody, spravodlivosti a tým aj mieru na celom svete“)</a:t>
            </a:r>
          </a:p>
          <a:p>
            <a:r>
              <a:rPr lang="sk-SK" sz="1300"/>
              <a:t>Amnesty International má poradný status pri Organizácii spojených národov a pre Európskej únii</a:t>
            </a:r>
          </a:p>
          <a:p>
            <a:r>
              <a:rPr lang="sk-SK" sz="1300"/>
              <a:t>Významne pomohla prijatiu niekoľkých kľúčových medzinárodných dohovorov na obranu ľudských práv (napr. dohovor proti mučeniu alebo Rímsky status zakladajúceho Medzinárodný trestný súd v Haagu)</a:t>
            </a:r>
          </a:p>
          <a:p>
            <a:r>
              <a:rPr lang="sk-SK" sz="1300"/>
              <a:t>Úspešnosť našich akcií je okolo 30%, čo v praxi znamená, že zhruba 1/3 nespravodlivo väznených je prepustená na slobodu</a:t>
            </a:r>
          </a:p>
          <a:p>
            <a:r>
              <a:rPr lang="sk-SK" sz="1300"/>
              <a:t>Amnesty prispela aj k prepusteniu Václava Havla</a:t>
            </a:r>
          </a:p>
          <a:p>
            <a:r>
              <a:rPr lang="sk-SK" sz="1300"/>
              <a:t>Česká Amnesty má dobrovoľnícke aktivistické skupiny po celej ČR, ktoré pravidelne usporadúvajú akcie na podporu ľudských práv</a:t>
            </a:r>
            <a:endParaRPr lang="cs-CZ" sz="13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3010638-0FEA-47F7-8EC7-88B0FE33E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001" y="4110824"/>
            <a:ext cx="1883167" cy="257622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ok 6" descr="Obrázok, na ktorom je text, osoba, vonkajšie, ľudia&#10;&#10;Automaticky generovaný popis">
            <a:extLst>
              <a:ext uri="{FF2B5EF4-FFF2-40B4-BE49-F238E27FC236}">
                <a16:creationId xmlns:a16="http://schemas.microsoft.com/office/drawing/2014/main" id="{F723A2EC-4040-4328-AA05-0E8AB95922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" r="41261" b="-1"/>
          <a:stretch/>
        </p:blipFill>
        <p:spPr>
          <a:xfrm>
            <a:off x="2233168" y="3124931"/>
            <a:ext cx="3712955" cy="3733069"/>
          </a:xfrm>
          <a:prstGeom prst="rect">
            <a:avLst/>
          </a:prstGeom>
        </p:spPr>
      </p:pic>
      <p:cxnSp>
        <p:nvCxnSpPr>
          <p:cNvPr id="14" name="Rovná spojnica 13">
            <a:extLst>
              <a:ext uri="{FF2B5EF4-FFF2-40B4-BE49-F238E27FC236}">
                <a16:creationId xmlns:a16="http://schemas.microsoft.com/office/drawing/2014/main" id="{E6CEC421-18C6-49EA-B2E4-C906D9D4E2F1}"/>
              </a:ext>
            </a:extLst>
          </p:cNvPr>
          <p:cNvCxnSpPr>
            <a:cxnSpLocks/>
          </p:cNvCxnSpPr>
          <p:nvPr/>
        </p:nvCxnSpPr>
        <p:spPr>
          <a:xfrm>
            <a:off x="6437188" y="1630837"/>
            <a:ext cx="201865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29477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5C0781-23A3-4C1D-B20F-A1E4B5D22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82956"/>
            <a:ext cx="6272783" cy="1325562"/>
          </a:xfrm>
        </p:spPr>
        <p:txBody>
          <a:bodyPr>
            <a:normAutofit/>
          </a:bodyPr>
          <a:lstStyle/>
          <a:p>
            <a:r>
              <a:rPr lang="sk-SK" dirty="0"/>
              <a:t>Oddelenie vzdelávania</a:t>
            </a:r>
            <a:endParaRPr lang="cs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2894719-B421-4456-B97F-A56682F05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6272783" cy="4351337"/>
          </a:xfrm>
        </p:spPr>
        <p:txBody>
          <a:bodyPr>
            <a:normAutofit/>
          </a:bodyPr>
          <a:lstStyle/>
          <a:p>
            <a:r>
              <a:rPr lang="sk-SK" dirty="0"/>
              <a:t>Členovia </a:t>
            </a:r>
            <a:r>
              <a:rPr lang="sk-SK" dirty="0" err="1"/>
              <a:t>Amnesty</a:t>
            </a:r>
            <a:r>
              <a:rPr lang="sk-SK" dirty="0"/>
              <a:t> International spolu s dobrovoľníkmi z radov mladých aktívnych ľudí spolu prinášajú tému ľudských práv na základné a stredné školy po celej Českej republike vo forme neformálnych workshopoch ako sú </a:t>
            </a:r>
            <a:r>
              <a:rPr lang="sk-SK" i="1" dirty="0"/>
              <a:t>Úvod do </a:t>
            </a:r>
            <a:r>
              <a:rPr lang="sk-SK" i="1" dirty="0" err="1"/>
              <a:t>lidských</a:t>
            </a:r>
            <a:r>
              <a:rPr lang="sk-SK" i="1" dirty="0"/>
              <a:t> práv, </a:t>
            </a:r>
            <a:r>
              <a:rPr lang="sk-SK" i="1" dirty="0" err="1"/>
              <a:t>Uprchlictví</a:t>
            </a:r>
            <a:r>
              <a:rPr lang="sk-SK" i="1" dirty="0"/>
              <a:t> a </a:t>
            </a:r>
            <a:r>
              <a:rPr lang="sk-SK" i="1" dirty="0" err="1"/>
              <a:t>lidská</a:t>
            </a:r>
            <a:r>
              <a:rPr lang="sk-SK" i="1" dirty="0"/>
              <a:t> práva</a:t>
            </a:r>
            <a:r>
              <a:rPr lang="sk-SK" dirty="0"/>
              <a:t> alebo </a:t>
            </a:r>
            <a:r>
              <a:rPr lang="sk-SK" i="1" dirty="0"/>
              <a:t>Živá </a:t>
            </a:r>
            <a:r>
              <a:rPr lang="sk-SK" i="1" dirty="0" err="1"/>
              <a:t>knihovna</a:t>
            </a:r>
            <a:endParaRPr lang="sk-SK" i="1" dirty="0"/>
          </a:p>
          <a:p>
            <a:r>
              <a:rPr lang="sk-SK" dirty="0"/>
              <a:t>Každoročne, okolo 10. decembra, </a:t>
            </a:r>
            <a:r>
              <a:rPr lang="sk-SK" dirty="0" err="1"/>
              <a:t>Amnesty</a:t>
            </a:r>
            <a:r>
              <a:rPr lang="sk-SK" dirty="0"/>
              <a:t> usporadúva akciu </a:t>
            </a:r>
            <a:r>
              <a:rPr lang="sk-SK" i="1" dirty="0" err="1"/>
              <a:t>Maraton</a:t>
            </a:r>
            <a:r>
              <a:rPr lang="sk-SK" i="1" dirty="0"/>
              <a:t> </a:t>
            </a:r>
            <a:r>
              <a:rPr lang="sk-SK" i="1" dirty="0" err="1"/>
              <a:t>psaní</a:t>
            </a:r>
            <a:r>
              <a:rPr lang="sk-SK" i="1" dirty="0"/>
              <a:t> dopis</a:t>
            </a:r>
            <a:r>
              <a:rPr lang="cs-CZ" i="1" dirty="0"/>
              <a:t>ů</a:t>
            </a:r>
            <a:r>
              <a:rPr lang="sk-SK" dirty="0"/>
              <a:t>, do ktorého sa zapájajú školy ale aj široká verejnosť- cieľom sú urgentné apely na prepustenie tzv. väzňov svedomia</a:t>
            </a:r>
            <a:endParaRPr lang="cs-CZ" dirty="0"/>
          </a:p>
        </p:txBody>
      </p:sp>
      <p:pic>
        <p:nvPicPr>
          <p:cNvPr id="13" name="Obrázok 12" descr="Obrázok, na ktorom je trávnik, osoba, vonkajšie, strom&#10;&#10;Automaticky generovaný popis">
            <a:extLst>
              <a:ext uri="{FF2B5EF4-FFF2-40B4-BE49-F238E27FC236}">
                <a16:creationId xmlns:a16="http://schemas.microsoft.com/office/drawing/2014/main" id="{D51A863F-7FDB-4F6D-9CBD-D38EBEA1AE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r="3870" b="1"/>
          <a:stretch/>
        </p:blipFill>
        <p:spPr>
          <a:xfrm>
            <a:off x="8129872" y="10"/>
            <a:ext cx="3162968" cy="2285990"/>
          </a:xfrm>
          <a:prstGeom prst="rect">
            <a:avLst/>
          </a:prstGeom>
        </p:spPr>
      </p:pic>
      <p:pic>
        <p:nvPicPr>
          <p:cNvPr id="15" name="Obrázok 14" descr="Obrázok, na ktorom je text, osoba, vnútri&#10;&#10;Automaticky generovaný popis">
            <a:extLst>
              <a:ext uri="{FF2B5EF4-FFF2-40B4-BE49-F238E27FC236}">
                <a16:creationId xmlns:a16="http://schemas.microsoft.com/office/drawing/2014/main" id="{CBB208F2-6813-4E6A-9530-E90C8A9BC2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" r="6350" b="2"/>
          <a:stretch/>
        </p:blipFill>
        <p:spPr>
          <a:xfrm>
            <a:off x="8129872" y="2286000"/>
            <a:ext cx="3162968" cy="2286000"/>
          </a:xfrm>
          <a:prstGeom prst="rect">
            <a:avLst/>
          </a:prstGeom>
        </p:spPr>
      </p:pic>
      <p:pic>
        <p:nvPicPr>
          <p:cNvPr id="11" name="Obrázok 10" descr="Obrázok, na ktorom je osoba, podlaha, vnútri, skupina&#10;&#10;Automaticky generovaný popis">
            <a:extLst>
              <a:ext uri="{FF2B5EF4-FFF2-40B4-BE49-F238E27FC236}">
                <a16:creationId xmlns:a16="http://schemas.microsoft.com/office/drawing/2014/main" id="{35238DB5-21BC-4AD8-901A-C15333CCD7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7" r="9316" b="-1"/>
          <a:stretch/>
        </p:blipFill>
        <p:spPr>
          <a:xfrm>
            <a:off x="8129872" y="4572000"/>
            <a:ext cx="3162968" cy="2286000"/>
          </a:xfrm>
          <a:prstGeom prst="rect">
            <a:avLst/>
          </a:prstGeom>
        </p:spPr>
      </p:pic>
      <p:cxnSp>
        <p:nvCxnSpPr>
          <p:cNvPr id="17" name="Rovná spojnica 16">
            <a:extLst>
              <a:ext uri="{FF2B5EF4-FFF2-40B4-BE49-F238E27FC236}">
                <a16:creationId xmlns:a16="http://schemas.microsoft.com/office/drawing/2014/main" id="{08C7F857-E96C-491D-995A-DA8E884504FB}"/>
              </a:ext>
            </a:extLst>
          </p:cNvPr>
          <p:cNvCxnSpPr>
            <a:cxnSpLocks/>
          </p:cNvCxnSpPr>
          <p:nvPr/>
        </p:nvCxnSpPr>
        <p:spPr>
          <a:xfrm>
            <a:off x="1261872" y="1640264"/>
            <a:ext cx="201865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Grafický objekt 4" descr="Rozprávanie príbehov výplň plnou farbou">
            <a:extLst>
              <a:ext uri="{FF2B5EF4-FFF2-40B4-BE49-F238E27FC236}">
                <a16:creationId xmlns:a16="http://schemas.microsoft.com/office/drawing/2014/main" id="{AE66DEA5-89A6-4456-ABB8-CC694A8397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1655" y="4904970"/>
            <a:ext cx="1580434" cy="158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690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6">
            <a:extLst>
              <a:ext uri="{FF2B5EF4-FFF2-40B4-BE49-F238E27FC236}">
                <a16:creationId xmlns:a16="http://schemas.microsoft.com/office/drawing/2014/main" id="{94DB5839-12B9-4BA0-98A8-CAE44ED19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928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C30714A-8CE5-4720-B0F8-55541AD70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4564674"/>
            <a:ext cx="4010820" cy="1615461"/>
          </a:xfrm>
        </p:spPr>
        <p:txBody>
          <a:bodyPr anchor="ctr">
            <a:normAutofit/>
          </a:bodyPr>
          <a:lstStyle/>
          <a:p>
            <a:r>
              <a:rPr lang="sk-SK" sz="3200"/>
              <a:t>Amnesty a pandémia</a:t>
            </a:r>
            <a:endParaRPr lang="cs-CZ" sz="3200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7E118B54-A7FC-461C-8C00-D5A9B12E89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0" r="5608" b="-1"/>
          <a:stretch/>
        </p:blipFill>
        <p:spPr>
          <a:xfrm>
            <a:off x="20" y="10"/>
            <a:ext cx="4872546" cy="4212698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3FCAE56E-2864-406F-AE55-46101A839D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1" r="8210" b="-1"/>
          <a:stretch/>
        </p:blipFill>
        <p:spPr>
          <a:xfrm>
            <a:off x="5033433" y="1"/>
            <a:ext cx="6259407" cy="4212708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41A955B-D579-48FD-A51C-51B0C0B69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3000" y="4813604"/>
            <a:ext cx="0" cy="1117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2E4373A-DAAA-4D55-8086-637E161E2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8640" y="4564673"/>
            <a:ext cx="5665871" cy="1615463"/>
          </a:xfrm>
        </p:spPr>
        <p:txBody>
          <a:bodyPr anchor="ctr">
            <a:normAutofit/>
          </a:bodyPr>
          <a:lstStyle/>
          <a:p>
            <a:r>
              <a:rPr lang="sk-SK" sz="1600"/>
              <a:t>Z dôvodu pandemickej situácie, ktorá už viac ako pred rokom zasiahla celý svet, sa v celej Českej republike zatvorili školy. Amnesty sa však veľmi rýchlo adaptovala a svoje workshopy presunula zo škôl do online prostredia a za rok 2020 bolo vzdelaných v oblasti ľudských práv 8549 žiakov a študentov.</a:t>
            </a:r>
            <a:endParaRPr lang="cs-CZ" sz="1600"/>
          </a:p>
        </p:txBody>
      </p:sp>
    </p:spTree>
    <p:extLst>
      <p:ext uri="{BB962C8B-B14F-4D97-AF65-F5344CB8AC3E}">
        <p14:creationId xmlns:p14="http://schemas.microsoft.com/office/powerpoint/2010/main" val="299051703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Pohľad">
  <a:themeElements>
    <a:clrScheme name="Vlastné 6">
      <a:dk1>
        <a:srgbClr val="000000"/>
      </a:dk1>
      <a:lt1>
        <a:srgbClr val="FFFF00"/>
      </a:lt1>
      <a:dk2>
        <a:srgbClr val="000000"/>
      </a:dk2>
      <a:lt2>
        <a:srgbClr val="FFFF00"/>
      </a:lt2>
      <a:accent1>
        <a:srgbClr val="000000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FFFF00"/>
      </a:folHlink>
    </a:clrScheme>
    <a:fontScheme name="Pohľad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ohľad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Zobrazenie</Template>
  <TotalTime>114</TotalTime>
  <Words>697</Words>
  <Application>Microsoft Office PowerPoint</Application>
  <PresentationFormat>Širokouhlá</PresentationFormat>
  <Paragraphs>50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4" baseType="lpstr">
      <vt:lpstr>Arial</vt:lpstr>
      <vt:lpstr>Century Schoolbook</vt:lpstr>
      <vt:lpstr>Wingdings 2</vt:lpstr>
      <vt:lpstr>Pohľad</vt:lpstr>
      <vt:lpstr>Mgr. Karolína Grexová</vt:lpstr>
      <vt:lpstr>Čo je Amnesty International?  </vt:lpstr>
      <vt:lpstr>Vízia Amnesty International</vt:lpstr>
      <vt:lpstr>Oblasti, na ktorých Amnesty pracuje</vt:lpstr>
      <vt:lpstr>Metódy práce Amnesty</vt:lpstr>
      <vt:lpstr>Princípy</vt:lpstr>
      <vt:lpstr>Významnosti a zaujímavosti</vt:lpstr>
      <vt:lpstr>Oddelenie vzdelávania</vt:lpstr>
      <vt:lpstr>Amnesty a pandémia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Amnesty International</dc:title>
  <dc:creator>Karolína Grexová</dc:creator>
  <cp:lastModifiedBy>Karolína Grexová</cp:lastModifiedBy>
  <cp:revision>17</cp:revision>
  <dcterms:created xsi:type="dcterms:W3CDTF">2021-06-16T07:12:22Z</dcterms:created>
  <dcterms:modified xsi:type="dcterms:W3CDTF">2021-06-21T11:25:31Z</dcterms:modified>
</cp:coreProperties>
</file>