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7" r:id="rId5"/>
    <p:sldId id="261" r:id="rId6"/>
    <p:sldId id="262" r:id="rId7"/>
    <p:sldId id="264" r:id="rId8"/>
    <p:sldId id="265" r:id="rId9"/>
    <p:sldId id="266" r:id="rId10"/>
    <p:sldId id="268" r:id="rId11"/>
    <p:sldId id="263" r:id="rId12"/>
  </p:sldIdLst>
  <p:sldSz cx="12192000" cy="6858000"/>
  <p:notesSz cx="6858000" cy="9144000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CA22E0F-4150-4D18-AD83-7A2E37BB96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16588B3-4ABC-444D-B68F-9DAAFE1E5B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/>
              <a:t>Kliknutím upravte štýl predlohy podnadpisu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83EF2200-35F6-4AE7-8EC9-F48E7A7DF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B2E9-5715-4F7F-89DC-B0B42E9ABB04}" type="datetimeFigureOut">
              <a:rPr lang="sk-SK" smtClean="0"/>
              <a:t>7. 5. 2021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CF075892-78D0-4E95-B5A3-A34DE13E3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5B7B31A6-99FB-4FB7-9076-B2E919BF0D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DF6FA-92DF-443B-B894-3DB12A7C71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225802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581189B-B300-49DA-AA5E-F39F53D87B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6305ED0C-5D53-45D8-AE35-86C72E8A54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530DE6E4-56B9-40F0-9201-01D440EC7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B2E9-5715-4F7F-89DC-B0B42E9ABB04}" type="datetimeFigureOut">
              <a:rPr lang="sk-SK" smtClean="0"/>
              <a:t>7. 5. 2021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29A4281C-5D20-4B9C-8E49-ADD247731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BE585683-A48D-45C7-BA1D-F937D94D73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DF6FA-92DF-443B-B894-3DB12A7C71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256364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>
            <a:extLst>
              <a:ext uri="{FF2B5EF4-FFF2-40B4-BE49-F238E27FC236}">
                <a16:creationId xmlns:a16="http://schemas.microsoft.com/office/drawing/2014/main" id="{F58E95CB-258B-4C3A-BF4E-CA57FD6C74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zvislý text 2">
            <a:extLst>
              <a:ext uri="{FF2B5EF4-FFF2-40B4-BE49-F238E27FC236}">
                <a16:creationId xmlns:a16="http://schemas.microsoft.com/office/drawing/2014/main" id="{9F4009DE-68B5-40B2-A0AB-2379147335D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4143FCD1-3229-4C25-85EC-1EE7A67FE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B2E9-5715-4F7F-89DC-B0B42E9ABB04}" type="datetimeFigureOut">
              <a:rPr lang="sk-SK" smtClean="0"/>
              <a:t>7. 5. 2021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33022C5-BBC7-4860-88FC-9B376CA512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3773B87-B2D8-4989-BFAE-7C3E6CD02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DF6FA-92DF-443B-B894-3DB12A7C71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96096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42F0E20-DEB7-4539-9413-9CFE3EBC28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561935C-5A9E-4FA9-88AE-7E7F1A8410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0045EAA9-90C3-4021-BC56-41BF4BA24C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B2E9-5715-4F7F-89DC-B0B42E9ABB04}" type="datetimeFigureOut">
              <a:rPr lang="sk-SK" smtClean="0"/>
              <a:t>7. 5. 2021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88A49E8A-688C-495E-B4B9-CE303DECF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10D6D58-8CA8-49DC-8456-EF7B363D14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DF6FA-92DF-443B-B894-3DB12A7C71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88632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732AE20-878C-466D-BC39-D3CB70C22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021A6990-E277-477B-997C-076B0E428A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DB38DFD5-56D6-41AA-A508-17B83449B3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B2E9-5715-4F7F-89DC-B0B42E9ABB04}" type="datetimeFigureOut">
              <a:rPr lang="sk-SK" smtClean="0"/>
              <a:t>7. 5. 2021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A159212E-AE4E-4FDD-B439-566ED0B1A7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40DCE24E-3C90-4961-AB80-0668D6D02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DF6FA-92DF-443B-B894-3DB12A7C71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96783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3536486-1FD3-4768-A4A7-DBB0DCDD90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39A48ADC-E64C-4859-8391-E23AFD22728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6E0DBF23-9DA7-4651-9A7C-CF4D0A8D21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EA7448CD-0040-4D7E-B524-91A621ED5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B2E9-5715-4F7F-89DC-B0B42E9ABB04}" type="datetimeFigureOut">
              <a:rPr lang="sk-SK" smtClean="0"/>
              <a:t>7. 5. 2021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112D169D-2DF1-49DF-BF43-D0C27B3F3B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6CCDA9CB-2C01-48FC-8FF1-123A5AF0D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DF6FA-92DF-443B-B894-3DB12A7C71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258311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F65E3A-1C0E-44AF-AA9B-9469177D74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C0295A4-D3A0-47ED-A4A6-8E6154AC83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8E84E923-9ED3-46B9-84FD-97B58EFD5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3B964BE2-54B8-49E2-A870-B59CC82550A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191A047B-BFBD-4403-9B93-A2ADAB4B670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7" name="Zástupný objekt pre dátum 6">
            <a:extLst>
              <a:ext uri="{FF2B5EF4-FFF2-40B4-BE49-F238E27FC236}">
                <a16:creationId xmlns:a16="http://schemas.microsoft.com/office/drawing/2014/main" id="{E8A5F685-4823-4C26-8CFA-E6D751AA8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B2E9-5715-4F7F-89DC-B0B42E9ABB04}" type="datetimeFigureOut">
              <a:rPr lang="sk-SK" smtClean="0"/>
              <a:t>7. 5. 2021</a:t>
            </a:fld>
            <a:endParaRPr lang="sk-SK"/>
          </a:p>
        </p:txBody>
      </p:sp>
      <p:sp>
        <p:nvSpPr>
          <p:cNvPr id="8" name="Zástupný objekt pre pätu 7">
            <a:extLst>
              <a:ext uri="{FF2B5EF4-FFF2-40B4-BE49-F238E27FC236}">
                <a16:creationId xmlns:a16="http://schemas.microsoft.com/office/drawing/2014/main" id="{368E2BB2-389E-4099-AE40-4D378569DE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Zástupný objekt pre číslo snímky 8">
            <a:extLst>
              <a:ext uri="{FF2B5EF4-FFF2-40B4-BE49-F238E27FC236}">
                <a16:creationId xmlns:a16="http://schemas.microsoft.com/office/drawing/2014/main" id="{BFFEAD47-971C-48BA-891B-E47F5FF6E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DF6FA-92DF-443B-B894-3DB12A7C71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894035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6CFF1E0-859E-4F5A-B51F-E4AD48034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BC9718CA-7238-457A-8548-CE00E7A33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B2E9-5715-4F7F-89DC-B0B42E9ABB04}" type="datetimeFigureOut">
              <a:rPr lang="sk-SK" smtClean="0"/>
              <a:t>7. 5. 2021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14634FA4-9646-4A6A-8616-CAB15EC44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8F4FA20F-A723-4EA9-9310-B205F91E1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DF6FA-92DF-443B-B894-3DB12A7C71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839272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dátum 1">
            <a:extLst>
              <a:ext uri="{FF2B5EF4-FFF2-40B4-BE49-F238E27FC236}">
                <a16:creationId xmlns:a16="http://schemas.microsoft.com/office/drawing/2014/main" id="{6904A956-6111-4441-922E-410ED7C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B2E9-5715-4F7F-89DC-B0B42E9ABB04}" type="datetimeFigureOut">
              <a:rPr lang="sk-SK" smtClean="0"/>
              <a:t>7. 5. 2021</a:t>
            </a:fld>
            <a:endParaRPr lang="sk-SK"/>
          </a:p>
        </p:txBody>
      </p:sp>
      <p:sp>
        <p:nvSpPr>
          <p:cNvPr id="3" name="Zástupný objekt pre pätu 2">
            <a:extLst>
              <a:ext uri="{FF2B5EF4-FFF2-40B4-BE49-F238E27FC236}">
                <a16:creationId xmlns:a16="http://schemas.microsoft.com/office/drawing/2014/main" id="{AE703A7E-BFA6-4D71-BAF5-9D7C96FBE6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Zástupný objekt pre číslo snímky 3">
            <a:extLst>
              <a:ext uri="{FF2B5EF4-FFF2-40B4-BE49-F238E27FC236}">
                <a16:creationId xmlns:a16="http://schemas.microsoft.com/office/drawing/2014/main" id="{0CD25A81-CE60-4072-9BC4-385F36E29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DF6FA-92DF-443B-B894-3DB12A7C71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512459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898AF33-2C7B-4E75-B749-8683694DA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2AEB1E32-85B8-41BD-A4F3-469255051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C4ADF67E-A5B0-4928-A1FE-0F73E2A1BB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E1AF70AD-B72C-4017-9A42-1D09AB608F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B2E9-5715-4F7F-89DC-B0B42E9ABB04}" type="datetimeFigureOut">
              <a:rPr lang="sk-SK" smtClean="0"/>
              <a:t>7. 5. 2021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EFB80D3F-76A1-405F-8986-C05DFC7537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CE4FB903-B46F-4567-BCCA-3C45DA24B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DF6FA-92DF-443B-B894-3DB12A7C71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727496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5EE192F-4C92-4707-9BCF-99E91F7688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objekt pre obrázok 2">
            <a:extLst>
              <a:ext uri="{FF2B5EF4-FFF2-40B4-BE49-F238E27FC236}">
                <a16:creationId xmlns:a16="http://schemas.microsoft.com/office/drawing/2014/main" id="{399740E5-5E81-4793-86EB-2631FAA174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84305456-A55A-43E6-905F-3EB1C4B9C9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/>
              <a:t>Kliknite sem a upravte štýly predlohy textu</a:t>
            </a:r>
          </a:p>
        </p:txBody>
      </p:sp>
      <p:sp>
        <p:nvSpPr>
          <p:cNvPr id="5" name="Zástupný objekt pre dátum 4">
            <a:extLst>
              <a:ext uri="{FF2B5EF4-FFF2-40B4-BE49-F238E27FC236}">
                <a16:creationId xmlns:a16="http://schemas.microsoft.com/office/drawing/2014/main" id="{31DA266B-739E-4A1A-BD3B-8E4A2CDCDA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5AB2E9-5715-4F7F-89DC-B0B42E9ABB04}" type="datetimeFigureOut">
              <a:rPr lang="sk-SK" smtClean="0"/>
              <a:t>7. 5. 2021</a:t>
            </a:fld>
            <a:endParaRPr lang="sk-SK"/>
          </a:p>
        </p:txBody>
      </p:sp>
      <p:sp>
        <p:nvSpPr>
          <p:cNvPr id="6" name="Zástupný objekt pre pätu 5">
            <a:extLst>
              <a:ext uri="{FF2B5EF4-FFF2-40B4-BE49-F238E27FC236}">
                <a16:creationId xmlns:a16="http://schemas.microsoft.com/office/drawing/2014/main" id="{B7386252-5DA8-4C52-A2B5-9A4D1464D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Zástupný objekt pre číslo snímky 6">
            <a:extLst>
              <a:ext uri="{FF2B5EF4-FFF2-40B4-BE49-F238E27FC236}">
                <a16:creationId xmlns:a16="http://schemas.microsoft.com/office/drawing/2014/main" id="{7209DA05-0224-473A-B81E-20B9EB7A7A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5DF6FA-92DF-443B-B894-3DB12A7C71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07804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C8B69C7F-3901-4B72-BAF5-7FB5979CF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3C409FF-80E3-4558-B660-1AF1637FE8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objekt pre dátum 3">
            <a:extLst>
              <a:ext uri="{FF2B5EF4-FFF2-40B4-BE49-F238E27FC236}">
                <a16:creationId xmlns:a16="http://schemas.microsoft.com/office/drawing/2014/main" id="{78287053-5021-4FF9-B597-A196362A228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5AB2E9-5715-4F7F-89DC-B0B42E9ABB04}" type="datetimeFigureOut">
              <a:rPr lang="sk-SK" smtClean="0"/>
              <a:t>7. 5. 2021</a:t>
            </a:fld>
            <a:endParaRPr lang="sk-SK"/>
          </a:p>
        </p:txBody>
      </p:sp>
      <p:sp>
        <p:nvSpPr>
          <p:cNvPr id="5" name="Zástupný objekt pre pätu 4">
            <a:extLst>
              <a:ext uri="{FF2B5EF4-FFF2-40B4-BE49-F238E27FC236}">
                <a16:creationId xmlns:a16="http://schemas.microsoft.com/office/drawing/2014/main" id="{0B26BBC9-670B-4930-9F6E-24D8F70B89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E292DD3E-9459-4036-A95C-895260247F2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5DF6FA-92DF-443B-B894-3DB12A7C711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169301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dmhk.cz/?utm_source=copy&amp;utm_medium=paste&amp;utm_campaign=copypaste&amp;utm_content=https%3A%2F%2Fwww.sdmhk.cz%2F" TargetMode="External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ok 14" descr="Obrázok, na ktorom je vonkajšie, obloha, budova, mesto&#10;&#10;Automaticky generovaný popis">
            <a:extLst>
              <a:ext uri="{FF2B5EF4-FFF2-40B4-BE49-F238E27FC236}">
                <a16:creationId xmlns:a16="http://schemas.microsoft.com/office/drawing/2014/main" id="{D8B554B6-6658-4D17-855E-58721ABF3F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3A3A47DF-4372-4E58-9182-782CA0C07916}"/>
              </a:ext>
            </a:extLst>
          </p:cNvPr>
          <p:cNvSpPr txBox="1">
            <a:spLocks/>
          </p:cNvSpPr>
          <p:nvPr/>
        </p:nvSpPr>
        <p:spPr>
          <a:xfrm>
            <a:off x="2890443" y="2100912"/>
            <a:ext cx="3852041" cy="18340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2000" b="1" dirty="0">
                <a:latin typeface="+mn-lt"/>
                <a:ea typeface="+mn-ea"/>
                <a:cs typeface="+mn-cs"/>
              </a:rPr>
              <a:t>Absolventská stáž Erasmus+</a:t>
            </a:r>
          </a:p>
          <a:p>
            <a:pPr algn="ctr"/>
            <a:r>
              <a:rPr lang="sk-SK" sz="2000" dirty="0">
                <a:latin typeface="+mn-lt"/>
                <a:ea typeface="+mn-ea"/>
                <a:cs typeface="+mn-cs"/>
              </a:rPr>
              <a:t>Odbor fyzioterapia</a:t>
            </a:r>
          </a:p>
        </p:txBody>
      </p:sp>
      <p:sp>
        <p:nvSpPr>
          <p:cNvPr id="7" name="Podnadpis 2">
            <a:extLst>
              <a:ext uri="{FF2B5EF4-FFF2-40B4-BE49-F238E27FC236}">
                <a16:creationId xmlns:a16="http://schemas.microsoft.com/office/drawing/2014/main" id="{781A0B86-F0F6-44CE-A39D-E5361B6380AF}"/>
              </a:ext>
            </a:extLst>
          </p:cNvPr>
          <p:cNvSpPr txBox="1">
            <a:spLocks/>
          </p:cNvSpPr>
          <p:nvPr/>
        </p:nvSpPr>
        <p:spPr>
          <a:xfrm>
            <a:off x="2668201" y="1174069"/>
            <a:ext cx="4296527" cy="7776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k-SK" sz="2000" b="1" dirty="0"/>
              <a:t>Fakultní nemocnice Hradec Králové</a:t>
            </a:r>
          </a:p>
          <a:p>
            <a:pPr marL="0" indent="0" algn="ctr">
              <a:buNone/>
            </a:pPr>
            <a:r>
              <a:rPr lang="sk-SK" sz="2000" dirty="0"/>
              <a:t>09/2020 – 04/2021</a:t>
            </a:r>
          </a:p>
          <a:p>
            <a:pPr marL="0" indent="0" algn="ctr">
              <a:buNone/>
            </a:pPr>
            <a:r>
              <a:rPr lang="sk-SK" sz="2000" dirty="0"/>
              <a:t>Mgr. Alžbeta Potocká</a:t>
            </a:r>
          </a:p>
        </p:txBody>
      </p:sp>
    </p:spTree>
    <p:extLst>
      <p:ext uri="{BB962C8B-B14F-4D97-AF65-F5344CB8AC3E}">
        <p14:creationId xmlns:p14="http://schemas.microsoft.com/office/powerpoint/2010/main" val="36960294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27A1D3-B158-48E5-9382-35843C66E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b="1" dirty="0"/>
              <a:t>Poďakovanie a hodnotenie stáže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6826944-5939-4E7E-B3BC-1CC76BC8E6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sk-SK" sz="2400" dirty="0"/>
              <a:t>Stáž hodnotím veľmi pozitívne. Bola pre mňa veľmi užitočná. Moje očakávania sa naplnili. Mala som túžbu rozšíriť si nielen teoretické, ale aj praktické zručnosti a poznatky v mojom odbore. Vo FNHK mi to bolo umožnené, napriek neľahkej </a:t>
            </a:r>
            <a:r>
              <a:rPr lang="sk-SK" sz="2400" dirty="0" err="1"/>
              <a:t>pandemickej</a:t>
            </a:r>
            <a:r>
              <a:rPr lang="sk-SK" sz="2400" dirty="0"/>
              <a:t> situácii. Spoznala som veľa kvalitných ľudí, či už v </a:t>
            </a:r>
            <a:r>
              <a:rPr lang="sk-SK" sz="2400" dirty="0" err="1"/>
              <a:t>profesnom</a:t>
            </a:r>
            <a:r>
              <a:rPr lang="sk-SK" sz="2400" dirty="0"/>
              <a:t> alebo osobnom živote. Kolegovia v práci a mnohí ďalší, čo ma obklopovali, najmä spolubývajúce, mi vytvorili ich láskavým prístupom (nielen počas toho, keď som bola tri týždne pre Covid-19 v karanténe) pocit druhého domova a druhej rodiny. Nebola to bežná stáž a v mnohom som sa musela uskromniť (hoc použité fotky v prezentácii o tom veľmi nesvedčia), no myslím, že o to viac som dostala a som zato veľmi vďačná.</a:t>
            </a:r>
          </a:p>
          <a:p>
            <a:pPr marL="0" indent="0" algn="just">
              <a:buNone/>
            </a:pPr>
            <a:endParaRPr lang="sk-SK" sz="2400" dirty="0"/>
          </a:p>
          <a:p>
            <a:pPr marL="0" indent="0" algn="just">
              <a:buNone/>
            </a:pPr>
            <a:r>
              <a:rPr lang="sk-SK" sz="2400" dirty="0"/>
              <a:t>Záujemcom o stáž </a:t>
            </a:r>
            <a:r>
              <a:rPr lang="sk-SK" sz="2400" b="1" dirty="0"/>
              <a:t>veľmi odporúčam </a:t>
            </a:r>
            <a:r>
              <a:rPr lang="sk-SK" sz="2400" dirty="0"/>
              <a:t>požiadať o možnosť takej praxe, či už vo FNHK alebo niekde inde.</a:t>
            </a:r>
          </a:p>
        </p:txBody>
      </p:sp>
    </p:spTree>
    <p:extLst>
      <p:ext uri="{BB962C8B-B14F-4D97-AF65-F5344CB8AC3E}">
        <p14:creationId xmlns:p14="http://schemas.microsoft.com/office/powerpoint/2010/main" val="34183112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dnadpis 2">
            <a:extLst>
              <a:ext uri="{FF2B5EF4-FFF2-40B4-BE49-F238E27FC236}">
                <a16:creationId xmlns:a16="http://schemas.microsoft.com/office/drawing/2014/main" id="{781A0B86-F0F6-44CE-A39D-E5361B6380AF}"/>
              </a:ext>
            </a:extLst>
          </p:cNvPr>
          <p:cNvSpPr txBox="1">
            <a:spLocks/>
          </p:cNvSpPr>
          <p:nvPr/>
        </p:nvSpPr>
        <p:spPr>
          <a:xfrm>
            <a:off x="7514281" y="3140141"/>
            <a:ext cx="4296527" cy="7776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k-SK" sz="2000" b="1" dirty="0"/>
              <a:t>a túto jedinečnú Erasmus skúsenosť!</a:t>
            </a:r>
            <a:endParaRPr lang="sk-SK" sz="2000" dirty="0"/>
          </a:p>
        </p:txBody>
      </p:sp>
      <p:pic>
        <p:nvPicPr>
          <p:cNvPr id="11" name="Obrázok 10" descr="Obrázok, na ktorom je vonkajšie, voda, obloha, trávnik&#10;&#10;Automaticky generovaný popis">
            <a:extLst>
              <a:ext uri="{FF2B5EF4-FFF2-40B4-BE49-F238E27FC236}">
                <a16:creationId xmlns:a16="http://schemas.microsoft.com/office/drawing/2014/main" id="{9A184B83-37AC-4817-8326-8B3D8557E70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92"/>
          <a:stretch/>
        </p:blipFill>
        <p:spPr>
          <a:xfrm>
            <a:off x="3991671" y="1459185"/>
            <a:ext cx="3338052" cy="41395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Podnadpis 2">
            <a:extLst>
              <a:ext uri="{FF2B5EF4-FFF2-40B4-BE49-F238E27FC236}">
                <a16:creationId xmlns:a16="http://schemas.microsoft.com/office/drawing/2014/main" id="{EE5AEEAA-4D6C-4DD6-A0A8-486B231B9446}"/>
              </a:ext>
            </a:extLst>
          </p:cNvPr>
          <p:cNvSpPr txBox="1">
            <a:spLocks/>
          </p:cNvSpPr>
          <p:nvPr/>
        </p:nvSpPr>
        <p:spPr>
          <a:xfrm>
            <a:off x="192947" y="3140140"/>
            <a:ext cx="4296527" cy="7776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sk-SK" sz="2000" b="1" dirty="0"/>
              <a:t>Ďakujem za pozornosť</a:t>
            </a:r>
            <a:endParaRPr lang="sk-SK" sz="2000" dirty="0"/>
          </a:p>
        </p:txBody>
      </p:sp>
    </p:spTree>
    <p:extLst>
      <p:ext uri="{BB962C8B-B14F-4D97-AF65-F5344CB8AC3E}">
        <p14:creationId xmlns:p14="http://schemas.microsoft.com/office/powerpoint/2010/main" val="3654169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objekt pre obsah 4" descr="Obrázok, na ktorom je budova, vonkajšie, staré, kamenný&#10;&#10;Automaticky generovaný popis">
            <a:extLst>
              <a:ext uri="{FF2B5EF4-FFF2-40B4-BE49-F238E27FC236}">
                <a16:creationId xmlns:a16="http://schemas.microsoft.com/office/drawing/2014/main" id="{FBC18292-0CCC-42DE-BA0E-D9E7AC9880C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9788" y="-60649"/>
            <a:ext cx="9305730" cy="6979298"/>
          </a:xfr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1B87F74-0A85-4935-A536-784C8E73AC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3317" y="320441"/>
            <a:ext cx="2651449" cy="885177"/>
          </a:xfrm>
        </p:spPr>
        <p:txBody>
          <a:bodyPr>
            <a:normAutofit/>
          </a:bodyPr>
          <a:lstStyle/>
          <a:p>
            <a:r>
              <a:rPr lang="sk-SK" sz="2000" b="1" dirty="0"/>
              <a:t>Hradec Králové</a:t>
            </a:r>
          </a:p>
        </p:txBody>
      </p:sp>
    </p:spTree>
    <p:extLst>
      <p:ext uri="{BB962C8B-B14F-4D97-AF65-F5344CB8AC3E}">
        <p14:creationId xmlns:p14="http://schemas.microsoft.com/office/powerpoint/2010/main" val="27096037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09C509D2-0C1A-47B8-89C1-D3AB17D452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97B8FE2-1A2A-4D08-AE1B-A922B6D21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00264" y="556994"/>
            <a:ext cx="4753535" cy="1672499"/>
          </a:xfrm>
        </p:spPr>
        <p:txBody>
          <a:bodyPr>
            <a:normAutofit/>
          </a:bodyPr>
          <a:lstStyle/>
          <a:p>
            <a:r>
              <a:rPr lang="sk-SK" sz="4000" b="1" dirty="0"/>
              <a:t>Hradec Králové</a:t>
            </a:r>
          </a:p>
        </p:txBody>
      </p:sp>
      <p:pic>
        <p:nvPicPr>
          <p:cNvPr id="5" name="Obrázok 4" descr="Obrázok, na ktorom je vonkajšie, voda, obloha, príroda&#10;&#10;Automaticky generovaný popis">
            <a:extLst>
              <a:ext uri="{FF2B5EF4-FFF2-40B4-BE49-F238E27FC236}">
                <a16:creationId xmlns:a16="http://schemas.microsoft.com/office/drawing/2014/main" id="{5A5B8A1C-BBA7-4AC8-B868-B17522254E8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" r="27767" b="-1"/>
          <a:stretch/>
        </p:blipFill>
        <p:spPr>
          <a:xfrm>
            <a:off x="-4642" y="10"/>
            <a:ext cx="3006061" cy="3339639"/>
          </a:xfrm>
          <a:prstGeom prst="rect">
            <a:avLst/>
          </a:prstGeom>
        </p:spPr>
      </p:pic>
      <p:pic>
        <p:nvPicPr>
          <p:cNvPr id="11" name="Obrázok 10" descr="Obrázok, na ktorom je vnútri&#10;&#10;Automaticky generovaný popis">
            <a:extLst>
              <a:ext uri="{FF2B5EF4-FFF2-40B4-BE49-F238E27FC236}">
                <a16:creationId xmlns:a16="http://schemas.microsoft.com/office/drawing/2014/main" id="{5DC0A782-6C3D-4477-8DF3-E231F09BABB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258" b="-3"/>
          <a:stretch/>
        </p:blipFill>
        <p:spPr>
          <a:xfrm rot="5400000">
            <a:off x="3023787" y="174280"/>
            <a:ext cx="3339649" cy="2991088"/>
          </a:xfrm>
          <a:prstGeom prst="rect">
            <a:avLst/>
          </a:prstGeom>
        </p:spPr>
      </p:pic>
      <p:pic>
        <p:nvPicPr>
          <p:cNvPr id="13" name="Obrázok 12" descr="Obrázok, na ktorom je vonkajšie, obloha, deň&#10;&#10;Automaticky generovaný popis">
            <a:extLst>
              <a:ext uri="{FF2B5EF4-FFF2-40B4-BE49-F238E27FC236}">
                <a16:creationId xmlns:a16="http://schemas.microsoft.com/office/drawing/2014/main" id="{3F6CDB73-8023-43D0-86D7-E358C21D5A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7" r="1" b="17797"/>
          <a:stretch/>
        </p:blipFill>
        <p:spPr>
          <a:xfrm>
            <a:off x="-2" y="3518351"/>
            <a:ext cx="6189158" cy="3339649"/>
          </a:xfrm>
          <a:prstGeom prst="rect">
            <a:avLst/>
          </a:pr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6EFD3DC-B461-49F1-B5E9-D88B04E93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0265" y="2413645"/>
            <a:ext cx="4753534" cy="3694734"/>
          </a:xfrm>
        </p:spPr>
        <p:txBody>
          <a:bodyPr>
            <a:normAutofit/>
          </a:bodyPr>
          <a:lstStyle/>
          <a:p>
            <a:r>
              <a:rPr lang="sk-SK" sz="1700" dirty="0"/>
              <a:t>kráľovské, historické mesto s mnohými parkmi, námestiami plnými architektonických skvostov</a:t>
            </a:r>
          </a:p>
          <a:p>
            <a:r>
              <a:rPr lang="sk-SK" sz="1700" dirty="0"/>
              <a:t>študentské mesto – v meste sa nachádza jedna z Karlových univerzít (Lekárska fakulta, Fakulta farmácie, ...)</a:t>
            </a:r>
          </a:p>
          <a:p>
            <a:r>
              <a:rPr lang="sk-SK" sz="1700" dirty="0"/>
              <a:t>možnosť nadviazať kontakty na medzinárodnej úrovni</a:t>
            </a:r>
          </a:p>
          <a:p>
            <a:r>
              <a:rPr lang="sk-SK" sz="1700" dirty="0"/>
              <a:t>súčasťou mesta je krajská - fakultná nemocnica</a:t>
            </a:r>
          </a:p>
          <a:p>
            <a:r>
              <a:rPr lang="sk-SK" sz="1700" dirty="0"/>
              <a:t>fakultná nemocnica – široká škála kliník</a:t>
            </a:r>
          </a:p>
          <a:p>
            <a:r>
              <a:rPr lang="sk-SK" sz="1700" dirty="0"/>
              <a:t>Erasmus+ absolventská stáž z fyzioterapie – Fakultní nemocnice Hradec Králové (FNHK), Rehabilitační klinika</a:t>
            </a:r>
          </a:p>
        </p:txBody>
      </p:sp>
    </p:spTree>
    <p:extLst>
      <p:ext uri="{BB962C8B-B14F-4D97-AF65-F5344CB8AC3E}">
        <p14:creationId xmlns:p14="http://schemas.microsoft.com/office/powerpoint/2010/main" val="22190356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2">
            <a:extLst>
              <a:ext uri="{FF2B5EF4-FFF2-40B4-BE49-F238E27FC236}">
                <a16:creationId xmlns:a16="http://schemas.microsoft.com/office/drawing/2014/main" id="{7C9BE72A-4F97-4FA0-AF09-2C65D071CF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AFF5335-40F8-4F12-BB08-822BC1ED4C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001" y="4448434"/>
            <a:ext cx="10506456" cy="1130994"/>
          </a:xfrm>
        </p:spPr>
        <p:txBody>
          <a:bodyPr vert="horz" lIns="91440" tIns="45720" rIns="91440" bIns="45720" rtlCol="0" anchor="b">
            <a:noAutofit/>
          </a:bodyPr>
          <a:lstStyle/>
          <a:p>
            <a:pPr algn="ctr"/>
            <a:r>
              <a:rPr lang="sk-SK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Fakultní nemocnice</a:t>
            </a:r>
            <a:br>
              <a:rPr lang="sk-SK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sk-SK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Hradec Králové</a:t>
            </a:r>
            <a:endParaRPr lang="en-US" sz="4000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Obrázok 3" descr="Obrázok, na ktorom je vnútri&#10;&#10;Automaticky generovaný popis">
            <a:extLst>
              <a:ext uri="{FF2B5EF4-FFF2-40B4-BE49-F238E27FC236}">
                <a16:creationId xmlns:a16="http://schemas.microsoft.com/office/drawing/2014/main" id="{BA556770-DA3A-4AAB-8483-9792204A128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587"/>
          <a:stretch/>
        </p:blipFill>
        <p:spPr>
          <a:xfrm rot="5400000">
            <a:off x="243845" y="140949"/>
            <a:ext cx="3717071" cy="3797398"/>
          </a:xfrm>
          <a:prstGeom prst="rect">
            <a:avLst/>
          </a:prstGeom>
        </p:spPr>
      </p:pic>
      <p:pic>
        <p:nvPicPr>
          <p:cNvPr id="8" name="Obrázok 7" descr="Obrázok, na ktorom je obloha, vonkajšie, budova, mesto&#10;&#10;Automaticky generovaný popis">
            <a:extLst>
              <a:ext uri="{FF2B5EF4-FFF2-40B4-BE49-F238E27FC236}">
                <a16:creationId xmlns:a16="http://schemas.microsoft.com/office/drawing/2014/main" id="{F9DCBE99-197A-47B7-9C49-8E83B3E62DC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58" r="12365" b="-2"/>
          <a:stretch/>
        </p:blipFill>
        <p:spPr>
          <a:xfrm>
            <a:off x="4193167" y="181113"/>
            <a:ext cx="3815005" cy="3717071"/>
          </a:xfrm>
          <a:prstGeom prst="rect">
            <a:avLst/>
          </a:prstGeom>
        </p:spPr>
      </p:pic>
      <p:pic>
        <p:nvPicPr>
          <p:cNvPr id="6" name="Obrázok 5" descr="Obrázok, na ktorom je osoba, zelené&#10;&#10;Automaticky generovaný popis">
            <a:extLst>
              <a:ext uri="{FF2B5EF4-FFF2-40B4-BE49-F238E27FC236}">
                <a16:creationId xmlns:a16="http://schemas.microsoft.com/office/drawing/2014/main" id="{CDC17CE2-0FF6-4AA5-BA34-2D93AB5C46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5" r="22116" b="-2"/>
          <a:stretch/>
        </p:blipFill>
        <p:spPr>
          <a:xfrm rot="5400000">
            <a:off x="8232029" y="140004"/>
            <a:ext cx="3717071" cy="3799289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78B61604-8FC4-4A62-8D57-861449071AAA}"/>
              </a:ext>
            </a:extLst>
          </p:cNvPr>
          <p:cNvSpPr txBox="1">
            <a:spLocks/>
          </p:cNvSpPr>
          <p:nvPr/>
        </p:nvSpPr>
        <p:spPr>
          <a:xfrm>
            <a:off x="286175" y="5723635"/>
            <a:ext cx="11802108" cy="77847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sk-SK" sz="2000" dirty="0"/>
              <a:t>Fakultní nemocnice Hradec Králové, Rehabilitační klinika, Sokolská 581, 500 05</a:t>
            </a:r>
          </a:p>
          <a:p>
            <a:pPr algn="ctr"/>
            <a:r>
              <a:rPr lang="sk-SK" sz="2000" dirty="0"/>
              <a:t>Zodpovedná osoba/mentor pre stážistov z fyzioterapie: Mgr. Bohuslava </a:t>
            </a:r>
            <a:r>
              <a:rPr lang="sk-SK" sz="2000" dirty="0" err="1"/>
              <a:t>Věchtová</a:t>
            </a:r>
            <a:r>
              <a:rPr lang="sk-SK" sz="2000" dirty="0"/>
              <a:t> (bohuslava.vechtova@fnhk.cz)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61903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4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2ABE1108-6423-4E53-85A1-817683043C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97B8FE2-1A2A-4D08-AE1B-A922B6D21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33366" y="543070"/>
            <a:ext cx="6870954" cy="1675626"/>
          </a:xfrm>
        </p:spPr>
        <p:txBody>
          <a:bodyPr>
            <a:normAutofit/>
          </a:bodyPr>
          <a:lstStyle/>
          <a:p>
            <a:r>
              <a:rPr lang="sk-SK" sz="4000" b="1" dirty="0"/>
              <a:t>Stáž vo FNHK</a:t>
            </a:r>
          </a:p>
        </p:txBody>
      </p:sp>
      <p:pic>
        <p:nvPicPr>
          <p:cNvPr id="7" name="Obrázok 6" descr="Obrázok, na ktorom je strom, vonkajšie, obloha, trávnik&#10;&#10;Automaticky generovaný popis">
            <a:extLst>
              <a:ext uri="{FF2B5EF4-FFF2-40B4-BE49-F238E27FC236}">
                <a16:creationId xmlns:a16="http://schemas.microsoft.com/office/drawing/2014/main" id="{798BACF6-F81A-46E7-8C76-D6E06DBC2EC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79" r="3" b="3"/>
          <a:stretch/>
        </p:blipFill>
        <p:spPr>
          <a:xfrm>
            <a:off x="20" y="1"/>
            <a:ext cx="4187091" cy="2164321"/>
          </a:xfrm>
          <a:prstGeom prst="rect">
            <a:avLst/>
          </a:prstGeom>
        </p:spPr>
      </p:pic>
      <p:pic>
        <p:nvPicPr>
          <p:cNvPr id="9" name="Obrázok 8" descr="Obrázok, na ktorom je vonkajšie, obloha, budova, chodník&#10;&#10;Automaticky generovaný popis">
            <a:extLst>
              <a:ext uri="{FF2B5EF4-FFF2-40B4-BE49-F238E27FC236}">
                <a16:creationId xmlns:a16="http://schemas.microsoft.com/office/drawing/2014/main" id="{01BED26F-EB12-41C1-A9F0-2824EA90E7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9" r="3" b="14603"/>
          <a:stretch/>
        </p:blipFill>
        <p:spPr>
          <a:xfrm>
            <a:off x="20" y="2342320"/>
            <a:ext cx="4187091" cy="2164321"/>
          </a:xfrm>
          <a:prstGeom prst="rect">
            <a:avLst/>
          </a:prstGeom>
        </p:spPr>
      </p:pic>
      <p:pic>
        <p:nvPicPr>
          <p:cNvPr id="5" name="Obrázok 4" descr="Obrázok, na ktorom je budova, vonkajšie, obloha, cesta&#10;&#10;Automaticky generovaný popis">
            <a:extLst>
              <a:ext uri="{FF2B5EF4-FFF2-40B4-BE49-F238E27FC236}">
                <a16:creationId xmlns:a16="http://schemas.microsoft.com/office/drawing/2014/main" id="{B69B2154-95AE-49D1-8912-FE19DA9B151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278" r="3" b="9803"/>
          <a:stretch/>
        </p:blipFill>
        <p:spPr>
          <a:xfrm>
            <a:off x="20" y="4693680"/>
            <a:ext cx="4187091" cy="2164321"/>
          </a:xfrm>
          <a:prstGeom prst="rect">
            <a:avLst/>
          </a:prstGeom>
        </p:spPr>
      </p:pic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6EFD3DC-B461-49F1-B5E9-D88B04E93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33366" y="2342320"/>
            <a:ext cx="6870954" cy="3736507"/>
          </a:xfrm>
        </p:spPr>
        <p:txBody>
          <a:bodyPr>
            <a:normAutofit/>
          </a:bodyPr>
          <a:lstStyle/>
          <a:p>
            <a:r>
              <a:rPr lang="sk-SK" sz="1900" dirty="0"/>
              <a:t>trvanie stáže: 8 mesiacov</a:t>
            </a:r>
          </a:p>
          <a:p>
            <a:r>
              <a:rPr lang="sk-SK" sz="1900" dirty="0"/>
              <a:t>absolvované kliniky v rámci fyzioterapie:</a:t>
            </a:r>
          </a:p>
          <a:p>
            <a:r>
              <a:rPr lang="sk-SK" sz="1900" dirty="0"/>
              <a:t>Stará nemocnica (so sídlom mimo hlavnej FNHK) - Rehabilitačná klinika</a:t>
            </a:r>
          </a:p>
          <a:p>
            <a:pPr marL="0" indent="0">
              <a:buNone/>
            </a:pPr>
            <a:r>
              <a:rPr lang="sk-SK" sz="1900" dirty="0"/>
              <a:t>	- ambulantná časť</a:t>
            </a:r>
          </a:p>
          <a:p>
            <a:pPr marL="0" indent="0">
              <a:buNone/>
            </a:pPr>
            <a:r>
              <a:rPr lang="sk-SK" sz="1900" dirty="0"/>
              <a:t>	- lôžková časť: proteticko-ortopedické; neurologické 	oddelenie</a:t>
            </a:r>
          </a:p>
          <a:p>
            <a:r>
              <a:rPr lang="sk-SK" sz="1900" dirty="0"/>
              <a:t>Fakultná nemocnica: chirurgická, neurologická, neurochirurgická, ortopedická, pľúcna klinika, klinika internej medicíny, onkológie</a:t>
            </a:r>
          </a:p>
          <a:p>
            <a:r>
              <a:rPr lang="sk-SK" sz="1900" dirty="0"/>
              <a:t>súčasťou jednotlivých kliník resp. oddelení bola aj stáž na jednotkách intenzívnej starostlivosti (JIS)</a:t>
            </a:r>
          </a:p>
        </p:txBody>
      </p:sp>
    </p:spTree>
    <p:extLst>
      <p:ext uri="{BB962C8B-B14F-4D97-AF65-F5344CB8AC3E}">
        <p14:creationId xmlns:p14="http://schemas.microsoft.com/office/powerpoint/2010/main" val="9230579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B902CB9-C7DC-4673-B7D5-F22DCF0EC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597B8FE2-1A2A-4D08-AE1B-A922B6D21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2189"/>
            <a:ext cx="4349620" cy="1667945"/>
          </a:xfrm>
        </p:spPr>
        <p:txBody>
          <a:bodyPr>
            <a:noAutofit/>
          </a:bodyPr>
          <a:lstStyle/>
          <a:p>
            <a:r>
              <a:rPr lang="sk-SK" sz="4000" b="1" dirty="0"/>
              <a:t>Stáž vo FNHK aj počas pandémie Covid-19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46EFD3DC-B461-49F1-B5E9-D88B04E93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7292"/>
            <a:ext cx="4107883" cy="3711076"/>
          </a:xfrm>
        </p:spPr>
        <p:txBody>
          <a:bodyPr>
            <a:noAutofit/>
          </a:bodyPr>
          <a:lstStyle/>
          <a:p>
            <a:r>
              <a:rPr lang="sk-SK" sz="1600" dirty="0"/>
              <a:t>vzhľadom na vypuknutie 2. vlny pandémie </a:t>
            </a:r>
            <a:r>
              <a:rPr lang="sk-SK" sz="1600" dirty="0" err="1"/>
              <a:t>koronavírusu</a:t>
            </a:r>
            <a:r>
              <a:rPr lang="sk-SK" sz="1600" dirty="0"/>
              <a:t> bola stáž upravená do prísnejších aseptických, antiseptických a hygienických podmienok </a:t>
            </a:r>
          </a:p>
          <a:p>
            <a:r>
              <a:rPr lang="sk-SK" sz="1600" dirty="0"/>
              <a:t>počas stáže som nemala možnosť zaočkovať sa proti Covid-19, ale FNHK bola maximálne ústretová a stáž som mohla ďalej absolvovať na čistých – „</a:t>
            </a:r>
            <a:r>
              <a:rPr lang="sk-SK" sz="1600" dirty="0" err="1"/>
              <a:t>necovidových</a:t>
            </a:r>
            <a:r>
              <a:rPr lang="sk-SK" sz="1600" dirty="0"/>
              <a:t>“ oddeleniach</a:t>
            </a:r>
          </a:p>
          <a:p>
            <a:r>
              <a:rPr lang="sk-SK" sz="1600" dirty="0"/>
              <a:t>okrem týchto oddelení som sa postupne zaúčala postupy liečby na „</a:t>
            </a:r>
            <a:r>
              <a:rPr lang="sk-SK" sz="1600" dirty="0" err="1"/>
              <a:t>postcovidových</a:t>
            </a:r>
            <a:r>
              <a:rPr lang="sk-SK" sz="1600" dirty="0"/>
              <a:t>“ odd. pod vedením skúsených terapeutov</a:t>
            </a:r>
          </a:p>
          <a:p>
            <a:r>
              <a:rPr lang="sk-SK" sz="1600" dirty="0"/>
              <a:t>zvýšený hygienický režim vyžadoval zabezpečenie ochranných pomôcok, ktoré FNHK pohotovo poskytla</a:t>
            </a:r>
          </a:p>
          <a:p>
            <a:r>
              <a:rPr lang="sk-SK" sz="1600" dirty="0"/>
              <a:t>každý deň sme mali k dispozícii 2 respirátory (FFP2), </a:t>
            </a:r>
            <a:r>
              <a:rPr lang="sk-SK" sz="1600" dirty="0" err="1"/>
              <a:t>jednorázovú</a:t>
            </a:r>
            <a:r>
              <a:rPr lang="sk-SK" sz="1600" dirty="0"/>
              <a:t> uniformu, dezinfekčné prostriedky, </a:t>
            </a:r>
            <a:r>
              <a:rPr lang="sk-SK" sz="1600" dirty="0" err="1"/>
              <a:t>ne</a:t>
            </a:r>
            <a:r>
              <a:rPr lang="sk-SK" sz="1600" dirty="0"/>
              <a:t>/sterilné rukavice a ochranný plášť (podľa potreby)</a:t>
            </a:r>
          </a:p>
        </p:txBody>
      </p:sp>
      <p:pic>
        <p:nvPicPr>
          <p:cNvPr id="5" name="Obrázok 4" descr="Obrázok, na ktorom je budova, krok&#10;&#10;Automaticky generovaný popis">
            <a:extLst>
              <a:ext uri="{FF2B5EF4-FFF2-40B4-BE49-F238E27FC236}">
                <a16:creationId xmlns:a16="http://schemas.microsoft.com/office/drawing/2014/main" id="{452E7F61-8756-4ECD-BC34-1A866FDBD3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28926" y="971553"/>
            <a:ext cx="3350511" cy="2512883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E1BE807A-3EFE-45EB-8A46-672860269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455597" y="971553"/>
            <a:ext cx="3350511" cy="2512883"/>
          </a:xfrm>
          <a:prstGeom prst="rect">
            <a:avLst/>
          </a:prstGeom>
        </p:spPr>
      </p:pic>
      <p:pic>
        <p:nvPicPr>
          <p:cNvPr id="11" name="Obrázok 10" descr="Obrázok, na ktorom je vnútri, osoba&#10;&#10;Automaticky generovaný popis">
            <a:extLst>
              <a:ext uri="{FF2B5EF4-FFF2-40B4-BE49-F238E27FC236}">
                <a16:creationId xmlns:a16="http://schemas.microsoft.com/office/drawing/2014/main" id="{2BDDFE33-AF65-45D4-AB34-1AC674CB1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53826" y="4342059"/>
            <a:ext cx="2227974" cy="1670980"/>
          </a:xfrm>
          <a:prstGeom prst="rect">
            <a:avLst/>
          </a:prstGeom>
        </p:spPr>
      </p:pic>
      <p:pic>
        <p:nvPicPr>
          <p:cNvPr id="13" name="Obrázok 12" descr="Obrázok, na ktorom je stena, osoba, vnútri&#10;&#10;Automaticky generovaný popis">
            <a:extLst>
              <a:ext uri="{FF2B5EF4-FFF2-40B4-BE49-F238E27FC236}">
                <a16:creationId xmlns:a16="http://schemas.microsoft.com/office/drawing/2014/main" id="{4DD2D633-AA71-45C9-B2C6-E53C753988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55221" y="4355784"/>
            <a:ext cx="2227974" cy="1670980"/>
          </a:xfrm>
          <a:prstGeom prst="rect">
            <a:avLst/>
          </a:prstGeom>
        </p:spPr>
      </p:pic>
      <p:pic>
        <p:nvPicPr>
          <p:cNvPr id="9" name="Obrázok 8" descr="Obrázok, na ktorom je vnútri, modré&#10;&#10;Automaticky generovaný popis">
            <a:extLst>
              <a:ext uri="{FF2B5EF4-FFF2-40B4-BE49-F238E27FC236}">
                <a16:creationId xmlns:a16="http://schemas.microsoft.com/office/drawing/2014/main" id="{15E8E7DF-00D5-4847-B291-1F4C265EA5D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572912" y="4355784"/>
            <a:ext cx="2227974" cy="1670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8958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Zástupný objekt pre obsah 7" descr="Obrázok, na ktorom je obloha, vonkajšie, trávnik, zamračené&#10;&#10;Automaticky generovaný popis">
            <a:extLst>
              <a:ext uri="{FF2B5EF4-FFF2-40B4-BE49-F238E27FC236}">
                <a16:creationId xmlns:a16="http://schemas.microsoft.com/office/drawing/2014/main" id="{9DC321DB-B7A6-40B8-AB8A-3FFD9C7464B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587" y="1801048"/>
            <a:ext cx="5573736" cy="4180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514A95EA-7146-42C5-95FF-E9F5C7567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sz="4000" b="1" dirty="0"/>
              <a:t>Využitie grantu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E6B40641-16A1-4E31-A8CD-434D55F6DD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20899" y="1681163"/>
            <a:ext cx="5157787" cy="823912"/>
          </a:xfrm>
        </p:spPr>
        <p:txBody>
          <a:bodyPr>
            <a:normAutofit/>
          </a:bodyPr>
          <a:lstStyle/>
          <a:p>
            <a:r>
              <a:rPr lang="sk-SK" dirty="0">
                <a:solidFill>
                  <a:schemeClr val="bg2"/>
                </a:solidFill>
              </a:rPr>
              <a:t>Ubytovanie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A9DC8A61-835D-4C00-A55D-9A66F032D0A4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marL="0" indent="0" algn="r">
              <a:buNone/>
            </a:pPr>
            <a:r>
              <a:rPr lang="sk-SK" sz="2000" dirty="0" err="1">
                <a:solidFill>
                  <a:schemeClr val="bg2"/>
                </a:solidFill>
              </a:rPr>
              <a:t>Salesiánský</a:t>
            </a:r>
            <a:r>
              <a:rPr lang="sk-SK" sz="2000" dirty="0">
                <a:solidFill>
                  <a:schemeClr val="bg2"/>
                </a:solidFill>
              </a:rPr>
              <a:t> domov mladých</a:t>
            </a:r>
          </a:p>
          <a:p>
            <a:pPr marL="0" indent="0" algn="r">
              <a:buNone/>
            </a:pPr>
            <a:r>
              <a:rPr lang="sk-SK" sz="2000" u="none" strike="noStrike" dirty="0">
                <a:solidFill>
                  <a:schemeClr val="bg2"/>
                </a:solidFill>
                <a:effectLst/>
              </a:rPr>
              <a:t>Denisovo </a:t>
            </a:r>
            <a:r>
              <a:rPr lang="sk-SK" sz="2000" u="none" strike="noStrike" dirty="0" err="1">
                <a:solidFill>
                  <a:schemeClr val="bg2"/>
                </a:solidFill>
                <a:effectLst/>
              </a:rPr>
              <a:t>náměstí</a:t>
            </a:r>
            <a:r>
              <a:rPr lang="sk-SK" sz="2000" u="none" strike="noStrike" dirty="0">
                <a:solidFill>
                  <a:schemeClr val="bg2"/>
                </a:solidFill>
                <a:effectLst/>
              </a:rPr>
              <a:t> 172</a:t>
            </a:r>
            <a:br>
              <a:rPr lang="sk-SK" sz="2000" u="none" strike="noStrike" dirty="0">
                <a:solidFill>
                  <a:schemeClr val="bg2"/>
                </a:solidFill>
                <a:effectLst/>
              </a:rPr>
            </a:br>
            <a:r>
              <a:rPr lang="sk-SK" sz="2000" u="none" strike="noStrike" dirty="0">
                <a:solidFill>
                  <a:schemeClr val="bg2"/>
                </a:solidFill>
                <a:effectLst/>
              </a:rPr>
              <a:t>Hradec Králové</a:t>
            </a:r>
            <a:br>
              <a:rPr lang="sk-SK" sz="2000" u="none" strike="noStrike" dirty="0">
                <a:solidFill>
                  <a:schemeClr val="bg2"/>
                </a:solidFill>
                <a:effectLst/>
              </a:rPr>
            </a:br>
            <a:r>
              <a:rPr lang="sk-SK" sz="2000" u="none" strike="noStrike" dirty="0">
                <a:solidFill>
                  <a:schemeClr val="bg2"/>
                </a:solidFill>
                <a:effectLst/>
              </a:rPr>
              <a:t>500 04</a:t>
            </a:r>
            <a:br>
              <a:rPr lang="sk-SK" sz="2000" u="none" strike="noStrike" dirty="0">
                <a:solidFill>
                  <a:schemeClr val="bg2"/>
                </a:solidFill>
                <a:effectLst/>
              </a:rPr>
            </a:br>
            <a:endParaRPr lang="sk-SK" sz="2000" u="none" strike="noStrike" dirty="0">
              <a:solidFill>
                <a:schemeClr val="bg2"/>
              </a:solidFill>
              <a:effectLst/>
            </a:endParaRPr>
          </a:p>
          <a:p>
            <a:pPr marL="0" indent="0" algn="r">
              <a:buNone/>
            </a:pPr>
            <a:endParaRPr lang="sk-SK" sz="2000" dirty="0">
              <a:solidFill>
                <a:schemeClr val="bg2"/>
              </a:solidFill>
            </a:endParaRPr>
          </a:p>
          <a:p>
            <a:pPr marL="0" indent="0" algn="r">
              <a:buNone/>
            </a:pPr>
            <a:endParaRPr lang="sk-SK" sz="2000" u="none" strike="noStrike" dirty="0">
              <a:solidFill>
                <a:schemeClr val="bg2"/>
              </a:solidFill>
              <a:effectLst/>
            </a:endParaRPr>
          </a:p>
          <a:p>
            <a:pPr marL="0" indent="0" algn="r">
              <a:buNone/>
            </a:pPr>
            <a:endParaRPr lang="sk-SK" sz="2000" u="none" strike="noStrike" dirty="0">
              <a:solidFill>
                <a:schemeClr val="bg2"/>
              </a:solidFill>
              <a:effectLst/>
            </a:endParaRPr>
          </a:p>
          <a:p>
            <a:pPr marL="0" indent="0" algn="r">
              <a:buNone/>
            </a:pPr>
            <a:br>
              <a:rPr lang="sk-SK" sz="2000" u="none" strike="noStrike" dirty="0">
                <a:solidFill>
                  <a:schemeClr val="bg2"/>
                </a:solidFill>
                <a:effectLst/>
              </a:rPr>
            </a:br>
            <a:r>
              <a:rPr lang="sk-SK" sz="2000" u="none" strike="noStrike" dirty="0" err="1">
                <a:solidFill>
                  <a:schemeClr val="bg2"/>
                </a:solidFill>
                <a:effectLst/>
              </a:rPr>
              <a:t>Více</a:t>
            </a:r>
            <a:r>
              <a:rPr lang="sk-SK" sz="2000" u="none" strike="noStrike" dirty="0">
                <a:solidFill>
                  <a:schemeClr val="bg2"/>
                </a:solidFill>
                <a:effectLst/>
              </a:rPr>
              <a:t> </a:t>
            </a:r>
            <a:r>
              <a:rPr lang="sk-SK" sz="2000" u="none" strike="noStrike" dirty="0" err="1">
                <a:solidFill>
                  <a:schemeClr val="bg2"/>
                </a:solidFill>
                <a:effectLst/>
              </a:rPr>
              <a:t>zde</a:t>
            </a:r>
            <a:r>
              <a:rPr lang="sk-SK" sz="2000" u="none" strike="noStrike" dirty="0">
                <a:solidFill>
                  <a:schemeClr val="bg2"/>
                </a:solidFill>
                <a:effectLst/>
              </a:rPr>
              <a:t>: </a:t>
            </a:r>
            <a:r>
              <a:rPr lang="sk-SK" sz="2000" u="none" strike="noStrike" dirty="0">
                <a:solidFill>
                  <a:schemeClr val="bg2"/>
                </a:solidFill>
                <a:effectLst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https://www.sdmhk.cz/</a:t>
            </a:r>
            <a:endParaRPr lang="sk-SK" sz="2000" u="none" strike="noStrike" dirty="0">
              <a:solidFill>
                <a:schemeClr val="bg2"/>
              </a:solidFill>
              <a:effectLst/>
            </a:endParaRPr>
          </a:p>
          <a:p>
            <a:pPr marL="0" indent="0" algn="r">
              <a:buNone/>
            </a:pPr>
            <a:endParaRPr lang="sk-SK" dirty="0"/>
          </a:p>
        </p:txBody>
      </p:sp>
      <p:pic>
        <p:nvPicPr>
          <p:cNvPr id="16" name="Obrázok 15" descr="Obrázok, na ktorom je budova, vonkajšie, dom, bytový dom&#10;&#10;Automaticky generovaný popis">
            <a:extLst>
              <a:ext uri="{FF2B5EF4-FFF2-40B4-BE49-F238E27FC236}">
                <a16:creationId xmlns:a16="http://schemas.microsoft.com/office/drawing/2014/main" id="{BE306D6F-5C2D-468A-9B0B-C7F4BDB4CD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6562" y="2095918"/>
            <a:ext cx="4487087" cy="33653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366377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E82F7B6-0B30-44D2-8E43-920EE6EEB9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2" y="64503"/>
            <a:ext cx="10515600" cy="1325563"/>
          </a:xfrm>
        </p:spPr>
        <p:txBody>
          <a:bodyPr/>
          <a:lstStyle/>
          <a:p>
            <a:r>
              <a:rPr lang="sk-SK" sz="4400" b="1" dirty="0"/>
              <a:t>Využitie grantu</a:t>
            </a:r>
            <a:endParaRPr lang="sk-SK" dirty="0"/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FB55642-B9F1-41E0-A225-3E7AF27A4C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65190" y="834734"/>
            <a:ext cx="5157787" cy="823912"/>
          </a:xfrm>
        </p:spPr>
        <p:txBody>
          <a:bodyPr/>
          <a:lstStyle/>
          <a:p>
            <a:r>
              <a:rPr lang="sk-SK" dirty="0"/>
              <a:t>Strava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B9CD8F7A-E622-4570-B8C7-7035DD886B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6147" y="1735684"/>
            <a:ext cx="4680168" cy="3165884"/>
          </a:xfrm>
        </p:spPr>
        <p:txBody>
          <a:bodyPr>
            <a:normAutofit/>
          </a:bodyPr>
          <a:lstStyle/>
          <a:p>
            <a:r>
              <a:rPr lang="sk-SK" sz="2200" dirty="0"/>
              <a:t>možnosť stravovať sa v jedálni FNHK, pri </a:t>
            </a:r>
            <a:r>
              <a:rPr lang="sk-SK" sz="2200" dirty="0" err="1"/>
              <a:t>pandemických</a:t>
            </a:r>
            <a:r>
              <a:rPr lang="sk-SK" sz="2200" dirty="0"/>
              <a:t> obmedzeniach zmrazená strava v boxoch</a:t>
            </a:r>
          </a:p>
          <a:p>
            <a:r>
              <a:rPr lang="sk-SK" sz="2200" dirty="0" err="1"/>
              <a:t>miestné</a:t>
            </a:r>
            <a:r>
              <a:rPr lang="sk-SK" sz="2200" dirty="0"/>
              <a:t> reštaurácie; vlastná strava</a:t>
            </a:r>
          </a:p>
          <a:p>
            <a:r>
              <a:rPr lang="sk-SK" sz="2200" dirty="0"/>
              <a:t>obľúbené stravovacie podniky:</a:t>
            </a:r>
          </a:p>
          <a:p>
            <a:r>
              <a:rPr lang="sk-SK" sz="2200" dirty="0"/>
              <a:t>Pasta </a:t>
            </a:r>
            <a:r>
              <a:rPr lang="sk-SK" sz="2200" dirty="0" err="1"/>
              <a:t>Cook</a:t>
            </a:r>
            <a:r>
              <a:rPr lang="en-US" sz="2200" dirty="0"/>
              <a:t>&amp;</a:t>
            </a:r>
            <a:r>
              <a:rPr lang="sk-SK" sz="2200" dirty="0"/>
              <a:t>Look, </a:t>
            </a:r>
            <a:r>
              <a:rPr lang="sk-SK" sz="2200" dirty="0" err="1"/>
              <a:t>Café</a:t>
            </a:r>
            <a:r>
              <a:rPr lang="sk-SK" sz="2200" dirty="0"/>
              <a:t> Na kole, </a:t>
            </a:r>
            <a:r>
              <a:rPr lang="sk-SK" sz="2200" dirty="0" err="1"/>
              <a:t>Turbo</a:t>
            </a:r>
            <a:r>
              <a:rPr lang="sk-SK" sz="2200" dirty="0"/>
              <a:t> Pizza, </a:t>
            </a:r>
            <a:r>
              <a:rPr lang="sk-SK" sz="2100" dirty="0"/>
              <a:t>FÆNCY FRIES 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112E00FB-8A2E-4525-A0D9-E1F0F93D6A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4412" y="834734"/>
            <a:ext cx="5183188" cy="823912"/>
          </a:xfrm>
        </p:spPr>
        <p:txBody>
          <a:bodyPr/>
          <a:lstStyle/>
          <a:p>
            <a:r>
              <a:rPr lang="sk-SK" dirty="0"/>
              <a:t>Voľnočasové aktivity</a:t>
            </a:r>
          </a:p>
        </p:txBody>
      </p:sp>
      <p:sp>
        <p:nvSpPr>
          <p:cNvPr id="6" name="Zástupný objekt pre obsah 5">
            <a:extLst>
              <a:ext uri="{FF2B5EF4-FFF2-40B4-BE49-F238E27FC236}">
                <a16:creationId xmlns:a16="http://schemas.microsoft.com/office/drawing/2014/main" id="{901BC303-D363-4682-BF7F-524E48C1C3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094412" y="1658646"/>
            <a:ext cx="5183188" cy="3684588"/>
          </a:xfrm>
        </p:spPr>
        <p:txBody>
          <a:bodyPr>
            <a:normAutofit/>
          </a:bodyPr>
          <a:lstStyle/>
          <a:p>
            <a:r>
              <a:rPr lang="sk-SK" sz="2200" dirty="0"/>
              <a:t>turistika, šport</a:t>
            </a:r>
          </a:p>
          <a:p>
            <a:r>
              <a:rPr lang="sk-SK" sz="2200" dirty="0"/>
              <a:t>oprava bicykla </a:t>
            </a:r>
            <a:r>
              <a:rPr lang="sk-SK" sz="2200" dirty="0">
                <a:sym typeface="Wingdings" panose="05000000000000000000" pitchFamily="2" charset="2"/>
              </a:rPr>
              <a:t></a:t>
            </a:r>
            <a:r>
              <a:rPr lang="sk-SK" sz="2200" dirty="0"/>
              <a:t> (POZOR! – v Hradci sa kradnú bicykle alebo aspoň nejaká časť bicykla ... najmä v noci pred </a:t>
            </a:r>
            <a:r>
              <a:rPr lang="sk-SK" sz="2200" dirty="0" err="1"/>
              <a:t>Hlavním</a:t>
            </a:r>
            <a:r>
              <a:rPr lang="sk-SK" sz="2200" dirty="0"/>
              <a:t> nádražím)</a:t>
            </a:r>
          </a:p>
          <a:p>
            <a:r>
              <a:rPr lang="sk-SK" sz="2200" dirty="0"/>
              <a:t>online jazykový kurz (OLS), ...</a:t>
            </a:r>
          </a:p>
        </p:txBody>
      </p:sp>
      <p:pic>
        <p:nvPicPr>
          <p:cNvPr id="10" name="Obrázok 9" descr="Obrázok, na ktorom je bicykel, stena, podlaha, vnútri&#10;&#10;Automaticky generovaný popis">
            <a:extLst>
              <a:ext uri="{FF2B5EF4-FFF2-40B4-BE49-F238E27FC236}">
                <a16:creationId xmlns:a16="http://schemas.microsoft.com/office/drawing/2014/main" id="{91B900E4-7569-4DEF-B6CF-535475A0A3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97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954" y="4215193"/>
            <a:ext cx="3031687" cy="2273765"/>
          </a:xfrm>
          <a:prstGeom prst="rect">
            <a:avLst/>
          </a:prstGeom>
        </p:spPr>
      </p:pic>
      <p:pic>
        <p:nvPicPr>
          <p:cNvPr id="12" name="Obrázok 11" descr="Obrázok, na ktorom je osoba&#10;&#10;Automaticky generovaný popis">
            <a:extLst>
              <a:ext uri="{FF2B5EF4-FFF2-40B4-BE49-F238E27FC236}">
                <a16:creationId xmlns:a16="http://schemas.microsoft.com/office/drawing/2014/main" id="{C0492546-3E2C-4DAF-B3B4-BD5731D8AC3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94170" y="4620746"/>
            <a:ext cx="2106969" cy="1580227"/>
          </a:xfrm>
          <a:prstGeom prst="rect">
            <a:avLst/>
          </a:prstGeom>
        </p:spPr>
      </p:pic>
      <p:pic>
        <p:nvPicPr>
          <p:cNvPr id="14" name="Obrázok 13">
            <a:extLst>
              <a:ext uri="{FF2B5EF4-FFF2-40B4-BE49-F238E27FC236}">
                <a16:creationId xmlns:a16="http://schemas.microsoft.com/office/drawing/2014/main" id="{115C0518-9F11-4AAD-9497-C6C5848D10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01931" y="4439775"/>
            <a:ext cx="2699424" cy="202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0574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ázok 12" descr="Obrázok, na ktorom je osoba&#10;&#10;Automaticky generovaný popis">
            <a:extLst>
              <a:ext uri="{FF2B5EF4-FFF2-40B4-BE49-F238E27FC236}">
                <a16:creationId xmlns:a16="http://schemas.microsoft.com/office/drawing/2014/main" id="{1671E76B-0724-41F7-81A4-1A099153BE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7912" y="2145767"/>
            <a:ext cx="3413760" cy="2560320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0DA1EB8-87CF-4588-A1FD-4756F9A28F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3210079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ázok 6" descr="Obrázok, na ktorom je text&#10;&#10;Automaticky generovaný popis">
            <a:extLst>
              <a:ext uri="{FF2B5EF4-FFF2-40B4-BE49-F238E27FC236}">
                <a16:creationId xmlns:a16="http://schemas.microsoft.com/office/drawing/2014/main" id="{9574631C-E4E4-4427-954F-D6ECC7C5A8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27911" y="2145767"/>
            <a:ext cx="3413760" cy="256032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7A4E378-EA57-47B9-B1EB-58B998F6CF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72595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Obrázok 10" descr="Obrázok, na ktorom je strom, vonkajšie, cestovanie&#10;&#10;Automaticky generovaný popis">
            <a:extLst>
              <a:ext uri="{FF2B5EF4-FFF2-40B4-BE49-F238E27FC236}">
                <a16:creationId xmlns:a16="http://schemas.microsoft.com/office/drawing/2014/main" id="{6DF27982-1A12-4861-8AC5-9F4864DB6BB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374"/>
          <a:stretch/>
        </p:blipFill>
        <p:spPr>
          <a:xfrm rot="5400000">
            <a:off x="5589950" y="2145767"/>
            <a:ext cx="3851871" cy="2560320"/>
          </a:xfrm>
          <a:prstGeom prst="rect">
            <a:avLst/>
          </a:prstGeom>
        </p:spPr>
      </p:pic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D2B31ED6-76F0-425A-9A41-C947AEF9C1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956620" y="1573887"/>
            <a:ext cx="0" cy="3710227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Obrázok 8" descr="Obrázok, na ktorom je šálka, káva, osoba, stôl&#10;&#10;Automaticky generovaný popis">
            <a:extLst>
              <a:ext uri="{FF2B5EF4-FFF2-40B4-BE49-F238E27FC236}">
                <a16:creationId xmlns:a16="http://schemas.microsoft.com/office/drawing/2014/main" id="{62052193-53BD-4E37-9582-9266A25EEA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0662" y="1859981"/>
            <a:ext cx="2560320" cy="313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5191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374</TotalTime>
  <Words>590</Words>
  <Application>Microsoft Office PowerPoint</Application>
  <PresentationFormat>Širokouhlá</PresentationFormat>
  <Paragraphs>54</Paragraphs>
  <Slides>11</Slides>
  <Notes>0</Notes>
  <HiddenSlides>0</HiddenSlides>
  <MMClips>0</MMClips>
  <ScaleCrop>false</ScaleCrop>
  <HeadingPairs>
    <vt:vector size="6" baseType="variant">
      <vt:variant>
        <vt:lpstr>Použité písma</vt:lpstr>
      </vt:variant>
      <vt:variant>
        <vt:i4>3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Motív Office</vt:lpstr>
      <vt:lpstr>Prezentácia programu PowerPoint</vt:lpstr>
      <vt:lpstr>Hradec Králové</vt:lpstr>
      <vt:lpstr>Hradec Králové</vt:lpstr>
      <vt:lpstr>Fakultní nemocnice Hradec Králové</vt:lpstr>
      <vt:lpstr>Stáž vo FNHK</vt:lpstr>
      <vt:lpstr>Stáž vo FNHK aj počas pandémie Covid-19</vt:lpstr>
      <vt:lpstr>Využitie grantu</vt:lpstr>
      <vt:lpstr>Využitie grantu</vt:lpstr>
      <vt:lpstr>Prezentácia programu PowerPoint</vt:lpstr>
      <vt:lpstr>Poďakovanie a hodnotenie stáže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Absolventská stáž Erasmus+ odbor Fyzioterapia</dc:title>
  <dc:creator>Alžbeta Potocká</dc:creator>
  <cp:lastModifiedBy>Lapošová Ľudmila</cp:lastModifiedBy>
  <cp:revision>45</cp:revision>
  <dcterms:created xsi:type="dcterms:W3CDTF">2021-05-07T11:47:29Z</dcterms:created>
  <dcterms:modified xsi:type="dcterms:W3CDTF">2021-05-07T18:24:11Z</dcterms:modified>
</cp:coreProperties>
</file>