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3" r:id="rId5"/>
    <p:sldId id="264" r:id="rId6"/>
    <p:sldId id="258" r:id="rId7"/>
    <p:sldId id="265" r:id="rId8"/>
    <p:sldId id="259" r:id="rId9"/>
    <p:sldId id="267" r:id="rId10"/>
    <p:sldId id="268" r:id="rId11"/>
    <p:sldId id="266" r:id="rId12"/>
    <p:sldId id="262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DE5E-2DEE-48A5-A56F-ADE0E5CCE3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9EDB-3AA6-442A-9C6E-0407C5BF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DE5E-2DEE-48A5-A56F-ADE0E5CCE3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9EDB-3AA6-442A-9C6E-0407C5BF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8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DE5E-2DEE-48A5-A56F-ADE0E5CCE3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9EDB-3AA6-442A-9C6E-0407C5BF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1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684-E68E-40A9-8FC9-CE8FA18E4DF5}" type="datetimeFigureOut">
              <a:rPr lang="sk-SK" smtClean="0"/>
              <a:t>15.9.2025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83A-C467-4320-AC1E-A626F786C3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9792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684-E68E-40A9-8FC9-CE8FA18E4DF5}" type="datetimeFigureOut">
              <a:rPr lang="sk-SK" smtClean="0"/>
              <a:t>15.9.2025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83A-C467-4320-AC1E-A626F786C3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80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684-E68E-40A9-8FC9-CE8FA18E4DF5}" type="datetimeFigureOut">
              <a:rPr lang="sk-SK" smtClean="0"/>
              <a:t>15.9.2025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83A-C467-4320-AC1E-A626F786C3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8610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684-E68E-40A9-8FC9-CE8FA18E4DF5}" type="datetimeFigureOut">
              <a:rPr lang="sk-SK" smtClean="0"/>
              <a:t>15.9.2025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83A-C467-4320-AC1E-A626F786C3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552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684-E68E-40A9-8FC9-CE8FA18E4DF5}" type="datetimeFigureOut">
              <a:rPr lang="sk-SK" smtClean="0"/>
              <a:t>15.9.2025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83A-C467-4320-AC1E-A626F786C3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100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684-E68E-40A9-8FC9-CE8FA18E4DF5}" type="datetimeFigureOut">
              <a:rPr lang="sk-SK" smtClean="0"/>
              <a:t>15.9.2025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83A-C467-4320-AC1E-A626F786C3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6570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684-E68E-40A9-8FC9-CE8FA18E4DF5}" type="datetimeFigureOut">
              <a:rPr lang="sk-SK" smtClean="0"/>
              <a:t>15.9.2025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83A-C467-4320-AC1E-A626F786C3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18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684-E68E-40A9-8FC9-CE8FA18E4DF5}" type="datetimeFigureOut">
              <a:rPr lang="sk-SK" smtClean="0"/>
              <a:t>15.9.2025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83A-C467-4320-AC1E-A626F786C3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054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DE5E-2DEE-48A5-A56F-ADE0E5CCE3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9EDB-3AA6-442A-9C6E-0407C5BF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684-E68E-40A9-8FC9-CE8FA18E4DF5}" type="datetimeFigureOut">
              <a:rPr lang="sk-SK" smtClean="0"/>
              <a:t>15.9.2025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83A-C467-4320-AC1E-A626F786C3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3365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684-E68E-40A9-8FC9-CE8FA18E4DF5}" type="datetimeFigureOut">
              <a:rPr lang="sk-SK" smtClean="0"/>
              <a:t>15.9.2025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83A-C467-4320-AC1E-A626F786C3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431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5684-E68E-40A9-8FC9-CE8FA18E4DF5}" type="datetimeFigureOut">
              <a:rPr lang="sk-SK" smtClean="0"/>
              <a:t>15.9.2025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83A-C467-4320-AC1E-A626F786C3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396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DE5E-2DEE-48A5-A56F-ADE0E5CCE3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9EDB-3AA6-442A-9C6E-0407C5BF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4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DE5E-2DEE-48A5-A56F-ADE0E5CCE3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9EDB-3AA6-442A-9C6E-0407C5BF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1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DE5E-2DEE-48A5-A56F-ADE0E5CCE3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9EDB-3AA6-442A-9C6E-0407C5BF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5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DE5E-2DEE-48A5-A56F-ADE0E5CCE3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9EDB-3AA6-442A-9C6E-0407C5BF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4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DE5E-2DEE-48A5-A56F-ADE0E5CCE3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9EDB-3AA6-442A-9C6E-0407C5BF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7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DE5E-2DEE-48A5-A56F-ADE0E5CCE3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9EDB-3AA6-442A-9C6E-0407C5BF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DE5E-2DEE-48A5-A56F-ADE0E5CCE3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9EDB-3AA6-442A-9C6E-0407C5BF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6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6DE5E-2DEE-48A5-A56F-ADE0E5CCE3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9EDB-3AA6-442A-9C6E-0407C5BF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6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5684-E68E-40A9-8FC9-CE8FA18E4DF5}" type="datetimeFigureOut">
              <a:rPr lang="sk-SK" smtClean="0"/>
              <a:t>15.9.2025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F683A-C467-4320-AC1E-A626F786C3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316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3080" y="1916832"/>
            <a:ext cx="10560496" cy="1944215"/>
          </a:xfrm>
        </p:spPr>
        <p:txBody>
          <a:bodyPr>
            <a:normAutofit/>
          </a:bodyPr>
          <a:lstStyle/>
          <a:p>
            <a:r>
              <a:rPr lang="sk-SK" sz="4500" b="1" dirty="0" err="1" smtClean="0">
                <a:latin typeface="+mn-lt"/>
              </a:rPr>
              <a:t>Stadtschulen</a:t>
            </a:r>
            <a:r>
              <a:rPr lang="sk-SK" sz="4500" b="1" dirty="0" smtClean="0">
                <a:latin typeface="+mn-lt"/>
              </a:rPr>
              <a:t> </a:t>
            </a:r>
            <a:br>
              <a:rPr lang="sk-SK" sz="4500" b="1" dirty="0" smtClean="0">
                <a:latin typeface="+mn-lt"/>
              </a:rPr>
            </a:br>
            <a:r>
              <a:rPr lang="sk-SK" sz="4500" b="1" dirty="0" err="1" smtClean="0">
                <a:latin typeface="+mn-lt"/>
              </a:rPr>
              <a:t>als</a:t>
            </a:r>
            <a:r>
              <a:rPr lang="sk-SK" sz="4500" b="1" dirty="0" smtClean="0">
                <a:latin typeface="+mn-lt"/>
              </a:rPr>
              <a:t> </a:t>
            </a:r>
            <a:r>
              <a:rPr lang="sk-SK" sz="4500" b="1" dirty="0" err="1" smtClean="0">
                <a:latin typeface="+mn-lt"/>
              </a:rPr>
              <a:t>Zentren</a:t>
            </a:r>
            <a:r>
              <a:rPr lang="sk-SK" sz="4500" b="1" dirty="0" smtClean="0">
                <a:latin typeface="+mn-lt"/>
              </a:rPr>
              <a:t> der </a:t>
            </a:r>
            <a:r>
              <a:rPr lang="sk-SK" sz="4500" b="1" dirty="0" err="1" smtClean="0">
                <a:latin typeface="+mn-lt"/>
              </a:rPr>
              <a:t>Konsensbildung</a:t>
            </a:r>
            <a:r>
              <a:rPr lang="sk-SK" sz="4500" b="1" dirty="0" smtClean="0">
                <a:latin typeface="+mn-lt"/>
              </a:rPr>
              <a:t> </a:t>
            </a:r>
            <a:br>
              <a:rPr lang="sk-SK" sz="4500" b="1" dirty="0" smtClean="0">
                <a:latin typeface="+mn-lt"/>
              </a:rPr>
            </a:br>
            <a:r>
              <a:rPr lang="sk-SK" sz="4500" b="1" dirty="0" smtClean="0">
                <a:latin typeface="+mn-lt"/>
              </a:rPr>
              <a:t>oder </a:t>
            </a:r>
            <a:r>
              <a:rPr lang="sk-SK" sz="4500" b="1" dirty="0" err="1" smtClean="0">
                <a:latin typeface="+mn-lt"/>
              </a:rPr>
              <a:t>Quellen</a:t>
            </a:r>
            <a:r>
              <a:rPr lang="sk-SK" sz="4500" b="1" dirty="0" smtClean="0">
                <a:latin typeface="+mn-lt"/>
              </a:rPr>
              <a:t> der </a:t>
            </a:r>
            <a:r>
              <a:rPr lang="sk-SK" sz="4500" b="1" dirty="0" err="1" smtClean="0">
                <a:latin typeface="+mn-lt"/>
              </a:rPr>
              <a:t>Polemik</a:t>
            </a:r>
            <a:endParaRPr lang="en-US" sz="45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39816" y="4797152"/>
            <a:ext cx="6983760" cy="151174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k-SK" dirty="0" smtClean="0"/>
              <a:t>Mgr. Peter Benka, PhD.</a:t>
            </a:r>
          </a:p>
          <a:p>
            <a:pPr algn="r"/>
            <a:r>
              <a:rPr lang="sk-SK" dirty="0" err="1" smtClean="0"/>
              <a:t>Institut</a:t>
            </a:r>
            <a:r>
              <a:rPr lang="sk-SK" dirty="0" smtClean="0"/>
              <a:t> </a:t>
            </a:r>
            <a:r>
              <a:rPr lang="sk-SK" dirty="0" err="1" smtClean="0"/>
              <a:t>für</a:t>
            </a:r>
            <a:r>
              <a:rPr lang="sk-SK" dirty="0" smtClean="0"/>
              <a:t> </a:t>
            </a:r>
            <a:r>
              <a:rPr lang="sk-SK" dirty="0" err="1" smtClean="0"/>
              <a:t>slowakische</a:t>
            </a:r>
            <a:r>
              <a:rPr lang="sk-SK" dirty="0" smtClean="0"/>
              <a:t> </a:t>
            </a:r>
            <a:r>
              <a:rPr lang="sk-SK" dirty="0" err="1" smtClean="0"/>
              <a:t>Geschichte</a:t>
            </a:r>
            <a:endParaRPr lang="sk-SK" dirty="0" smtClean="0"/>
          </a:p>
          <a:p>
            <a:pPr algn="r"/>
            <a:r>
              <a:rPr lang="sk-SK" dirty="0" err="1" smtClean="0"/>
              <a:t>Comenius-Universität</a:t>
            </a:r>
            <a:r>
              <a:rPr lang="sk-SK" dirty="0"/>
              <a:t> </a:t>
            </a:r>
            <a:r>
              <a:rPr lang="sk-SK" dirty="0" smtClean="0"/>
              <a:t>in Bratislava</a:t>
            </a:r>
          </a:p>
          <a:p>
            <a:pPr algn="r"/>
            <a:r>
              <a:rPr lang="sk-SK" dirty="0" smtClean="0"/>
              <a:t>peter.benka@uniba.sk</a:t>
            </a:r>
          </a:p>
        </p:txBody>
      </p:sp>
      <p:pic>
        <p:nvPicPr>
          <p:cNvPr id="4" name="Obrázok 3" descr="Obrázok, na ktorom je nočná obloha&#10;&#10;Automaticky generovaný popis">
            <a:extLst>
              <a:ext uri="{FF2B5EF4-FFF2-40B4-BE49-F238E27FC236}">
                <a16:creationId xmlns:a16="http://schemas.microsoft.com/office/drawing/2014/main" id="{848F4E2B-07EC-47AB-BB27-B726E093D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1" y="4706240"/>
            <a:ext cx="1602657" cy="160265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BB1550F-EC27-4C45-826C-F73C07CDF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0"/>
          <a:stretch/>
        </p:blipFill>
        <p:spPr>
          <a:xfrm>
            <a:off x="2159514" y="4897916"/>
            <a:ext cx="1340842" cy="121930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459EFA3-9974-4655-83C2-8AC6A39FD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4897916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5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442376" cy="997992"/>
          </a:xfrm>
        </p:spPr>
        <p:txBody>
          <a:bodyPr>
            <a:normAutofit/>
          </a:bodyPr>
          <a:lstStyle/>
          <a:p>
            <a:pPr algn="ctr"/>
            <a:r>
              <a:rPr lang="de-DE" sz="4500" b="1" dirty="0" smtClean="0"/>
              <a:t>Konfessionelle Polemik</a:t>
            </a:r>
            <a:endParaRPr lang="de-DE" sz="45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35360" y="1507848"/>
            <a:ext cx="3958162" cy="4339679"/>
          </a:xfrm>
        </p:spPr>
        <p:txBody>
          <a:bodyPr/>
          <a:lstStyle/>
          <a:p>
            <a:r>
              <a:rPr lang="de-DE" dirty="0" smtClean="0"/>
              <a:t>Lehrer und persönlicher Einfluss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Diskussion – Polemik – Konsens (?)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340768"/>
            <a:ext cx="3473629" cy="46738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44" y="1340768"/>
            <a:ext cx="3761270" cy="467384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6834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1424" y="26369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500" b="1" dirty="0" smtClean="0"/>
              <a:t>Danke für Ihre Aufmerksamkeit</a:t>
            </a:r>
            <a:endParaRPr lang="de-DE" sz="4500" b="1" dirty="0"/>
          </a:p>
        </p:txBody>
      </p:sp>
    </p:spTree>
    <p:extLst>
      <p:ext uri="{BB962C8B-B14F-4D97-AF65-F5344CB8AC3E}">
        <p14:creationId xmlns:p14="http://schemas.microsoft.com/office/powerpoint/2010/main" val="349576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Übersicht</a:t>
            </a:r>
            <a:endParaRPr lang="de-DE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18928" y="1690688"/>
            <a:ext cx="8354144" cy="4411687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Einführung: räumliche und zeitliche Begrenzung</a:t>
            </a:r>
          </a:p>
          <a:p>
            <a:endParaRPr lang="sk-SK" dirty="0" smtClean="0"/>
          </a:p>
          <a:p>
            <a:endParaRPr lang="de-DE" dirty="0" smtClean="0"/>
          </a:p>
          <a:p>
            <a:r>
              <a:rPr lang="de-DE" dirty="0" smtClean="0"/>
              <a:t>Stadt und ihre Schule: </a:t>
            </a:r>
            <a:r>
              <a:rPr lang="sk-SK" dirty="0" err="1" smtClean="0"/>
              <a:t>Rahmen</a:t>
            </a:r>
            <a:r>
              <a:rPr lang="sk-SK" dirty="0" smtClean="0"/>
              <a:t> </a:t>
            </a:r>
            <a:r>
              <a:rPr lang="sk-SK" dirty="0" err="1" smtClean="0"/>
              <a:t>für</a:t>
            </a:r>
            <a:r>
              <a:rPr lang="sk-SK" dirty="0" smtClean="0"/>
              <a:t> </a:t>
            </a:r>
            <a:r>
              <a:rPr lang="sk-SK" dirty="0" err="1" smtClean="0"/>
              <a:t>Konfessionalisierung</a:t>
            </a:r>
            <a:r>
              <a:rPr lang="sk-SK" dirty="0" smtClean="0"/>
              <a:t> </a:t>
            </a:r>
            <a:endParaRPr lang="de-DE" dirty="0" smtClean="0"/>
          </a:p>
          <a:p>
            <a:endParaRPr lang="sk-SK" dirty="0" smtClean="0"/>
          </a:p>
          <a:p>
            <a:endParaRPr lang="de-DE" dirty="0" smtClean="0"/>
          </a:p>
          <a:p>
            <a:r>
              <a:rPr lang="sk-SK" dirty="0" err="1" smtClean="0"/>
              <a:t>Schule</a:t>
            </a:r>
            <a:r>
              <a:rPr lang="sk-SK" dirty="0" smtClean="0"/>
              <a:t> </a:t>
            </a:r>
            <a:r>
              <a:rPr lang="sk-SK" dirty="0" err="1" smtClean="0"/>
              <a:t>als</a:t>
            </a:r>
            <a:r>
              <a:rPr lang="sk-SK" dirty="0" smtClean="0"/>
              <a:t> </a:t>
            </a:r>
            <a:r>
              <a:rPr lang="de-DE" dirty="0" smtClean="0"/>
              <a:t>Raum</a:t>
            </a:r>
            <a:r>
              <a:rPr lang="sk-SK" dirty="0" smtClean="0"/>
              <a:t> </a:t>
            </a:r>
            <a:r>
              <a:rPr lang="sk-SK" dirty="0" err="1" smtClean="0"/>
              <a:t>für</a:t>
            </a:r>
            <a:r>
              <a:rPr lang="sk-SK" dirty="0" smtClean="0"/>
              <a:t> </a:t>
            </a:r>
            <a:r>
              <a:rPr lang="sk-SK" dirty="0" err="1" smtClean="0"/>
              <a:t>Wissenstransfer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Konsensbildung</a:t>
            </a:r>
            <a:endParaRPr lang="de-DE" dirty="0" smtClean="0"/>
          </a:p>
          <a:p>
            <a:endParaRPr lang="sk-SK" dirty="0" smtClean="0"/>
          </a:p>
          <a:p>
            <a:endParaRPr lang="de-DE" dirty="0" smtClean="0"/>
          </a:p>
          <a:p>
            <a:r>
              <a:rPr lang="de-DE" dirty="0" smtClean="0"/>
              <a:t>Stadtschule als Raum der </a:t>
            </a:r>
            <a:r>
              <a:rPr lang="de-DE" dirty="0" smtClean="0"/>
              <a:t>Polemik</a:t>
            </a:r>
            <a:r>
              <a:rPr lang="sk-SK" dirty="0" smtClean="0"/>
              <a:t> (?)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95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47071094-6DE7-44C1-9AA5-1553357EB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929" r="723" b="13525"/>
          <a:stretch/>
        </p:blipFill>
        <p:spPr>
          <a:xfrm>
            <a:off x="1366787" y="174853"/>
            <a:ext cx="9625263" cy="641364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Ovál 4"/>
          <p:cNvSpPr/>
          <p:nvPr/>
        </p:nvSpPr>
        <p:spPr>
          <a:xfrm>
            <a:off x="5938787" y="433137"/>
            <a:ext cx="1405289" cy="9047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ál 5"/>
          <p:cNvSpPr/>
          <p:nvPr/>
        </p:nvSpPr>
        <p:spPr>
          <a:xfrm>
            <a:off x="4583832" y="965204"/>
            <a:ext cx="1254071" cy="745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1CCCD334-116F-46BA-ABC3-0DA26EEC4B4B}"/>
              </a:ext>
            </a:extLst>
          </p:cNvPr>
          <p:cNvSpPr txBox="1"/>
          <p:nvPr/>
        </p:nvSpPr>
        <p:spPr>
          <a:xfrm>
            <a:off x="2451234" y="199609"/>
            <a:ext cx="76550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	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DE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HU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Košice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Kaschau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Kassa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Cassovia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Levoča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Leutschau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Lőcse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Leuchovia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Bardejov	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Bartfeld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Bártfa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Bartpha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Prešov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Preschau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Eperjes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Epperies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Sabinov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Zeben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Kisszeben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Cibinium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Kremnica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Kremnitz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Körmöcbánya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Cremnicium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Banská Štiavnica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Schemnitz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Selmecbánya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Schemnicium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Banská Bystrica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Neusohl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Besztercebánya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Novisolium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Rovná spojnica 10"/>
          <p:cNvCxnSpPr/>
          <p:nvPr/>
        </p:nvCxnSpPr>
        <p:spPr>
          <a:xfrm>
            <a:off x="0" y="6399507"/>
            <a:ext cx="12192000" cy="719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28461" y="5167970"/>
            <a:ext cx="2194561" cy="7386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1520er – 1530er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Erste Kontakte </a:t>
            </a:r>
            <a:r>
              <a:rPr kumimoji="0" lang="sk-S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</a:t>
            </a:r>
            <a:r>
              <a:rPr kumimoji="0" lang="sk-SK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Reformation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630704" y="5180070"/>
            <a:ext cx="2820203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1550er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Anfänge</a:t>
            </a:r>
            <a:r>
              <a:rPr kumimoji="0" lang="sk-SK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der „</a:t>
            </a:r>
            <a:r>
              <a:rPr kumimoji="0" lang="sk-S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Konfessionalisierung</a:t>
            </a:r>
            <a:r>
              <a:rPr lang="sk-SK" sz="1400" dirty="0" smtClean="0">
                <a:solidFill>
                  <a:prstClr val="black"/>
                </a:solidFill>
                <a:latin typeface="Calibri" panose="020F0502020204030204"/>
              </a:rPr>
              <a:t>“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5576536" y="5156483"/>
            <a:ext cx="3272589" cy="7386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1580er</a:t>
            </a:r>
            <a:r>
              <a:rPr lang="sk-SK" sz="14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sk-SK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1610er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</a:t>
            </a:r>
            <a:r>
              <a:rPr kumimoji="0" lang="sk-S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Kodifikation</a:t>
            </a:r>
            <a:r>
              <a:rPr lang="sk-SK" sz="1400" dirty="0" smtClean="0">
                <a:solidFill>
                  <a:prstClr val="black"/>
                </a:solidFill>
                <a:latin typeface="Calibri" panose="020F0502020204030204"/>
              </a:rPr>
              <a:t>“ der </a:t>
            </a:r>
            <a:r>
              <a:rPr lang="sk-SK" sz="1400" dirty="0" err="1" smtClean="0">
                <a:solidFill>
                  <a:prstClr val="black"/>
                </a:solidFill>
                <a:latin typeface="Calibri" panose="020F0502020204030204"/>
              </a:rPr>
              <a:t>Doktrin</a:t>
            </a:r>
            <a:r>
              <a:rPr lang="sk-SK" sz="1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k-SK" sz="1400" dirty="0" err="1" smtClean="0">
                <a:solidFill>
                  <a:prstClr val="black"/>
                </a:solidFill>
                <a:latin typeface="Calibri" panose="020F0502020204030204"/>
              </a:rPr>
              <a:t>und</a:t>
            </a:r>
            <a:r>
              <a:rPr lang="sk-SK" sz="1400" dirty="0" smtClean="0">
                <a:solidFill>
                  <a:prstClr val="black"/>
                </a:solidFill>
                <a:latin typeface="Calibri" panose="020F0502020204030204"/>
              </a:rPr>
              <a:t> der </a:t>
            </a:r>
            <a:r>
              <a:rPr lang="sk-SK" sz="1400" dirty="0" err="1" smtClean="0">
                <a:solidFill>
                  <a:prstClr val="black"/>
                </a:solidFill>
                <a:latin typeface="Calibri" panose="020F0502020204030204"/>
              </a:rPr>
              <a:t>kirchlichen</a:t>
            </a:r>
            <a:r>
              <a:rPr lang="sk-SK" sz="1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k-SK" sz="1400" dirty="0" err="1" smtClean="0">
                <a:solidFill>
                  <a:prstClr val="black"/>
                </a:solidFill>
                <a:latin typeface="Calibri" panose="020F0502020204030204"/>
              </a:rPr>
              <a:t>Organisation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982056" y="5154802"/>
            <a:ext cx="3008699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1670er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Gegenreformation</a:t>
            </a:r>
            <a:r>
              <a:rPr kumimoji="0" lang="sk-SK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</a:t>
            </a:r>
            <a:r>
              <a:rPr kumimoji="0" lang="sk-SK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sk-SK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temporäres</a:t>
            </a:r>
            <a:r>
              <a:rPr kumimoji="0" lang="sk-SK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sk-SK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Zusammenbruch</a:t>
            </a:r>
            <a:r>
              <a:rPr kumimoji="0" lang="sk-SK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der </a:t>
            </a:r>
            <a:r>
              <a:rPr kumimoji="0" lang="sk-SK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evangelischen</a:t>
            </a:r>
            <a:r>
              <a:rPr kumimoji="0" lang="sk-SK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Stadtkirchen</a:t>
            </a:r>
            <a:r>
              <a:rPr kumimoji="0" lang="sk-SK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Rovná spojnica 16"/>
          <p:cNvCxnSpPr/>
          <p:nvPr/>
        </p:nvCxnSpPr>
        <p:spPr>
          <a:xfrm flipH="1">
            <a:off x="1334697" y="5924235"/>
            <a:ext cx="9625" cy="47527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3453881" y="5714776"/>
            <a:ext cx="18431" cy="6868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10106281" y="6108909"/>
            <a:ext cx="0" cy="27911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>
            <a:off x="6384032" y="5895147"/>
            <a:ext cx="14965" cy="49287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9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5400600" cy="1210924"/>
          </a:xfrm>
        </p:spPr>
        <p:txBody>
          <a:bodyPr>
            <a:normAutofit/>
          </a:bodyPr>
          <a:lstStyle/>
          <a:p>
            <a:pPr algn="ctr"/>
            <a:r>
              <a:rPr lang="de-DE" sz="4500" b="1" dirty="0" smtClean="0"/>
              <a:t>Stadt und ihre Schule</a:t>
            </a:r>
            <a:endParaRPr lang="de-DE" sz="45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543580"/>
            <a:ext cx="5329808" cy="4781168"/>
          </a:xfrm>
        </p:spPr>
        <p:txBody>
          <a:bodyPr/>
          <a:lstStyle/>
          <a:p>
            <a:r>
              <a:rPr lang="de-DE" dirty="0" smtClean="0"/>
              <a:t>Rahmen für Konfessionalisierung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de-DE" dirty="0" smtClean="0"/>
              <a:t>„Gottes Ehre und den gemeinen Nutz betreffend“</a:t>
            </a:r>
            <a:endParaRPr lang="sk-SK" dirty="0" smtClean="0"/>
          </a:p>
          <a:p>
            <a:endParaRPr lang="sk-SK" dirty="0"/>
          </a:p>
          <a:p>
            <a:endParaRPr lang="de-DE" dirty="0" smtClean="0"/>
          </a:p>
          <a:p>
            <a:r>
              <a:rPr lang="de-DE" dirty="0" smtClean="0"/>
              <a:t>Kirche und Schule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05" y="2923727"/>
            <a:ext cx="5289822" cy="170472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6327953" y="2401657"/>
            <a:ext cx="528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Kaschau</a:t>
            </a:r>
            <a:r>
              <a:rPr lang="sk-SK" dirty="0" smtClean="0"/>
              <a:t>/Košice, 1598 </a:t>
            </a:r>
            <a:endParaRPr lang="de-DE" dirty="0"/>
          </a:p>
        </p:txBody>
      </p:sp>
      <p:sp>
        <p:nvSpPr>
          <p:cNvPr id="8" name="BlokTextu 7"/>
          <p:cNvSpPr txBox="1"/>
          <p:nvPr/>
        </p:nvSpPr>
        <p:spPr>
          <a:xfrm>
            <a:off x="6320723" y="4778538"/>
            <a:ext cx="528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Kremnitz</a:t>
            </a:r>
            <a:r>
              <a:rPr lang="sk-SK" dirty="0" smtClean="0"/>
              <a:t>/Kremnica, 1577</a:t>
            </a:r>
            <a:endParaRPr lang="de-DE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03" y="732631"/>
            <a:ext cx="5289822" cy="15748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05" y="5297953"/>
            <a:ext cx="5289822" cy="62678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BlokTextu 11"/>
          <p:cNvSpPr txBox="1"/>
          <p:nvPr/>
        </p:nvSpPr>
        <p:spPr>
          <a:xfrm>
            <a:off x="6327953" y="6074825"/>
            <a:ext cx="528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Kaschau</a:t>
            </a:r>
            <a:r>
              <a:rPr lang="sk-SK" dirty="0" smtClean="0"/>
              <a:t>/Košice, 1581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05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35360" y="1308516"/>
            <a:ext cx="4969768" cy="4351338"/>
          </a:xfrm>
        </p:spPr>
        <p:txBody>
          <a:bodyPr/>
          <a:lstStyle/>
          <a:p>
            <a:r>
              <a:rPr lang="de-DE" dirty="0" smtClean="0"/>
              <a:t>Gelehrtheit und Frömmigkeit</a:t>
            </a:r>
          </a:p>
          <a:p>
            <a:endParaRPr lang="de-DE" dirty="0" smtClean="0"/>
          </a:p>
          <a:p>
            <a:endParaRPr lang="sk-SK" dirty="0" smtClean="0"/>
          </a:p>
          <a:p>
            <a:endParaRPr lang="sk-SK" dirty="0"/>
          </a:p>
          <a:p>
            <a:endParaRPr lang="de-DE" dirty="0" smtClean="0"/>
          </a:p>
          <a:p>
            <a:r>
              <a:rPr lang="de-DE" dirty="0" smtClean="0"/>
              <a:t>Fried und Einigkeit</a:t>
            </a:r>
            <a:endParaRPr lang="de-DE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85" y="2711348"/>
            <a:ext cx="6288505" cy="18722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38" y="5212894"/>
            <a:ext cx="6292352" cy="73561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5546438" y="2233619"/>
            <a:ext cx="629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Kaschau</a:t>
            </a:r>
            <a:r>
              <a:rPr lang="sk-SK" dirty="0" smtClean="0"/>
              <a:t>/Košice, 1563 </a:t>
            </a:r>
            <a:endParaRPr lang="de-DE" dirty="0"/>
          </a:p>
        </p:txBody>
      </p:sp>
      <p:sp>
        <p:nvSpPr>
          <p:cNvPr id="9" name="BlokTextu 8"/>
          <p:cNvSpPr txBox="1"/>
          <p:nvPr/>
        </p:nvSpPr>
        <p:spPr>
          <a:xfrm>
            <a:off x="5546438" y="4666218"/>
            <a:ext cx="62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Kaschau</a:t>
            </a:r>
            <a:r>
              <a:rPr lang="sk-SK" dirty="0" smtClean="0"/>
              <a:t>/Košice, 1598 </a:t>
            </a:r>
            <a:endParaRPr lang="de-DE" dirty="0"/>
          </a:p>
        </p:txBody>
      </p:sp>
      <p:sp>
        <p:nvSpPr>
          <p:cNvPr id="10" name="BlokTextu 9"/>
          <p:cNvSpPr txBox="1"/>
          <p:nvPr/>
        </p:nvSpPr>
        <p:spPr>
          <a:xfrm>
            <a:off x="5546438" y="6165304"/>
            <a:ext cx="62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Schemnitz</a:t>
            </a:r>
            <a:r>
              <a:rPr lang="sk-SK" dirty="0" smtClean="0"/>
              <a:t>/Banská Štiavnica, 1575 </a:t>
            </a:r>
            <a:endParaRPr lang="de-DE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38" y="146370"/>
            <a:ext cx="6292352" cy="201830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7792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4664"/>
            <a:ext cx="10442376" cy="997992"/>
          </a:xfrm>
        </p:spPr>
        <p:txBody>
          <a:bodyPr>
            <a:normAutofit/>
          </a:bodyPr>
          <a:lstStyle/>
          <a:p>
            <a:pPr algn="ctr"/>
            <a:r>
              <a:rPr lang="de-DE" sz="4500" b="1" dirty="0" smtClean="0"/>
              <a:t>Wissenstransfer und Konsensbildung</a:t>
            </a:r>
            <a:endParaRPr lang="de-DE" sz="45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87488" y="1916832"/>
            <a:ext cx="8786192" cy="3900091"/>
          </a:xfrm>
        </p:spPr>
        <p:txBody>
          <a:bodyPr/>
          <a:lstStyle/>
          <a:p>
            <a:r>
              <a:rPr lang="de-DE" dirty="0" smtClean="0"/>
              <a:t>Schulordnungen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Personen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Netzwerke</a:t>
            </a:r>
            <a:endParaRPr lang="de-DE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556792"/>
            <a:ext cx="5575587" cy="259093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4147726"/>
            <a:ext cx="5575585" cy="218337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2466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04663"/>
            <a:ext cx="3744416" cy="616928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404663"/>
            <a:ext cx="3476616" cy="616928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4100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4664"/>
            <a:ext cx="10442376" cy="997992"/>
          </a:xfrm>
        </p:spPr>
        <p:txBody>
          <a:bodyPr>
            <a:normAutofit/>
          </a:bodyPr>
          <a:lstStyle/>
          <a:p>
            <a:pPr algn="ctr"/>
            <a:r>
              <a:rPr lang="de-DE" sz="4500" b="1" dirty="0" smtClean="0"/>
              <a:t>Wissenstransfer und Konsensbildung</a:t>
            </a:r>
            <a:endParaRPr lang="de-DE" sz="45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87488" y="1916832"/>
            <a:ext cx="8786192" cy="3900091"/>
          </a:xfrm>
        </p:spPr>
        <p:txBody>
          <a:bodyPr/>
          <a:lstStyle/>
          <a:p>
            <a:r>
              <a:rPr lang="de-DE" dirty="0" smtClean="0"/>
              <a:t>Schulordnungen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Personen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Netzwerke</a:t>
            </a:r>
            <a:endParaRPr lang="de-DE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556792"/>
            <a:ext cx="5575587" cy="259093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4147726"/>
            <a:ext cx="5575585" cy="218337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4324767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269</Words>
  <Application>Microsoft Office PowerPoint</Application>
  <PresentationFormat>Širokouhlá</PresentationFormat>
  <Paragraphs>77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Motív balíka Office</vt:lpstr>
      <vt:lpstr>Office Theme</vt:lpstr>
      <vt:lpstr>Stadtschulen  als Zentren der Konsensbildung  oder Quellen der Polemik</vt:lpstr>
      <vt:lpstr>Übersicht</vt:lpstr>
      <vt:lpstr>Prezentácia programu PowerPoint</vt:lpstr>
      <vt:lpstr>Prezentácia programu PowerPoint</vt:lpstr>
      <vt:lpstr>Stadt und ihre Schule</vt:lpstr>
      <vt:lpstr>Prezentácia programu PowerPoint</vt:lpstr>
      <vt:lpstr>Wissenstransfer und Konsensbildung</vt:lpstr>
      <vt:lpstr>Prezentácia programu PowerPoint</vt:lpstr>
      <vt:lpstr>Wissenstransfer und Konsensbildung</vt:lpstr>
      <vt:lpstr>Konfessionelle Polemik</vt:lpstr>
      <vt:lpstr>Danke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Stadtschulen als Zentren  der Konsensbildung oder Quellen der Polemik</dc:title>
  <dc:creator>Recenzent1</dc:creator>
  <cp:lastModifiedBy>Recenzent1</cp:lastModifiedBy>
  <cp:revision>40</cp:revision>
  <dcterms:created xsi:type="dcterms:W3CDTF">2025-09-11T15:02:28Z</dcterms:created>
  <dcterms:modified xsi:type="dcterms:W3CDTF">2025-09-15T19:36:14Z</dcterms:modified>
</cp:coreProperties>
</file>