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979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918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2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42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6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4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16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5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959A-6681-45F7-B301-353D40671B5F}" type="datetimeFigureOut">
              <a:rPr lang="hu-HU" smtClean="0"/>
              <a:t>2025. 09. 14.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0504-04C9-4C74-96AF-7A415B04F6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1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75255"/>
            <a:ext cx="9144000" cy="1695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Congregational Singing, Knowledge Transfer, Identity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370520"/>
            <a:ext cx="9144000" cy="226473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Hungarian-Language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Congregational Singing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the 16th 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Century</a:t>
            </a:r>
            <a:endParaRPr lang="hu-HU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u-H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SZATMÁRI Áron</a:t>
            </a:r>
            <a:br>
              <a:rPr lang="hu-HU" sz="2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Institute </a:t>
            </a:r>
            <a:r>
              <a:rPr lang="hu-H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hu-H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Literary</a:t>
            </a:r>
            <a:r>
              <a:rPr lang="hu-H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Studies</a:t>
            </a:r>
            <a:r>
              <a:rPr lang="hu-HU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Research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Centre for the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Humanities</a:t>
            </a:r>
            <a:endParaRPr lang="hu-HU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" y="365125"/>
            <a:ext cx="9560442" cy="6083917"/>
          </a:xfrm>
        </p:spPr>
      </p:pic>
    </p:spTree>
    <p:extLst>
      <p:ext uri="{BB962C8B-B14F-4D97-AF65-F5344CB8AC3E}">
        <p14:creationId xmlns:p14="http://schemas.microsoft.com/office/powerpoint/2010/main" val="35133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1" y="326933"/>
            <a:ext cx="9560442" cy="608391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382" y="1180214"/>
            <a:ext cx="2387009" cy="22860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Gál Huszár</a:t>
            </a:r>
            <a:r>
              <a:rPr lang="en-GB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’s</a:t>
            </a: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equipment</a:t>
            </a: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sz="24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Görbe összekötő 4"/>
          <p:cNvCxnSpPr/>
          <p:nvPr/>
        </p:nvCxnSpPr>
        <p:spPr>
          <a:xfrm flipV="1">
            <a:off x="3880884" y="1584252"/>
            <a:ext cx="2519916" cy="914399"/>
          </a:xfrm>
          <a:prstGeom prst="curvedConnector3">
            <a:avLst>
              <a:gd name="adj1" fmla="val 71519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6592187" y="1690688"/>
            <a:ext cx="138223" cy="96745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15470" y="2860158"/>
            <a:ext cx="239232" cy="36505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4444409" y="2254102"/>
            <a:ext cx="2147778" cy="48909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3785191" y="1690688"/>
            <a:ext cx="407582" cy="48372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2892056" y="1233377"/>
            <a:ext cx="4859079" cy="199183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 rot="3290880">
            <a:off x="6557171" y="2595495"/>
            <a:ext cx="1253435" cy="9990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Cím 1"/>
          <p:cNvSpPr txBox="1">
            <a:spLocks/>
          </p:cNvSpPr>
          <p:nvPr/>
        </p:nvSpPr>
        <p:spPr>
          <a:xfrm>
            <a:off x="7924448" y="2069765"/>
            <a:ext cx="3111795" cy="1073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printing house of Debrecen </a:t>
            </a:r>
            <a:endParaRPr lang="hu-HU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764957" y="3225210"/>
            <a:ext cx="953741" cy="6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8899451" y="4391247"/>
            <a:ext cx="1329070" cy="22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8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1" y="326933"/>
            <a:ext cx="9560442" cy="608391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382" y="1180214"/>
            <a:ext cx="2387009" cy="22860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Gál Huszár</a:t>
            </a:r>
            <a:r>
              <a:rPr lang="en-GB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’s</a:t>
            </a: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equipment</a:t>
            </a: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</a:t>
            </a:r>
            <a:r>
              <a:rPr lang="hu-HU" sz="2400" dirty="0" err="1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editions</a:t>
            </a: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hu-HU" sz="24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Görbe összekötő 4"/>
          <p:cNvCxnSpPr/>
          <p:nvPr/>
        </p:nvCxnSpPr>
        <p:spPr>
          <a:xfrm flipV="1">
            <a:off x="3880884" y="1584252"/>
            <a:ext cx="2519916" cy="914399"/>
          </a:xfrm>
          <a:prstGeom prst="curvedConnector3">
            <a:avLst>
              <a:gd name="adj1" fmla="val 71519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6592187" y="1690688"/>
            <a:ext cx="138223" cy="96745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15470" y="2860158"/>
            <a:ext cx="239232" cy="36505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4444409" y="2254102"/>
            <a:ext cx="2147778" cy="48909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3785191" y="1690688"/>
            <a:ext cx="407582" cy="48372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2892056" y="1233377"/>
            <a:ext cx="4859079" cy="199183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 rot="3290880">
            <a:off x="6557171" y="2595495"/>
            <a:ext cx="1253435" cy="9990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Cím 1"/>
          <p:cNvSpPr txBox="1">
            <a:spLocks/>
          </p:cNvSpPr>
          <p:nvPr/>
        </p:nvSpPr>
        <p:spPr>
          <a:xfrm>
            <a:off x="7924448" y="2069765"/>
            <a:ext cx="3111795" cy="1073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printing house of Debrecen (9 </a:t>
            </a:r>
            <a:r>
              <a:rPr lang="hu-HU" sz="24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editions</a:t>
            </a:r>
            <a:r>
              <a:rPr lang="hu-HU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hu-HU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6730410" y="810437"/>
            <a:ext cx="1337930" cy="94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ím 1"/>
          <p:cNvSpPr txBox="1">
            <a:spLocks/>
          </p:cNvSpPr>
          <p:nvPr/>
        </p:nvSpPr>
        <p:spPr>
          <a:xfrm>
            <a:off x="8068339" y="440660"/>
            <a:ext cx="3159641" cy="73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hu-H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edition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479355" y="3155506"/>
            <a:ext cx="3159641" cy="73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hu-H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edition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1459141" y="3091492"/>
            <a:ext cx="1465699" cy="27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ím 1"/>
          <p:cNvSpPr txBox="1">
            <a:spLocks/>
          </p:cNvSpPr>
          <p:nvPr/>
        </p:nvSpPr>
        <p:spPr>
          <a:xfrm>
            <a:off x="7751135" y="5054898"/>
            <a:ext cx="1435395" cy="73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edition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Egyenes összekötő nyíllal 19"/>
          <p:cNvCxnSpPr/>
          <p:nvPr/>
        </p:nvCxnSpPr>
        <p:spPr>
          <a:xfrm flipH="1">
            <a:off x="8240233" y="3895060"/>
            <a:ext cx="10632" cy="13467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1" y="337565"/>
            <a:ext cx="9560442" cy="608391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6985" y="574158"/>
            <a:ext cx="2387009" cy="2286000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Upper</a:t>
            </a:r>
            <a:r>
              <a:rPr lang="hu-HU" sz="24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Hungary</a:t>
            </a:r>
            <a:endParaRPr lang="hu-HU" sz="24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Görbe összekötő 4"/>
          <p:cNvCxnSpPr/>
          <p:nvPr/>
        </p:nvCxnSpPr>
        <p:spPr>
          <a:xfrm flipV="1">
            <a:off x="3880884" y="1584252"/>
            <a:ext cx="2519916" cy="914399"/>
          </a:xfrm>
          <a:prstGeom prst="curvedConnector3">
            <a:avLst>
              <a:gd name="adj1" fmla="val 71519"/>
            </a:avLst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6592187" y="1690688"/>
            <a:ext cx="138223" cy="96745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15470" y="2860158"/>
            <a:ext cx="239232" cy="36505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 flipV="1">
            <a:off x="4444409" y="2254102"/>
            <a:ext cx="2147778" cy="48909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3785191" y="1690688"/>
            <a:ext cx="407582" cy="48372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 rot="20262609">
            <a:off x="1935953" y="1097645"/>
            <a:ext cx="5442651" cy="193396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 rot="3290880">
            <a:off x="6557171" y="2595495"/>
            <a:ext cx="1253435" cy="9990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Cím 1"/>
          <p:cNvSpPr txBox="1">
            <a:spLocks/>
          </p:cNvSpPr>
          <p:nvPr/>
        </p:nvSpPr>
        <p:spPr>
          <a:xfrm>
            <a:off x="7642367" y="2064630"/>
            <a:ext cx="3111795" cy="1073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Debrecen</a:t>
            </a:r>
            <a:endParaRPr lang="hu-HU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67" y="365125"/>
            <a:ext cx="9698665" cy="6856524"/>
          </a:xfrm>
        </p:spPr>
      </p:pic>
      <p:sp>
        <p:nvSpPr>
          <p:cNvPr id="5" name="Téglalap 4"/>
          <p:cNvSpPr/>
          <p:nvPr/>
        </p:nvSpPr>
        <p:spPr>
          <a:xfrm>
            <a:off x="1552353" y="5380074"/>
            <a:ext cx="8782494" cy="118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98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67" y="365125"/>
            <a:ext cx="9698664" cy="685652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544" y="365125"/>
            <a:ext cx="5758418" cy="623703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Editions</a:t>
            </a:r>
            <a:r>
              <a:rPr lang="hu-HU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</a:t>
            </a:r>
            <a:r>
              <a:rPr lang="hu-HU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greater</a:t>
            </a:r>
            <a:r>
              <a:rPr lang="hu-HU" sz="28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investment</a:t>
            </a:r>
            <a:endParaRPr lang="hu-HU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709144" y="365124"/>
            <a:ext cx="5095653" cy="62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Reproduction</a:t>
            </a:r>
            <a:r>
              <a:rPr lang="hu-HU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u-HU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reissue</a:t>
            </a:r>
            <a:r>
              <a:rPr lang="hu-HU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</a:t>
            </a:r>
            <a:endParaRPr lang="hu-HU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0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5814"/>
            <a:ext cx="10515600" cy="22966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Magyar Irodalomtörténet, 1. kötet</a:t>
            </a:r>
            <a:br>
              <a:rPr lang="hu-HU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Hungarian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Literary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History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ol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hu-H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817627"/>
            <a:ext cx="10515600" cy="33593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712788" algn="l"/>
              </a:tabLst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Literature of the Hungarian Renaissance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, 1540–1640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361950" algn="l"/>
                <a:tab pos="1073150" algn="l"/>
              </a:tabLst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	A)	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Religious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literature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712788" algn="l"/>
                <a:tab pos="1435100" algn="l"/>
              </a:tabLst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	3.	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Genres of collective and individual religiosity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1073150" algn="l"/>
                <a:tab pos="1797050" algn="l"/>
              </a:tabLst>
            </a:pPr>
            <a:r>
              <a:rPr lang="hu-H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–</a:t>
            </a:r>
            <a:r>
              <a:rPr lang="hu-H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hu-HU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poetic</a:t>
            </a:r>
            <a:r>
              <a:rPr lang="hu-H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</a:t>
            </a:r>
            <a:r>
              <a:rPr lang="hu-H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genres</a:t>
            </a:r>
            <a:r>
              <a:rPr lang="hu-H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l</a:t>
            </a:r>
            <a:r>
              <a:rPr lang="en-US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iturg</a:t>
            </a:r>
            <a:r>
              <a:rPr lang="hu-HU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History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of C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ongregational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Singing: Printed</a:t>
            </a:r>
            <a:r>
              <a:rPr lang="en-GB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ymn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GB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ooks</a:t>
            </a:r>
            <a:endParaRPr lang="hu-H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7265"/>
            <a:ext cx="10515600" cy="3869698"/>
          </a:xfrm>
        </p:spPr>
        <p:txBody>
          <a:bodyPr/>
          <a:lstStyle/>
          <a:p>
            <a:pPr marL="514350" lvl="0" indent="-514350">
              <a:buFont typeface="+mj-lt"/>
              <a:buAutoNum type="arabicParenR"/>
            </a:pP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Reformation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period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(Protestant hymnals, 1536–1566)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eriod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GB" b="1" dirty="0" err="1">
                <a:latin typeface="Cambria" panose="02040503050406030204" pitchFamily="18" charset="0"/>
                <a:ea typeface="Cambria" panose="02040503050406030204" pitchFamily="18" charset="0"/>
              </a:rPr>
              <a:t>confessionalization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(denominational hymnals,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1569–1642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eriod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an-Protestant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hymnals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(1635–1700)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GB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</a:t>
            </a:r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of denominational hymnals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(from the end of the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17th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century).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Protestant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hymnals</a:t>
            </a:r>
            <a:endParaRPr lang="hu-H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7265"/>
            <a:ext cx="10515600" cy="38696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Kraków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1536, 1538: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István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GÁLSZÉCSI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Magyaróvár – </a:t>
            </a:r>
            <a:r>
              <a:rPr lang="hu-H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Košice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/Kassa – Debrecen, 1560–61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: Gál HUSZÁR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Debrecen, 1563: Péter MELIUS JUHÁSZ (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fragment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Oradea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/Várad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1566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he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 e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ditor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is unknown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/ Lutheran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hymnals</a:t>
            </a:r>
            <a:endParaRPr lang="hu-H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7265"/>
            <a:ext cx="10515600" cy="38696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Komjatice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/Komjáti, 1574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: Gál HUSZÁR (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gradual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hymnbook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Plavecké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Podhradie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/Detrekő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15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Péter BORNEMISZA</a:t>
            </a:r>
          </a:p>
          <a:p>
            <a:pPr>
              <a:lnSpc>
                <a:spcPct val="150000"/>
              </a:lnSpc>
            </a:pP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Eberau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Monyorókerék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around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 1590 (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fragment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u-H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Bardejov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/Bártfa, 1593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hu-H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 e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ditor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is unknown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/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Reformed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hymnals</a:t>
            </a:r>
            <a:endParaRPr lang="hu-H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7265"/>
            <a:ext cx="10515600" cy="38696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Debrecen, 1569, 1570, 1572, around 1579, 1586, 1590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Debrecen, 1602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Imre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ÚJFALVI 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/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Reformed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hymnals</a:t>
            </a:r>
            <a:endParaRPr lang="hu-H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7265"/>
            <a:ext cx="10515600" cy="38696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Debrecen, 1569, 1570, 1572, around 1579, 1586, 1590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Debrecen, 1602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Imre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ÚJFALVI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u-HU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</a:t>
            </a:r>
            <a:r>
              <a:rPr lang="hu-H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  <a:p>
            <a:r>
              <a:rPr lang="hu-HU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Levoča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/Lőcse, </a:t>
            </a:r>
            <a:r>
              <a:rPr lang="hu-H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1635</a:t>
            </a:r>
            <a:r>
              <a:rPr lang="hu-H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Protestant hymnal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85" y="31900"/>
            <a:ext cx="9655629" cy="6826100"/>
          </a:xfrm>
        </p:spPr>
      </p:pic>
    </p:spTree>
    <p:extLst>
      <p:ext uri="{BB962C8B-B14F-4D97-AF65-F5344CB8AC3E}">
        <p14:creationId xmlns:p14="http://schemas.microsoft.com/office/powerpoint/2010/main" val="35901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7884" b="4423"/>
          <a:stretch/>
        </p:blipFill>
        <p:spPr>
          <a:xfrm>
            <a:off x="1608721" y="365125"/>
            <a:ext cx="8974558" cy="6067573"/>
          </a:xfrm>
        </p:spPr>
      </p:pic>
    </p:spTree>
    <p:extLst>
      <p:ext uri="{BB962C8B-B14F-4D97-AF65-F5344CB8AC3E}">
        <p14:creationId xmlns:p14="http://schemas.microsoft.com/office/powerpoint/2010/main" val="23243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221</Words>
  <Application>Microsoft Office PowerPoint</Application>
  <PresentationFormat>Szélesvásznú</PresentationFormat>
  <Paragraphs>45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Office-téma</vt:lpstr>
      <vt:lpstr>Congregational Singing, Knowledge Transfer, Identity</vt:lpstr>
      <vt:lpstr>Magyar Irodalomtörténet, 1. kötet  Hungarian Literary History, vol. 1</vt:lpstr>
      <vt:lpstr>History of Congregational Singing: Printed Hymnbooks</vt:lpstr>
      <vt:lpstr>Period 1: Protestant hymnals</vt:lpstr>
      <vt:lpstr>Period 2 / Lutheran hymnals</vt:lpstr>
      <vt:lpstr>Period 2 / Reformed hymnals</vt:lpstr>
      <vt:lpstr>Period 2 / Reformed hymnals</vt:lpstr>
      <vt:lpstr>PowerPoint-bemutató</vt:lpstr>
      <vt:lpstr>PowerPoint-bemutató</vt:lpstr>
      <vt:lpstr>PowerPoint-bemutató</vt:lpstr>
      <vt:lpstr>Gál Huszár’s equipment  </vt:lpstr>
      <vt:lpstr>Gál Huszár’s equipment (3 editions)</vt:lpstr>
      <vt:lpstr>Upper Hungary</vt:lpstr>
      <vt:lpstr>PowerPoint-bemutató</vt:lpstr>
      <vt:lpstr>Editions with greater investment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Congregational Singing, Knowledge Transfer, Identity</dc:title>
  <dc:creator>SzA</dc:creator>
  <cp:lastModifiedBy>SzA</cp:lastModifiedBy>
  <cp:revision>21</cp:revision>
  <dcterms:created xsi:type="dcterms:W3CDTF">2025-09-14T06:51:18Z</dcterms:created>
  <dcterms:modified xsi:type="dcterms:W3CDTF">2025-09-14T10:16:31Z</dcterms:modified>
</cp:coreProperties>
</file>