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A2DBBC-E774-1E07-5D62-DC0B5B395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69F0584-60FE-4CF2-4D2A-100EFF582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632A49-C6C6-14D0-995D-3D9063425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726127-7222-9A27-03AA-456FAE9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36FDB7D-3151-1836-5334-984390AA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172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7A5C01-1CCB-C21D-5046-B25A49D03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7807D27-5A9C-067C-1231-9BD8088FF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148F963-6C93-9A74-D5DA-3E1937CD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E71D2DB-EA7A-AC4C-1D9D-E7B3D4A0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2D1C182-F125-6218-4F97-B132F63C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036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2C628F2-E94E-CCAD-8F68-59071FF85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66CE2D1-BFFF-7C75-3670-A31CA3236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97928D-D46A-77D0-DD5E-5A61C6AA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0FA0B45-3748-AE2A-4E84-4982EA0B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075391A-AAF4-29D4-70F1-E3C2D6D2C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206B97-6F46-D52F-7E81-83CE2105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ADC0DD-942C-E1D7-AA72-EE7FACA6A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242D79-BDBA-1BDB-2E0F-3AA09482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A4D17FF-ED8D-C876-2828-85EF027F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3F6FC70-6F4B-A275-FED8-D8FFB40D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219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177208-5FBA-35FA-3C8C-FD23FFBE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34D7735-6F7A-5CD1-5A43-84E2FB5BD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59A1E03-F2E8-CB56-0B0A-B6AEDC8C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5F635F3-462D-E595-6B65-A8F4D852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5882FE-125E-AC01-D6A2-D184FA4C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545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316494-042F-D5C7-E319-AE7E77C05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11A9D4-0ACD-6A3B-E539-2BA7205B2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408597E-6B61-7C3E-4CF9-3BE91929A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5E29B39-7CF8-CE55-14C6-9031D30B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3043333-7D22-47DB-A0BA-EDCF4E2D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CFBA40-40BC-DDBA-5981-D7D9EF20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574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BF11CF-0BA0-AE41-3000-660A8040D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82AF878-B02D-1D76-4E75-73C7585B0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8188AA2-47EB-9C01-7422-7214BB405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4D6B1E4-CC21-A007-2D63-A691D2DDA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1176432-0CE7-F44B-07E8-DE244B3A9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D7C2FDD-FA56-1926-8C69-ED1C5465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02A8C23-F4E7-89D2-D283-14383980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CAA2BDC-034C-5849-42E9-8895E7D2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4917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8A40DE-7ECF-050E-A1F7-E3600CF7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5DF035F-D981-3E60-B851-925FC4922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743AB4D-FCC0-7D6C-A5E5-3836E8CD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FC2ECF-B53B-687C-6689-67FC01E3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532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F58171-7375-A516-012F-349B5F15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DA1D620-BBE5-AD80-E7C7-A96E10C0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59C9C1-E715-BD70-2EEC-89C58433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E4B590-F5E7-372E-8E70-8CBFDB88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AAE3FC-B74C-ECF1-5C93-75DA819E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F119180-1869-22EF-ECC6-85BC22664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E9833FD-1A48-2AC3-9FE7-A9B2F07F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A30654A-3529-3DAB-AC1B-10F35358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C17AF12-67C9-E8D9-C843-51776C8B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95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24DD4C-199B-81F2-4956-6DD2E57F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991832A-D352-760D-46B5-C06E4D835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EE2FC04-730F-D079-EE5E-BA709C6FC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E58BA4B-36E2-47E5-EB87-701F2D33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90B8579-EEDE-0B08-FB6F-2FA94CDE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C93147A-DB34-E7F7-A2CD-289EB1FF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31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40C2549-0047-962E-6827-66E9AA3A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67A3FD1-E617-48B2-47DF-784FE8022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7DC74B7-E063-7BFB-142E-5DBEE593D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0148B8-07A9-4288-B26C-A368ACEF4466}" type="datetimeFigureOut">
              <a:rPr lang="hu-HU" smtClean="0"/>
              <a:t>2025. 09. 09.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5D0055-6C7E-B84B-EE6D-243123FF6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A0F127-FA23-3CFD-E8FC-38C70C228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E4A2F4-A592-47D1-8B4A-BE3AD1E399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36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97CCFD-A3A6-44E0-53CB-73C112469F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Melanchthon</a:t>
            </a:r>
            <a:r>
              <a:rPr lang="hu-HU" dirty="0"/>
              <a:t> in </a:t>
            </a:r>
            <a:r>
              <a:rPr lang="hu-HU" dirty="0" err="1"/>
              <a:t>Padua</a:t>
            </a:r>
            <a:br>
              <a:rPr lang="hu-HU" dirty="0"/>
            </a:br>
            <a:br>
              <a:rPr lang="hu-HU" dirty="0"/>
            </a:br>
            <a:r>
              <a:rPr lang="hu-HU" sz="4000" dirty="0"/>
              <a:t>Zsigmond Gyalui Tordas (</a:t>
            </a:r>
            <a:r>
              <a:rPr lang="hu-HU" sz="4000" dirty="0" err="1"/>
              <a:t>ca</a:t>
            </a:r>
            <a:r>
              <a:rPr lang="hu-HU" sz="4000" dirty="0"/>
              <a:t>. 1520-1569) </a:t>
            </a:r>
            <a:r>
              <a:rPr lang="hu-HU" sz="4000" dirty="0" err="1"/>
              <a:t>Orationen</a:t>
            </a:r>
            <a:r>
              <a:rPr lang="hu-HU" sz="4000" dirty="0"/>
              <a:t> in </a:t>
            </a:r>
            <a:r>
              <a:rPr lang="hu-HU" sz="4000" dirty="0" err="1"/>
              <a:t>Padua</a:t>
            </a:r>
            <a:r>
              <a:rPr lang="hu-HU" sz="4000" dirty="0"/>
              <a:t> </a:t>
            </a:r>
            <a:r>
              <a:rPr lang="hu-HU" sz="4000" dirty="0" err="1"/>
              <a:t>vom</a:t>
            </a:r>
            <a:r>
              <a:rPr lang="hu-HU" sz="4000" dirty="0"/>
              <a:t> </a:t>
            </a:r>
            <a:r>
              <a:rPr lang="hu-HU" sz="4000" dirty="0" err="1"/>
              <a:t>Jahre</a:t>
            </a:r>
            <a:r>
              <a:rPr lang="hu-HU" sz="4000" dirty="0"/>
              <a:t> 1548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C4DC23F-0A66-5E8C-345B-59F1EBA00D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hu-HU" dirty="0"/>
          </a:p>
          <a:p>
            <a:pPr algn="r"/>
            <a:endParaRPr lang="hu-HU" dirty="0"/>
          </a:p>
          <a:p>
            <a:pPr algn="r"/>
            <a:r>
              <a:rPr lang="hu-HU" dirty="0"/>
              <a:t>József Simon</a:t>
            </a:r>
          </a:p>
          <a:p>
            <a:pPr algn="r"/>
            <a:r>
              <a:rPr lang="hu-HU" dirty="0" err="1"/>
              <a:t>Universität</a:t>
            </a:r>
            <a:r>
              <a:rPr lang="hu-HU" dirty="0"/>
              <a:t> Szeged</a:t>
            </a:r>
          </a:p>
        </p:txBody>
      </p:sp>
    </p:spTree>
    <p:extLst>
      <p:ext uri="{BB962C8B-B14F-4D97-AF65-F5344CB8AC3E}">
        <p14:creationId xmlns:p14="http://schemas.microsoft.com/office/powerpoint/2010/main" val="1864643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C5EF93-35C5-0448-A688-B332C541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Zsigmond Gyalui Torda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EFE7FB-1DC6-7C68-0A1C-4B12E2BBD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Ca</a:t>
            </a:r>
            <a:r>
              <a:rPr lang="hu-HU" dirty="0"/>
              <a:t>. 1515-1520 </a:t>
            </a:r>
            <a:r>
              <a:rPr lang="hu-HU" dirty="0" err="1"/>
              <a:t>geboren</a:t>
            </a:r>
            <a:r>
              <a:rPr lang="hu-HU" dirty="0"/>
              <a:t> in Torda/</a:t>
            </a:r>
            <a:r>
              <a:rPr lang="hu-HU" dirty="0" err="1"/>
              <a:t>Siebenbürgen</a:t>
            </a:r>
            <a:endParaRPr lang="hu-HU" dirty="0"/>
          </a:p>
          <a:p>
            <a:r>
              <a:rPr lang="hu-HU" dirty="0"/>
              <a:t>1534-1539 </a:t>
            </a:r>
            <a:r>
              <a:rPr lang="hu-HU" dirty="0" err="1"/>
              <a:t>Universität</a:t>
            </a:r>
            <a:r>
              <a:rPr lang="hu-HU" dirty="0"/>
              <a:t> </a:t>
            </a:r>
            <a:r>
              <a:rPr lang="hu-HU" dirty="0" err="1"/>
              <a:t>Krakau</a:t>
            </a:r>
            <a:endParaRPr lang="hu-HU" dirty="0"/>
          </a:p>
          <a:p>
            <a:r>
              <a:rPr lang="hu-HU" dirty="0"/>
              <a:t>1539-1544 </a:t>
            </a:r>
            <a:r>
              <a:rPr lang="hu-HU" dirty="0" err="1"/>
              <a:t>Universität</a:t>
            </a:r>
            <a:r>
              <a:rPr lang="hu-HU" dirty="0"/>
              <a:t> Wittenberg – </a:t>
            </a:r>
            <a:r>
              <a:rPr lang="hu-HU" dirty="0" err="1"/>
              <a:t>Freundschaft</a:t>
            </a:r>
            <a:r>
              <a:rPr lang="hu-HU" dirty="0"/>
              <a:t> mit </a:t>
            </a:r>
            <a:r>
              <a:rPr lang="hu-HU" dirty="0" err="1"/>
              <a:t>Melanchthon</a:t>
            </a:r>
            <a:endParaRPr lang="hu-HU" dirty="0"/>
          </a:p>
          <a:p>
            <a:r>
              <a:rPr lang="hu-HU" dirty="0"/>
              <a:t>1545-1550 </a:t>
            </a:r>
            <a:r>
              <a:rPr lang="hu-HU" dirty="0" err="1"/>
              <a:t>Erzieher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Söhne</a:t>
            </a:r>
            <a:r>
              <a:rPr lang="hu-HU" dirty="0"/>
              <a:t> von Ferenc Révay</a:t>
            </a:r>
          </a:p>
          <a:p>
            <a:pPr lvl="1"/>
            <a:r>
              <a:rPr lang="hu-HU" dirty="0"/>
              <a:t>1546-1550 </a:t>
            </a:r>
            <a:r>
              <a:rPr lang="hu-HU" dirty="0" err="1"/>
              <a:t>Universität</a:t>
            </a:r>
            <a:r>
              <a:rPr lang="hu-HU" dirty="0"/>
              <a:t> </a:t>
            </a:r>
            <a:r>
              <a:rPr lang="hu-HU" dirty="0" err="1"/>
              <a:t>Padua</a:t>
            </a:r>
            <a:r>
              <a:rPr lang="hu-HU" dirty="0"/>
              <a:t> </a:t>
            </a:r>
          </a:p>
          <a:p>
            <a:r>
              <a:rPr lang="hu-HU" dirty="0"/>
              <a:t>1550-1553 </a:t>
            </a:r>
            <a:r>
              <a:rPr lang="hu-HU" dirty="0" err="1"/>
              <a:t>Lehrer</a:t>
            </a:r>
            <a:r>
              <a:rPr lang="hu-HU" dirty="0"/>
              <a:t> in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Lateinschule</a:t>
            </a:r>
            <a:r>
              <a:rPr lang="hu-HU" dirty="0"/>
              <a:t> </a:t>
            </a:r>
            <a:r>
              <a:rPr lang="hu-HU" dirty="0" err="1"/>
              <a:t>Prešov</a:t>
            </a:r>
            <a:r>
              <a:rPr lang="hu-HU" dirty="0"/>
              <a:t>/</a:t>
            </a:r>
            <a:r>
              <a:rPr lang="hu-HU" dirty="0" err="1"/>
              <a:t>Preschau</a:t>
            </a:r>
            <a:endParaRPr lang="hu-HU" dirty="0"/>
          </a:p>
          <a:p>
            <a:r>
              <a:rPr lang="hu-HU" dirty="0"/>
              <a:t>1561-1569 </a:t>
            </a:r>
            <a:r>
              <a:rPr lang="hu-HU" dirty="0" err="1"/>
              <a:t>Rat</a:t>
            </a:r>
            <a:r>
              <a:rPr lang="hu-HU" dirty="0"/>
              <a:t>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Ungarisch-königlichen</a:t>
            </a:r>
            <a:r>
              <a:rPr lang="hu-HU" dirty="0"/>
              <a:t> </a:t>
            </a:r>
            <a:r>
              <a:rPr lang="hu-HU" dirty="0" err="1"/>
              <a:t>Kammer</a:t>
            </a:r>
            <a:r>
              <a:rPr lang="hu-HU" dirty="0"/>
              <a:t>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608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24FC7C-8453-0C76-5189-ED934B13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Werke</a:t>
            </a:r>
            <a:r>
              <a:rPr lang="hu-HU" dirty="0"/>
              <a:t> in </a:t>
            </a:r>
            <a:r>
              <a:rPr lang="hu-HU" dirty="0" err="1"/>
              <a:t>der</a:t>
            </a:r>
            <a:r>
              <a:rPr lang="hu-HU" dirty="0"/>
              <a:t> </a:t>
            </a:r>
            <a:r>
              <a:rPr lang="hu-HU" dirty="0" err="1"/>
              <a:t>Periode</a:t>
            </a:r>
            <a:r>
              <a:rPr lang="hu-HU" dirty="0"/>
              <a:t> zu </a:t>
            </a:r>
            <a:r>
              <a:rPr lang="hu-HU" dirty="0" err="1"/>
              <a:t>Padua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AE698D-3DC7-EAC4-19AC-E2AF8F251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i="1" dirty="0"/>
          </a:p>
          <a:p>
            <a:r>
              <a:rPr lang="hu-HU" i="1" dirty="0" err="1"/>
              <a:t>Genethliacon</a:t>
            </a:r>
            <a:r>
              <a:rPr lang="hu-HU" i="1" dirty="0"/>
              <a:t> in diem </a:t>
            </a:r>
            <a:r>
              <a:rPr lang="hu-HU" i="1" dirty="0" err="1"/>
              <a:t>natalem</a:t>
            </a:r>
            <a:r>
              <a:rPr lang="hu-HU" i="1" dirty="0"/>
              <a:t> </a:t>
            </a:r>
            <a:r>
              <a:rPr lang="hu-HU" i="1" dirty="0" err="1"/>
              <a:t>Christi</a:t>
            </a:r>
            <a:r>
              <a:rPr lang="hu-HU" dirty="0"/>
              <a:t>, </a:t>
            </a:r>
            <a:r>
              <a:rPr lang="hu-HU" dirty="0" err="1"/>
              <a:t>Venedig</a:t>
            </a:r>
            <a:r>
              <a:rPr lang="hu-HU" dirty="0"/>
              <a:t> 1548.</a:t>
            </a:r>
          </a:p>
          <a:p>
            <a:r>
              <a:rPr lang="hu-HU" i="1" dirty="0" err="1"/>
              <a:t>Euripidis</a:t>
            </a:r>
            <a:r>
              <a:rPr lang="hu-HU" i="1" dirty="0"/>
              <a:t> Orestes</a:t>
            </a:r>
            <a:r>
              <a:rPr lang="hu-HU" dirty="0"/>
              <a:t> […] </a:t>
            </a:r>
            <a:r>
              <a:rPr lang="hu-HU" i="1" dirty="0" err="1"/>
              <a:t>Sigismundo</a:t>
            </a:r>
            <a:r>
              <a:rPr lang="hu-HU" i="1" dirty="0"/>
              <a:t> </a:t>
            </a:r>
            <a:r>
              <a:rPr lang="hu-HU" i="1" dirty="0" err="1"/>
              <a:t>Galeoo</a:t>
            </a:r>
            <a:r>
              <a:rPr lang="hu-HU" i="1" dirty="0"/>
              <a:t> </a:t>
            </a:r>
            <a:r>
              <a:rPr lang="hu-HU" i="1" dirty="0" err="1"/>
              <a:t>interprete</a:t>
            </a:r>
            <a:r>
              <a:rPr lang="hu-HU" dirty="0"/>
              <a:t>, Basel, </a:t>
            </a:r>
            <a:r>
              <a:rPr lang="hu-HU" dirty="0" err="1"/>
              <a:t>Oporinus</a:t>
            </a:r>
            <a:r>
              <a:rPr lang="hu-HU" dirty="0"/>
              <a:t>, 1551 (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Übersetzung</a:t>
            </a:r>
            <a:r>
              <a:rPr lang="hu-HU" dirty="0"/>
              <a:t> </a:t>
            </a:r>
            <a:r>
              <a:rPr lang="hu-HU" dirty="0" err="1"/>
              <a:t>war</a:t>
            </a:r>
            <a:r>
              <a:rPr lang="hu-HU" dirty="0"/>
              <a:t> </a:t>
            </a:r>
            <a:r>
              <a:rPr lang="hu-HU" dirty="0" err="1"/>
              <a:t>schon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</a:t>
            </a:r>
            <a:r>
              <a:rPr lang="hu-HU" dirty="0" err="1"/>
              <a:t>Jahre</a:t>
            </a:r>
            <a:r>
              <a:rPr lang="hu-HU" dirty="0"/>
              <a:t> 1547 </a:t>
            </a:r>
            <a:r>
              <a:rPr lang="hu-HU" dirty="0" err="1"/>
              <a:t>fertig</a:t>
            </a:r>
            <a:r>
              <a:rPr lang="hu-HU" dirty="0"/>
              <a:t>)</a:t>
            </a:r>
          </a:p>
          <a:p>
            <a:r>
              <a:rPr lang="hu-HU" dirty="0"/>
              <a:t>„</a:t>
            </a:r>
            <a:r>
              <a:rPr lang="hu-HU" dirty="0" err="1"/>
              <a:t>Historia</a:t>
            </a:r>
            <a:r>
              <a:rPr lang="hu-HU" dirty="0"/>
              <a:t> de Francisco </a:t>
            </a:r>
            <a:r>
              <a:rPr lang="hu-HU" dirty="0" err="1"/>
              <a:t>Spira</a:t>
            </a:r>
            <a:r>
              <a:rPr lang="hu-HU" dirty="0"/>
              <a:t>”, in: </a:t>
            </a:r>
            <a:r>
              <a:rPr lang="hu-HU" dirty="0" err="1"/>
              <a:t>Borrhaus</a:t>
            </a:r>
            <a:r>
              <a:rPr lang="hu-HU" dirty="0"/>
              <a:t>, </a:t>
            </a:r>
            <a:r>
              <a:rPr lang="hu-HU" i="1" dirty="0" err="1"/>
              <a:t>Francisci</a:t>
            </a:r>
            <a:r>
              <a:rPr lang="hu-HU" i="1" dirty="0"/>
              <a:t> </a:t>
            </a:r>
            <a:r>
              <a:rPr lang="hu-HU" i="1" dirty="0" err="1"/>
              <a:t>Spirae</a:t>
            </a:r>
            <a:r>
              <a:rPr lang="hu-HU" dirty="0"/>
              <a:t> […] </a:t>
            </a:r>
            <a:r>
              <a:rPr lang="hu-HU" i="1" dirty="0" err="1"/>
              <a:t>Historia</a:t>
            </a:r>
            <a:r>
              <a:rPr lang="hu-HU" dirty="0"/>
              <a:t>, Basel, </a:t>
            </a:r>
            <a:r>
              <a:rPr lang="hu-HU" dirty="0" err="1"/>
              <a:t>Oporinus</a:t>
            </a:r>
            <a:r>
              <a:rPr lang="hu-HU" dirty="0"/>
              <a:t>, 1550, 96-124.</a:t>
            </a:r>
          </a:p>
        </p:txBody>
      </p:sp>
    </p:spTree>
    <p:extLst>
      <p:ext uri="{BB962C8B-B14F-4D97-AF65-F5344CB8AC3E}">
        <p14:creationId xmlns:p14="http://schemas.microsoft.com/office/powerpoint/2010/main" val="1098562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363E639-6244-BD1A-218A-8C35DDD39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Öffentliche Reden von 1548 (publiziert in 1549)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De beatitudine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Quaestio, An honesta natura sint, an vero opinione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B79F5D9-07A4-0820-78CB-E9CB10901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063" y="492573"/>
            <a:ext cx="3883062" cy="5880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576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BDEB10-FE1A-F2ED-5E3C-B24117B4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490" y="552359"/>
            <a:ext cx="6378678" cy="5753281"/>
          </a:xfrm>
        </p:spPr>
        <p:txBody>
          <a:bodyPr/>
          <a:lstStyle/>
          <a:p>
            <a:r>
              <a:rPr lang="hu-HU" dirty="0" err="1"/>
              <a:t>Riccoboni</a:t>
            </a:r>
            <a:r>
              <a:rPr lang="hu-HU" dirty="0"/>
              <a:t>, </a:t>
            </a:r>
            <a:br>
              <a:rPr lang="hu-HU" dirty="0"/>
            </a:br>
            <a:r>
              <a:rPr lang="hu-HU" i="1" dirty="0"/>
              <a:t>De </a:t>
            </a:r>
            <a:r>
              <a:rPr lang="hu-HU" i="1" dirty="0" err="1"/>
              <a:t>Gymnasio</a:t>
            </a:r>
            <a:r>
              <a:rPr lang="hu-HU" i="1" dirty="0"/>
              <a:t> </a:t>
            </a:r>
            <a:r>
              <a:rPr lang="hu-HU" i="1" dirty="0" err="1"/>
              <a:t>Patavino</a:t>
            </a:r>
            <a:r>
              <a:rPr lang="hu-HU" dirty="0"/>
              <a:t> […] </a:t>
            </a:r>
            <a:r>
              <a:rPr lang="hu-HU" i="1" dirty="0" err="1"/>
              <a:t>Commentariorum</a:t>
            </a:r>
            <a:r>
              <a:rPr lang="hu-HU" i="1" dirty="0"/>
              <a:t> </a:t>
            </a:r>
            <a:r>
              <a:rPr lang="hu-HU" i="1" dirty="0" err="1"/>
              <a:t>Libri</a:t>
            </a:r>
            <a:r>
              <a:rPr lang="hu-HU" i="1" dirty="0"/>
              <a:t> Sex</a:t>
            </a:r>
            <a:r>
              <a:rPr lang="hu-HU" dirty="0"/>
              <a:t>, </a:t>
            </a:r>
            <a:r>
              <a:rPr lang="hu-HU" dirty="0" err="1"/>
              <a:t>Padua</a:t>
            </a:r>
            <a:r>
              <a:rPr lang="hu-HU" dirty="0"/>
              <a:t>, 1598.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A420989-83DD-BA60-D0D6-AE8F05D4B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78" y="411545"/>
            <a:ext cx="4145378" cy="61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8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9C52D1-46AC-BB5A-D103-F7ABCA5D4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err="1"/>
              <a:t>Riccoboni</a:t>
            </a:r>
            <a:r>
              <a:rPr lang="hu-HU" sz="3600" dirty="0"/>
              <a:t>, </a:t>
            </a:r>
            <a:r>
              <a:rPr lang="hu-HU" sz="3600" i="1" dirty="0"/>
              <a:t>De </a:t>
            </a:r>
            <a:r>
              <a:rPr lang="hu-HU" sz="3600" i="1" dirty="0" err="1"/>
              <a:t>Gymnasio</a:t>
            </a:r>
            <a:r>
              <a:rPr lang="hu-HU" sz="3600" i="1" dirty="0"/>
              <a:t> </a:t>
            </a:r>
            <a:r>
              <a:rPr lang="hu-HU" sz="3600" i="1" dirty="0" err="1"/>
              <a:t>Patavino</a:t>
            </a:r>
            <a:r>
              <a:rPr lang="hu-HU" sz="3600" dirty="0"/>
              <a:t> […], </a:t>
            </a:r>
            <a:r>
              <a:rPr lang="hu-HU" sz="3600" dirty="0" err="1"/>
              <a:t>Padua</a:t>
            </a:r>
            <a:r>
              <a:rPr lang="hu-HU" sz="3600" dirty="0"/>
              <a:t>, 1598, 24v, </a:t>
            </a:r>
            <a:r>
              <a:rPr lang="hu-HU" sz="3600" dirty="0" err="1"/>
              <a:t>Explicatores</a:t>
            </a:r>
            <a:r>
              <a:rPr lang="hu-HU" sz="3600" dirty="0"/>
              <a:t> </a:t>
            </a:r>
            <a:r>
              <a:rPr lang="hu-HU" sz="3600" dirty="0" err="1"/>
              <a:t>philosophiae</a:t>
            </a:r>
            <a:r>
              <a:rPr lang="hu-HU" sz="3600" dirty="0"/>
              <a:t> </a:t>
            </a:r>
            <a:r>
              <a:rPr lang="hu-HU" sz="3600" dirty="0" err="1"/>
              <a:t>moralis</a:t>
            </a:r>
            <a:endParaRPr lang="hu-HU" sz="3600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5614A6D-CD9C-3D09-CA5D-F260E70C8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" y="1786295"/>
            <a:ext cx="3239369" cy="4732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A1CA513-89C4-F9CD-EDA2-13C5646D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508" y="1858297"/>
            <a:ext cx="6961492" cy="1232372"/>
          </a:xfrm>
          <a:prstGeom prst="rect">
            <a:avLst/>
          </a:prstGeom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97841F5E-9D84-A105-77B0-3D3E3FC81696}"/>
              </a:ext>
            </a:extLst>
          </p:cNvPr>
          <p:cNvCxnSpPr/>
          <p:nvPr/>
        </p:nvCxnSpPr>
        <p:spPr>
          <a:xfrm flipV="1">
            <a:off x="3972232" y="3303639"/>
            <a:ext cx="1258276" cy="9242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38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A4D8EA-0394-F8FA-8836-A2EF9FAD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dirty="0" err="1"/>
              <a:t>Archivio</a:t>
            </a:r>
            <a:r>
              <a:rPr lang="hu-HU" sz="3600" dirty="0"/>
              <a:t> </a:t>
            </a:r>
            <a:r>
              <a:rPr lang="hu-HU" sz="3600" dirty="0" err="1"/>
              <a:t>dell’Università</a:t>
            </a:r>
            <a:r>
              <a:rPr lang="hu-HU" sz="3600" dirty="0"/>
              <a:t> di Padova, </a:t>
            </a:r>
            <a:r>
              <a:rPr lang="hu-HU" sz="3600" dirty="0" err="1"/>
              <a:t>Archivio</a:t>
            </a:r>
            <a:r>
              <a:rPr lang="hu-HU" sz="3600" dirty="0"/>
              <a:t> </a:t>
            </a:r>
            <a:r>
              <a:rPr lang="hu-HU" sz="3600" dirty="0" err="1"/>
              <a:t>antico</a:t>
            </a:r>
            <a:r>
              <a:rPr lang="hu-HU" sz="3600" dirty="0"/>
              <a:t>, </a:t>
            </a:r>
            <a:r>
              <a:rPr lang="hu-HU" sz="3600" dirty="0" err="1"/>
              <a:t>ms</a:t>
            </a:r>
            <a:r>
              <a:rPr lang="hu-HU" sz="3600" dirty="0"/>
              <a:t>. 668, </a:t>
            </a:r>
            <a:r>
              <a:rPr lang="hu-HU" sz="3600" dirty="0" err="1"/>
              <a:t>ff</a:t>
            </a:r>
            <a:r>
              <a:rPr lang="hu-HU" sz="3600" dirty="0"/>
              <a:t>. 310r-313v.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8F87323-205B-5E51-3F7B-2A0FEF0BE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6" y="2141537"/>
            <a:ext cx="3461038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7126B2E-341A-03AF-9BA3-61189535C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35" y="1411357"/>
            <a:ext cx="6388851" cy="20176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2E9F62CF-8B33-8E64-9DF8-535D763C2FB6}"/>
              </a:ext>
            </a:extLst>
          </p:cNvPr>
          <p:cNvCxnSpPr/>
          <p:nvPr/>
        </p:nvCxnSpPr>
        <p:spPr>
          <a:xfrm flipV="1">
            <a:off x="3886200" y="3568148"/>
            <a:ext cx="1461052" cy="735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38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8A10EB-4E53-16EC-FFF9-C2278615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Robortellos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Kommentare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zur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Politik von Aristoteles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mit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Filelfo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6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Morali </a:t>
            </a:r>
            <a:r>
              <a:rPr lang="en-US" sz="26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Disciplina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Averroes, </a:t>
            </a:r>
            <a:r>
              <a:rPr lang="en-US" sz="26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Paraphrasis 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Platos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Politeia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Venedig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1552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artalom helye 3" descr="A képen szöveg, Betűtípus, tervezés, illusztráció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EAA21B3-DDE4-794A-2805-E7B798AD1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1455" y="492573"/>
            <a:ext cx="427827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39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229</Words>
  <Application>Microsoft Office PowerPoint</Application>
  <PresentationFormat>Szélesvásznú</PresentationFormat>
  <Paragraphs>23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Office-téma</vt:lpstr>
      <vt:lpstr>Melanchthon in Padua  Zsigmond Gyalui Tordas (ca. 1520-1569) Orationen in Padua vom Jahre 1548</vt:lpstr>
      <vt:lpstr>Zsigmond Gyalui Torda</vt:lpstr>
      <vt:lpstr>Werke in der Periode zu Padua</vt:lpstr>
      <vt:lpstr>Öffentliche Reden von 1548 (publiziert in 1549)   - De beatitudine - Quaestio, An honesta natura sint, an vero opinione</vt:lpstr>
      <vt:lpstr>Riccoboni,  De Gymnasio Patavino […] Commentariorum Libri Sex, Padua, 1598.</vt:lpstr>
      <vt:lpstr>Riccoboni, De Gymnasio Patavino […], Padua, 1598, 24v, Explicatores philosophiae moralis</vt:lpstr>
      <vt:lpstr>Archivio dell’Università di Padova, Archivio antico, ms. 668, ff. 310r-313v. </vt:lpstr>
      <vt:lpstr>Robortellos Kommentare zur Politik von Aristoteles mit: - Filelfo, De Morali Disciplina - Averroes, Paraphrasis in Platos Politeia  Venedig 1552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József</dc:creator>
  <cp:lastModifiedBy>Simon József</cp:lastModifiedBy>
  <cp:revision>3</cp:revision>
  <dcterms:created xsi:type="dcterms:W3CDTF">2025-09-08T11:36:04Z</dcterms:created>
  <dcterms:modified xsi:type="dcterms:W3CDTF">2025-09-09T11:06:35Z</dcterms:modified>
</cp:coreProperties>
</file>