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68" r:id="rId5"/>
    <p:sldId id="269" r:id="rId6"/>
    <p:sldId id="270" r:id="rId7"/>
    <p:sldId id="271" r:id="rId8"/>
    <p:sldId id="290" r:id="rId9"/>
    <p:sldId id="291" r:id="rId10"/>
    <p:sldId id="284" r:id="rId11"/>
    <p:sldId id="285" r:id="rId12"/>
    <p:sldId id="292" r:id="rId13"/>
    <p:sldId id="293" r:id="rId14"/>
    <p:sldId id="299" r:id="rId15"/>
    <p:sldId id="294" r:id="rId16"/>
    <p:sldId id="295" r:id="rId17"/>
    <p:sldId id="296" r:id="rId18"/>
    <p:sldId id="297" r:id="rId19"/>
    <p:sldId id="298" r:id="rId20"/>
    <p:sldId id="273" r:id="rId21"/>
    <p:sldId id="274" r:id="rId22"/>
    <p:sldId id="275" r:id="rId23"/>
    <p:sldId id="286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00" r:id="rId3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CCB57-9F5A-0DB2-CF6D-D4DE92288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A3725C-7756-1634-AAF5-AE63344E6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29F99F4-63C0-320A-002A-2F7D0B7E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55F88F9-B512-C813-8918-09B112D5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322B805-936A-1AF1-1F99-E4AFFEFC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926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E526E-FA66-4ECB-0EDC-FA7B22D7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899063F-4613-E2A3-181F-E4FE57367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1D735FC-7C2F-CB65-2B8B-6B7AF347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110CF7F-230B-2C91-8366-32F2407D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EFA935-9D1D-E47A-B74C-62907053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998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561A449-14A8-F31E-9A34-3A1BD7136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41874F4-9F48-1165-C9E7-5069CD1DC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EF0CA3-EDB5-CE64-657D-6FD0EAB2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E852CE3-BCA9-99EC-B3D6-82180C70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3F2804-F6F6-5082-2FD1-64E648AE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66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40935-CA0D-FC3C-F8C7-9E863464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365F6D-64A0-047D-713A-2B30BCD6E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2F11356-4974-E58C-FB64-ABA9C21E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CD1AD44-55F5-800B-CC0A-08257D4A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614BC5-AB86-E5EC-08B7-843B27B6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70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FE450-261B-BFC9-C421-43DCCE12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0FD3C3-2249-B23E-6519-03CDA4EB2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7CAC26-585A-4421-A2C8-6A3F2A3C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DBD593A-6FE2-4C01-B49D-5139843F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EE040C0-6FF3-8D01-4731-AAC7CAF3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837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CC329-0383-46D7-AE2D-28B08A69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AC2414-9693-0290-C5B7-F5523282F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67A6B27-A931-D408-6BED-5DA70813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245AFC5-52D8-753F-C9D1-8910F7B5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473B619-0E64-FE2D-A9FC-BC9C5E52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DAD4DAA-0BF4-D4C1-6900-8B1C523F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906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43118-6F3E-0327-E5F2-BEF6B8EA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6F21BD-AEAE-4DB6-5900-73721392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DDC9B05-8258-3293-B510-73919484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073BB7-7DA7-7BE1-E63C-C18B33A84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20BEDCB-B5AF-C451-2F5A-8DA83E29A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9377AE1-6FEB-0103-C8E2-7156829F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67AA443-FE13-ADEA-3CDB-025D3C51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87E76EB-0242-E0E3-4D65-FF47DD0E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76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3FFFE-B24B-5233-1BCB-29986D98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01E57D-63BB-ECAC-4CC4-4B013BDA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AD6B31C-76EB-AF82-9B1D-6A864F53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8C3DBE1-1B78-9E77-50CF-A574AF49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334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8952A1E-6CD7-91ED-96D6-6C924728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DAE2899-D093-F75F-886C-C0E2F314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E311925-0B2B-0239-AE9F-66D430F1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644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A2F2C-8F2C-A6DF-7ECF-EBCF5818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F049604-B94D-AD1B-76C2-0A21BA36C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7E23D9-C05A-8E59-8089-E28F48C79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FF2C2FF-DFDA-ACDA-9A6A-A84C765B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2BC528A-339D-4120-F5A2-061644E5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D2272CE-2941-F7A4-2F52-D179CE6A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405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534EC-1C99-2AE2-9CA0-67A9E238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F613579-09D9-0C83-8AC0-190225595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6B9852-C2A7-4133-88F7-D06630879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F0F5546-90B8-6B4D-D2AF-F917F903A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E626A2B-1C45-F264-9A87-6F5FA5C0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B1B8D9-8489-DD6C-D488-D1D0D123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474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975A2CD-16E8-EE4A-DF25-0348C524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5E8EE5-994B-B500-CD60-115C6012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C13775D-795A-1881-EF08-1F6D9A681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BFCD2A-98C6-46EC-BAB0-28BB6BD23D1B}" type="datetimeFigureOut">
              <a:rPr lang="sk-SK" smtClean="0"/>
              <a:t>14. 9. 2025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C4E4129-D9B3-D51C-BC72-550791B28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3F6D20-8AC2-8CC1-8952-D90FEB152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D11B7-CA90-4D44-A22F-E1F7615FB8A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329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AE841D-CE5C-5614-C6D5-62FB3AF2D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3200" b="1" dirty="0"/>
              <a:t>Banícka akadémia v Banskej Štiavnici do r. 1790 (financovanie, organizácia, učitelia, učebný plán,</a:t>
            </a:r>
            <a:br>
              <a:rPr lang="sk-SK" sz="3200" b="1" dirty="0"/>
            </a:br>
            <a:r>
              <a:rPr lang="sk-SK" sz="3200" b="1" dirty="0"/>
              <a:t> učebné pomôcky)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E0FA38-05F5-0311-EEB4-7AFAFFD317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i="1" dirty="0"/>
              <a:t>Miroslav Kamenický</a:t>
            </a:r>
          </a:p>
        </p:txBody>
      </p:sp>
    </p:spTree>
    <p:extLst>
      <p:ext uri="{BB962C8B-B14F-4D97-AF65-F5344CB8AC3E}">
        <p14:creationId xmlns:p14="http://schemas.microsoft.com/office/powerpoint/2010/main" val="548934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9AE43-F34E-2EB7-DFDF-FD71C3BE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AB54AB-7B47-39B1-888C-626DA14C9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Plat prvého profesora (určený 13. júna 1763) – 2000 zlatých ročne + bezplatný byt v Banskej Štiavnici.</a:t>
            </a:r>
          </a:p>
          <a:p>
            <a:endParaRPr lang="sk-SK" dirty="0"/>
          </a:p>
          <a:p>
            <a:r>
              <a:rPr lang="sk-SK" dirty="0"/>
              <a:t>Druhá bola katedra mechaniky a hydrauliky – profesor – jezuita Mikuláš </a:t>
            </a:r>
            <a:r>
              <a:rPr lang="sk-SK" dirty="0" err="1"/>
              <a:t>Poda</a:t>
            </a:r>
            <a:r>
              <a:rPr lang="sk-SK" dirty="0"/>
              <a:t> – ročný plat 200 zlatých.</a:t>
            </a:r>
          </a:p>
        </p:txBody>
      </p:sp>
    </p:spTree>
    <p:extLst>
      <p:ext uri="{BB962C8B-B14F-4D97-AF65-F5344CB8AC3E}">
        <p14:creationId xmlns:p14="http://schemas.microsoft.com/office/powerpoint/2010/main" val="405535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70614-3137-AF80-8334-50C376C6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Organizácia, učitelia, učebný plán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B5947C1-3AB9-C1AA-79CA-82F5466F9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2000" b="1" dirty="0"/>
              <a:t>Systemizačný štatút – </a:t>
            </a:r>
            <a:r>
              <a:rPr lang="sk-SK" sz="2000" b="1" dirty="0" err="1"/>
              <a:t>Systema</a:t>
            </a:r>
            <a:r>
              <a:rPr lang="sk-SK" sz="2000" b="1" dirty="0"/>
              <a:t> </a:t>
            </a:r>
            <a:r>
              <a:rPr lang="sk-SK" sz="2000" b="1" dirty="0" err="1"/>
              <a:t>Academiae</a:t>
            </a:r>
            <a:r>
              <a:rPr lang="sk-SK" sz="2000" b="1" dirty="0"/>
              <a:t> </a:t>
            </a:r>
            <a:r>
              <a:rPr lang="sk-SK" sz="2000" b="1" dirty="0" err="1"/>
              <a:t>Montanisticis</a:t>
            </a:r>
            <a:r>
              <a:rPr lang="sk-SK" sz="2000" b="1" dirty="0"/>
              <a:t> (1770)</a:t>
            </a:r>
          </a:p>
          <a:p>
            <a:endParaRPr lang="sk-SK" sz="2000" b="1" dirty="0"/>
          </a:p>
          <a:p>
            <a:r>
              <a:rPr lang="sk-SK" sz="2000" b="1" dirty="0"/>
              <a:t>1. ročník: matematika a fyzika.  </a:t>
            </a:r>
          </a:p>
          <a:p>
            <a:pPr marL="0" indent="0">
              <a:buNone/>
            </a:pPr>
            <a:r>
              <a:rPr lang="sk-SK" sz="2000" dirty="0"/>
              <a:t>Vyučovacia látka bola rozdelená na teoretickú a praktickú časť. </a:t>
            </a:r>
          </a:p>
          <a:p>
            <a:pPr marL="0" indent="0">
              <a:buNone/>
            </a:pPr>
            <a:r>
              <a:rPr lang="sk-SK" sz="2000" dirty="0"/>
              <a:t>V praktickej časti sa kládol dôraz na technické kreslenie. </a:t>
            </a:r>
          </a:p>
          <a:p>
            <a:endParaRPr lang="sk-SK" sz="2000" dirty="0"/>
          </a:p>
          <a:p>
            <a:r>
              <a:rPr lang="sk-SK" sz="2000" b="1" dirty="0"/>
              <a:t>2. ročník: mineralógia a metalurgická chémia.</a:t>
            </a:r>
          </a:p>
          <a:p>
            <a:pPr marL="0" indent="0">
              <a:buNone/>
            </a:pPr>
            <a:r>
              <a:rPr lang="sk-SK" sz="2000" dirty="0"/>
              <a:t>Vyučovacia látka opäť bola rozdelená na teoretickú a praktickú časť.</a:t>
            </a:r>
          </a:p>
          <a:p>
            <a:pPr marL="0" indent="0">
              <a:buNone/>
            </a:pPr>
            <a:r>
              <a:rPr lang="sk-SK" sz="2000" dirty="0"/>
              <a:t>Praktická časť – práca v chemickom laboratóriu. Prax v hutníckych podnikoch. </a:t>
            </a:r>
          </a:p>
          <a:p>
            <a:pPr marL="0" indent="0">
              <a:buNone/>
            </a:pPr>
            <a:endParaRPr lang="sk-SK" sz="2000" dirty="0"/>
          </a:p>
          <a:p>
            <a:r>
              <a:rPr lang="sk-SK" sz="2000" b="1" dirty="0"/>
              <a:t>3. ročník: banské vedy a banské právo</a:t>
            </a:r>
          </a:p>
          <a:p>
            <a:pPr marL="0" indent="0">
              <a:buNone/>
            </a:pPr>
            <a:r>
              <a:rPr lang="sk-SK" sz="2000" dirty="0"/>
              <a:t>Vyučovacia látka opäť bola rozdelená na teoretickú a praktickú časť.</a:t>
            </a:r>
          </a:p>
          <a:p>
            <a:pPr marL="0" indent="0">
              <a:buNone/>
            </a:pPr>
            <a:r>
              <a:rPr lang="sk-SK" sz="2000" dirty="0"/>
              <a:t>Praktická časť – prax v banských závodoch.</a:t>
            </a:r>
          </a:p>
          <a:p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44760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A104B4-C7D8-5501-1261-9061B757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sk-SK" sz="4000">
                <a:solidFill>
                  <a:srgbClr val="FFFFFF"/>
                </a:solidFill>
              </a:rPr>
              <a:t>Ešte niekoľko ustanovení štatútu: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A0DA91-A12F-35B3-51EE-287B98D1C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sk-SK" sz="2000" dirty="0"/>
              <a:t>1. </a:t>
            </a:r>
            <a:r>
              <a:rPr lang="sk-SK" sz="2000" dirty="0" err="1"/>
              <a:t>c.k</a:t>
            </a:r>
            <a:r>
              <a:rPr lang="sk-SK" sz="2000" dirty="0"/>
              <a:t>. Banícka akadémia je verejné učilište, ktoré je určené na dôkladné vzdelanie mladých ľudí za budúcich úradníkov pre všetky druhy montánnych služieb.</a:t>
            </a:r>
          </a:p>
          <a:p>
            <a:r>
              <a:rPr lang="sk-SK" sz="2000" dirty="0"/>
              <a:t>2. Nikto nemôže byť prijatý na počúvanie akademických prednášok bez povolenia </a:t>
            </a:r>
            <a:r>
              <a:rPr lang="sk-SK" sz="2000" dirty="0" err="1"/>
              <a:t>c.k</a:t>
            </a:r>
            <a:r>
              <a:rPr lang="sk-SK" sz="2000" dirty="0"/>
              <a:t>. dvorskej komory.</a:t>
            </a:r>
          </a:p>
          <a:p>
            <a:r>
              <a:rPr lang="sk-SK" sz="2000" dirty="0"/>
              <a:t>3. Každý, kto chce byť prijatý na Banícku akadémiu, musí mať dobrý zdravotný stav a dostatočne silnú telesnú konštrukciu na prácu v montánnej službe, musí mať minimálne 18 rokov, musí sa preukázať požadovanými osvedčeniami svojich schopností a musí byť dobrých mravov. </a:t>
            </a:r>
          </a:p>
        </p:txBody>
      </p:sp>
    </p:spTree>
    <p:extLst>
      <p:ext uri="{BB962C8B-B14F-4D97-AF65-F5344CB8AC3E}">
        <p14:creationId xmlns:p14="http://schemas.microsoft.com/office/powerpoint/2010/main" val="85799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A94A0-EF07-4004-66A3-197876B6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8D0AA4-1D8A-476F-E654-FD133B912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sk-SK" dirty="0"/>
              <a:t>22. Akademické prázdniny sú podobne ako na iných učilištiach,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dirty="0"/>
              <a:t>v jesenných mesiacoch september a október.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k-SK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dirty="0"/>
              <a:t>23. Po prázdninách prednášky začínajú na začiatku novembra. Prednáškový cyklus začína prednáškou o akademických predpisoch. </a:t>
            </a:r>
          </a:p>
        </p:txBody>
      </p:sp>
    </p:spTree>
    <p:extLst>
      <p:ext uri="{BB962C8B-B14F-4D97-AF65-F5344CB8AC3E}">
        <p14:creationId xmlns:p14="http://schemas.microsoft.com/office/powerpoint/2010/main" val="195463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734A389-6020-DFC6-E486-05E0F393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46" y="630935"/>
            <a:ext cx="5867716" cy="3050025"/>
          </a:xfrm>
          <a:noFill/>
        </p:spPr>
        <p:txBody>
          <a:bodyPr anchor="b">
            <a:normAutofit/>
          </a:bodyPr>
          <a:lstStyle/>
          <a:p>
            <a:r>
              <a:rPr lang="sk-SK" altLang="sk-SK" sz="3000">
                <a:solidFill>
                  <a:schemeClr val="bg1"/>
                </a:solidFill>
              </a:rPr>
              <a:t>František Jozef M</a:t>
            </a:r>
            <a:r>
              <a:rPr lang="en-US" altLang="sk-SK" sz="3000">
                <a:solidFill>
                  <a:schemeClr val="bg1"/>
                </a:solidFill>
              </a:rPr>
              <a:t>ü</a:t>
            </a:r>
            <a:r>
              <a:rPr lang="sk-SK" altLang="sk-SK" sz="3000">
                <a:solidFill>
                  <a:schemeClr val="bg1"/>
                </a:solidFill>
              </a:rPr>
              <a:t>ller von Reichenstein </a:t>
            </a:r>
            <a:br>
              <a:rPr lang="sk-SK" altLang="sk-SK" sz="3000">
                <a:solidFill>
                  <a:schemeClr val="bg1"/>
                </a:solidFill>
              </a:rPr>
            </a:br>
            <a:r>
              <a:rPr lang="sk-SK" altLang="sk-SK" sz="3000">
                <a:solidFill>
                  <a:schemeClr val="bg1"/>
                </a:solidFill>
              </a:rPr>
              <a:t>Narodený:  4. október 1742 Poysdorf (Rakúsko)</a:t>
            </a:r>
            <a:br>
              <a:rPr lang="sk-SK" altLang="sk-SK" sz="3000">
                <a:solidFill>
                  <a:schemeClr val="bg1"/>
                </a:solidFill>
              </a:rPr>
            </a:br>
            <a:r>
              <a:rPr lang="sk-SK" altLang="sk-SK" sz="3000">
                <a:solidFill>
                  <a:schemeClr val="bg1"/>
                </a:solidFill>
              </a:rPr>
              <a:t> Zomrel: 12. október 1825 vo Viedni </a:t>
            </a:r>
            <a:br>
              <a:rPr lang="sk-SK" altLang="sk-SK" sz="3000">
                <a:solidFill>
                  <a:schemeClr val="bg1"/>
                </a:solidFill>
              </a:rPr>
            </a:br>
            <a:endParaRPr lang="sk-SK" sz="300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A2C9D491-0672-99C9-5624-3282E43D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" b="1"/>
          <a:stretch>
            <a:fillRect/>
          </a:stretch>
        </p:blipFill>
        <p:spPr bwMode="auto">
          <a:xfrm>
            <a:off x="695408" y="706170"/>
            <a:ext cx="4024499" cy="543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62055" y="85014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D0F92D-89E9-8E78-C08C-B401517F9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846" y="3952890"/>
            <a:ext cx="5867720" cy="2305002"/>
          </a:xfrm>
          <a:noFill/>
        </p:spPr>
        <p:txBody>
          <a:bodyPr anchor="t">
            <a:normAutofit/>
          </a:bodyPr>
          <a:lstStyle/>
          <a:p>
            <a:r>
              <a:rPr lang="sk-SK" sz="4000" dirty="0">
                <a:solidFill>
                  <a:schemeClr val="bg1"/>
                </a:solidFill>
              </a:rPr>
              <a:t>Návrh na reformu akadémie z roku 1817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5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ACA0AE3-3111-FCAB-7D0C-9908ABBAB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43407"/>
            <a:ext cx="10905066" cy="41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2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text, jedálny lístok, dokument, číslo&#10;&#10;Obsah vygenerovaný umelou inteligenciou môže byť nesprávny.">
            <a:extLst>
              <a:ext uri="{FF2B5EF4-FFF2-40B4-BE49-F238E27FC236}">
                <a16:creationId xmlns:a16="http://schemas.microsoft.com/office/drawing/2014/main" id="{7B5B92AC-D31C-7C7B-F7B0-9CF9DEBBC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67" y="675470"/>
            <a:ext cx="10905066" cy="55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6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5C04DF9-655F-CD27-C7A2-BC192AC4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869" r="-1" b="2240"/>
          <a:stretch>
            <a:fillRect/>
          </a:stretch>
        </p:blipFill>
        <p:spPr>
          <a:xfrm>
            <a:off x="861566" y="501650"/>
            <a:ext cx="10822433" cy="60876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415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D236A0C-1D7C-EFE9-FDDF-652A0379E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862" r="-1" b="11322"/>
          <a:stretch>
            <a:fillRect/>
          </a:stretch>
        </p:blipFill>
        <p:spPr>
          <a:xfrm>
            <a:off x="838199" y="233807"/>
            <a:ext cx="10884521" cy="612254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47722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2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F88B48A-41E2-51BF-4321-CA112AE799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718" b="-2"/>
          <a:stretch>
            <a:fillRect/>
          </a:stretch>
        </p:blipFill>
        <p:spPr>
          <a:xfrm>
            <a:off x="626590" y="317578"/>
            <a:ext cx="11540550" cy="373135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41EBB62-5A39-CFA7-26D8-C2AC81CA6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anchor="t">
            <a:normAutofit/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07A12-61E5-795D-32E9-D21C3DFB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Založenie, sled udalostí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EC9245-73B8-9BEB-D3C8-D72A9A333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1. október 1762 – zasadnutie komisie. Formulovanie návrhov pre panovníčku Máriu Teréziu.</a:t>
            </a:r>
          </a:p>
          <a:p>
            <a:r>
              <a:rPr lang="sk-SK" dirty="0"/>
              <a:t>22. október 1762 – dokončenie zápisnice z komisie a jej podpísanie prezidentom Dvorskej komory Johannom </a:t>
            </a:r>
            <a:r>
              <a:rPr lang="sk-SK" dirty="0" err="1"/>
              <a:t>Seyfriedom</a:t>
            </a:r>
            <a:r>
              <a:rPr lang="sk-SK" dirty="0"/>
              <a:t> von </a:t>
            </a:r>
            <a:r>
              <a:rPr lang="sk-SK" dirty="0" err="1"/>
              <a:t>Herbersteinom</a:t>
            </a:r>
            <a:r>
              <a:rPr lang="sk-SK" dirty="0"/>
              <a:t> a predsedom </a:t>
            </a:r>
            <a:r>
              <a:rPr lang="sk-SK" dirty="0" err="1"/>
              <a:t>c.k</a:t>
            </a:r>
            <a:r>
              <a:rPr lang="sk-SK" dirty="0"/>
              <a:t>. českej a rakúskej dvorskej kancelárie Rudolfom </a:t>
            </a:r>
            <a:r>
              <a:rPr lang="sk-SK" dirty="0" err="1"/>
              <a:t>Chotekom</a:t>
            </a:r>
            <a:r>
              <a:rPr lang="sk-SK" dirty="0"/>
              <a:t>. Predloženie zápisnice Márii Terézii. </a:t>
            </a:r>
          </a:p>
          <a:p>
            <a:r>
              <a:rPr lang="sk-SK" dirty="0"/>
              <a:t>13. december 1762 – Mária Terézia schvaľuje návrhy komisie a pridáva svoj vlastnoručný podpis.</a:t>
            </a:r>
          </a:p>
        </p:txBody>
      </p:sp>
    </p:spTree>
    <p:extLst>
      <p:ext uri="{BB962C8B-B14F-4D97-AF65-F5344CB8AC3E}">
        <p14:creationId xmlns:p14="http://schemas.microsoft.com/office/powerpoint/2010/main" val="378321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72F7E4-84A9-7D33-CCFA-F8A7959D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5400"/>
              <a:t>Učebné pomôcky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8C1FD5-3473-6B02-6E9A-E763A4B88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2200"/>
              <a:t>Knižnica</a:t>
            </a:r>
          </a:p>
          <a:p>
            <a:endParaRPr lang="sk-SK" sz="2200"/>
          </a:p>
        </p:txBody>
      </p:sp>
      <p:pic>
        <p:nvPicPr>
          <p:cNvPr id="5" name="Obrázok 4" descr="Obrázok, na ktorom je text, vnútri, múzeum, kniha&#10;&#10;Obsah vygenerovaný umelou inteligenciou môže byť nesprávny.">
            <a:extLst>
              <a:ext uri="{FF2B5EF4-FFF2-40B4-BE49-F238E27FC236}">
                <a16:creationId xmlns:a16="http://schemas.microsoft.com/office/drawing/2014/main" id="{D3B934B6-3E4F-702A-A7BA-1B699E8F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198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3540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CD2372-D06F-B52A-0203-C7B569AE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sk-SK" sz="5400" dirty="0"/>
              <a:t>Chemické laboratórium</a:t>
            </a:r>
            <a:br>
              <a:rPr lang="sk-SK" sz="5400" dirty="0"/>
            </a:br>
            <a:endParaRPr lang="sk-SK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D1172E-EACA-E8E1-0609-D5C3AFFC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200" dirty="0"/>
          </a:p>
          <a:p>
            <a:endParaRPr lang="sk-SK" sz="2200" dirty="0"/>
          </a:p>
        </p:txBody>
      </p:sp>
      <p:pic>
        <p:nvPicPr>
          <p:cNvPr id="5" name="Obrázok 4" descr="Obrázok, na ktorom je exteriér, auto, okno, pozemné vozidlo&#10;&#10;Obsah vygenerovaný umelou inteligenciou môže byť nesprávny.">
            <a:extLst>
              <a:ext uri="{FF2B5EF4-FFF2-40B4-BE49-F238E27FC236}">
                <a16:creationId xmlns:a16="http://schemas.microsoft.com/office/drawing/2014/main" id="{B85ABD67-2A61-52BD-4948-3938056A8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r="44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12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6187C7-8777-121D-0855-2256C991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Chemické laboratórium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text, exteriér, okno, vozidlo&#10;&#10;Obsah vygenerovaný umelou inteligenciou môže byť nesprávny.">
            <a:extLst>
              <a:ext uri="{FF2B5EF4-FFF2-40B4-BE49-F238E27FC236}">
                <a16:creationId xmlns:a16="http://schemas.microsoft.com/office/drawing/2014/main" id="{2774FCF9-8ED4-178B-87A4-9988E6E69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656C5-53BB-E4A2-104E-3E3B6CB7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5D11990-06CC-D471-74F8-E00EA5B57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2029936"/>
            <a:ext cx="13944600" cy="104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15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exteriér, budova, rastlina, izbová rastlina&#10;&#10;Obsah vygenerovaný umelou inteligenciou môže byť nesprávny.">
            <a:extLst>
              <a:ext uri="{FF2B5EF4-FFF2-40B4-BE49-F238E27FC236}">
                <a16:creationId xmlns:a16="http://schemas.microsoft.com/office/drawing/2014/main" id="{CD6A938C-F39F-74CC-B139-951B05DC6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0D0F08-7618-3C7A-C9EE-984B70FF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k-SK" sz="4000" dirty="0"/>
              <a:t>Chemické laboratórium</a:t>
            </a:r>
            <a:br>
              <a:rPr lang="sk-SK" sz="4000" dirty="0"/>
            </a:br>
            <a:endParaRPr lang="sk-SK" sz="4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0C8D56-65B3-7B06-2C99-BA29FB62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0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8557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1CE7D5-D46A-D66D-9277-FB226C51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Chemické laboratórium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exteriér, okno, nebo, strom&#10;&#10;Obsah vygenerovaný umelou inteligenciou môže byť nesprávny.">
            <a:extLst>
              <a:ext uri="{FF2B5EF4-FFF2-40B4-BE49-F238E27FC236}">
                <a16:creationId xmlns:a16="http://schemas.microsoft.com/office/drawing/2014/main" id="{902EB327-DB08-EFF0-F73A-7D5DE50FC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54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A1881E-C534-99B1-DCC3-DEE9513C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Mineralogická zbierka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vnútri, podlaha, položky, drevený&#10;&#10;Obsah vygenerovaný umelou inteligenciou môže byť nesprávny.">
            <a:extLst>
              <a:ext uri="{FF2B5EF4-FFF2-40B4-BE49-F238E27FC236}">
                <a16:creationId xmlns:a16="http://schemas.microsoft.com/office/drawing/2014/main" id="{CBCA3793-E37A-CE99-F564-3232A116B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6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ADB96B-CF14-FAC5-4556-3ECA35D8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Mineralogická zbierka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vnútri, minerál, kameň, displej&#10;&#10;Obsah vygenerovaný umelou inteligenciou môže byť nesprávny.">
            <a:extLst>
              <a:ext uri="{FF2B5EF4-FFF2-40B4-BE49-F238E27FC236}">
                <a16:creationId xmlns:a16="http://schemas.microsoft.com/office/drawing/2014/main" id="{7AD45711-4095-9CC4-326B-CEFAA8C0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0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AEE91-FE15-E204-76B8-455ADF90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Modely strojov</a:t>
            </a:r>
          </a:p>
        </p:txBody>
      </p:sp>
      <p:pic>
        <p:nvPicPr>
          <p:cNvPr id="5" name="Zástupný objekt pre obsah 4" descr="Obrázok, na ktorom je drevený, podlaha, tvrdé drevo, vnútri&#10;&#10;Obsah vygenerovaný umelou inteligenciou môže byť nesprávny.">
            <a:extLst>
              <a:ext uri="{FF2B5EF4-FFF2-40B4-BE49-F238E27FC236}">
                <a16:creationId xmlns:a16="http://schemas.microsoft.com/office/drawing/2014/main" id="{ED13524C-A516-710B-0D1C-6406B2D55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67320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7AC67-F08B-8BA0-96C3-26114DA4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Modely strojov</a:t>
            </a:r>
          </a:p>
        </p:txBody>
      </p:sp>
      <p:pic>
        <p:nvPicPr>
          <p:cNvPr id="5" name="Zástupný objekt pre obsah 4" descr="Obrázok, na ktorom je vnútri, stena, dom, nábytok&#10;&#10;Obsah vygenerovaný umelou inteligenciou môže byť nesprávny.">
            <a:extLst>
              <a:ext uri="{FF2B5EF4-FFF2-40B4-BE49-F238E27FC236}">
                <a16:creationId xmlns:a16="http://schemas.microsoft.com/office/drawing/2014/main" id="{9EA365E0-6553-DE5B-51D7-82C3B4718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3093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56857-4B44-818F-4249-2D2C1DFE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Realizácia návrhov: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E2728-8A38-89C8-DC5E-79E98BBB3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List prezidenta Dvorskej komory Johanna </a:t>
            </a:r>
            <a:r>
              <a:rPr lang="sk-SK" dirty="0" err="1"/>
              <a:t>Seyfrieda</a:t>
            </a:r>
            <a:r>
              <a:rPr lang="sk-SK" dirty="0"/>
              <a:t> von </a:t>
            </a:r>
            <a:r>
              <a:rPr lang="sk-SK" dirty="0" err="1"/>
              <a:t>Herberstein</a:t>
            </a:r>
            <a:r>
              <a:rPr lang="sk-SK" dirty="0"/>
              <a:t> najvyššiemu </a:t>
            </a:r>
            <a:r>
              <a:rPr lang="sk-SK" dirty="0" err="1"/>
              <a:t>ťeskému</a:t>
            </a:r>
            <a:r>
              <a:rPr lang="sk-SK" dirty="0"/>
              <a:t> </a:t>
            </a:r>
            <a:r>
              <a:rPr lang="sk-SK" dirty="0" err="1"/>
              <a:t>mincmajstrovi</a:t>
            </a:r>
            <a:r>
              <a:rPr lang="sk-SK" dirty="0"/>
              <a:t> </a:t>
            </a:r>
            <a:r>
              <a:rPr lang="sk-SK" dirty="0" err="1"/>
              <a:t>Pachtovi</a:t>
            </a:r>
            <a:r>
              <a:rPr lang="sk-SK" dirty="0"/>
              <a:t>, v ktorom mu oznamuje rozhodnutie panovníčky, aby bol </a:t>
            </a:r>
            <a:r>
              <a:rPr lang="sk-SK" dirty="0" err="1"/>
              <a:t>Peithner</a:t>
            </a:r>
            <a:r>
              <a:rPr lang="sk-SK" dirty="0"/>
              <a:t> menovaný za profesora montánnych vied </a:t>
            </a:r>
            <a:r>
              <a:rPr lang="sk-SK" dirty="0" err="1"/>
              <a:t>karlo</a:t>
            </a:r>
            <a:r>
              <a:rPr lang="sk-SK" dirty="0"/>
              <a:t>-Ferdinandovej univerzity v Prahe.</a:t>
            </a:r>
          </a:p>
          <a:p>
            <a:endParaRPr lang="sk-SK" dirty="0"/>
          </a:p>
          <a:p>
            <a:r>
              <a:rPr lang="sk-SK" dirty="0"/>
              <a:t>13. jún 1763 – vymenovanie Mikuláša Jozefa </a:t>
            </a:r>
            <a:r>
              <a:rPr lang="sk-SK" dirty="0" err="1"/>
              <a:t>Jacquina</a:t>
            </a:r>
            <a:r>
              <a:rPr lang="sk-SK" dirty="0"/>
              <a:t> za profesora v Banskej Štiavnici.</a:t>
            </a:r>
          </a:p>
        </p:txBody>
      </p:sp>
    </p:spTree>
    <p:extLst>
      <p:ext uri="{BB962C8B-B14F-4D97-AF65-F5344CB8AC3E}">
        <p14:creationId xmlns:p14="http://schemas.microsoft.com/office/powerpoint/2010/main" val="1797132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DAEA0A-A585-B483-17D0-B0F50694D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Modely strojov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stena, dom, vnútri, omietka&#10;&#10;Obsah vygenerovaný umelou inteligenciou môže byť nesprávny.">
            <a:extLst>
              <a:ext uri="{FF2B5EF4-FFF2-40B4-BE49-F238E27FC236}">
                <a16:creationId xmlns:a16="http://schemas.microsoft.com/office/drawing/2014/main" id="{026AF52F-DC6E-2095-104E-F615A3F23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400" y="1333881"/>
            <a:ext cx="5550408" cy="41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7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FB6065-3782-3DE9-EE1A-D495DA98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Banské meračstvo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text, vnútri, umenie, múzeum&#10;&#10;Obsah vygenerovaný umelou inteligenciou môže byť nesprávny.">
            <a:extLst>
              <a:ext uri="{FF2B5EF4-FFF2-40B4-BE49-F238E27FC236}">
                <a16:creationId xmlns:a16="http://schemas.microsoft.com/office/drawing/2014/main" id="{DB8E7BB6-82C5-CFBD-7CE9-9BE7F6778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400" y="1333881"/>
            <a:ext cx="5550408" cy="41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73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7F7EB-259E-BDB4-8882-4F0843D6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067C40-F0EE-3BE2-7FE4-CE0B33EAE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7200" dirty="0"/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val="335758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7952435-8953-3387-4867-CFDB7F324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E821DFE-BE5F-8019-7B26-E1F39490A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C9A6AE3-447D-395D-54FD-9EA80C6F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83" y="260368"/>
            <a:ext cx="3996000" cy="570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C1A948-CEF6-1FE5-BFA1-E561E265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endParaRPr lang="sk-SK" sz="4000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4C18467-BD34-6DFC-43C7-3D7A22D8E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680" y="1188972"/>
            <a:ext cx="3204000" cy="45257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C98C6B-1A06-9A27-8F94-D6F9E017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273"/>
            <a:ext cx="3204000" cy="457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65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1C6C2-464A-146F-0C28-0D45BCA4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>
                <a:solidFill>
                  <a:srgbClr val="0070C0"/>
                </a:solidFill>
              </a:rPr>
              <a:t>Financovanie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57F6D81-3CCF-B762-CF28-7BA72DAC6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Školné sa neplatilo</a:t>
            </a:r>
          </a:p>
          <a:p>
            <a:endParaRPr lang="sk-SK" b="1" dirty="0"/>
          </a:p>
          <a:p>
            <a:r>
              <a:rPr lang="sk-SK" b="1" dirty="0"/>
              <a:t>Študenti Baníckej akadémie sa delili do viacerých skupín podľa statusu ich štúdia:</a:t>
            </a:r>
          </a:p>
          <a:p>
            <a:r>
              <a:rPr lang="sk-SK" b="1" dirty="0"/>
              <a:t>1. Riadni poslucháči </a:t>
            </a:r>
          </a:p>
          <a:p>
            <a:r>
              <a:rPr lang="sk-SK" b="1" dirty="0"/>
              <a:t>2. Mimoriadni poslucháči</a:t>
            </a:r>
          </a:p>
          <a:p>
            <a:r>
              <a:rPr lang="sk-SK" b="1" dirty="0"/>
              <a:t>3. Dobrovoľní poslucháči</a:t>
            </a:r>
          </a:p>
        </p:txBody>
      </p:sp>
    </p:spTree>
    <p:extLst>
      <p:ext uri="{BB962C8B-B14F-4D97-AF65-F5344CB8AC3E}">
        <p14:creationId xmlns:p14="http://schemas.microsoft.com/office/powerpoint/2010/main" val="750925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CECEA-95B0-A32D-F5FC-FA47F698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Prvá katedra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C353CC36-16AF-D1D3-5963-C6EF3BA74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8413" y="469050"/>
            <a:ext cx="3892909" cy="62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65C5E4-6174-CF9C-E611-BC117D80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sk-SK" sz="2000" dirty="0"/>
              <a:t>Nikolaus Joseph von Jacquin</a:t>
            </a:r>
            <a:r>
              <a:rPr lang="sk-SK" altLang="sk-SK" sz="2000" dirty="0"/>
              <a:t>  (Mikuláš Jozef </a:t>
            </a:r>
            <a:r>
              <a:rPr lang="sk-SK" altLang="sk-SK" sz="2000" dirty="0" err="1"/>
              <a:t>Jacquin</a:t>
            </a:r>
            <a:r>
              <a:rPr lang="sk-SK" altLang="sk-SK" sz="2000" dirty="0"/>
              <a:t>)  </a:t>
            </a:r>
            <a:r>
              <a:rPr lang="en-US" altLang="sk-SK" sz="2000" dirty="0"/>
              <a:t>(</a:t>
            </a:r>
            <a:r>
              <a:rPr lang="sk-SK" altLang="sk-SK" sz="2000" dirty="0"/>
              <a:t>16. február </a:t>
            </a:r>
            <a:r>
              <a:rPr lang="en-US" altLang="sk-SK" sz="2000" dirty="0"/>
              <a:t>1727 – </a:t>
            </a:r>
            <a:r>
              <a:rPr lang="sk-SK" altLang="sk-SK" sz="2000" dirty="0"/>
              <a:t>26.  </a:t>
            </a:r>
            <a:r>
              <a:rPr lang="sk-SK" altLang="sk-SK" sz="2000" dirty="0" err="1"/>
              <a:t>októ</a:t>
            </a:r>
            <a:r>
              <a:rPr lang="en-US" altLang="sk-SK" sz="2000" dirty="0" err="1"/>
              <a:t>ber</a:t>
            </a:r>
            <a:r>
              <a:rPr lang="en-US" altLang="sk-SK" sz="2000" dirty="0"/>
              <a:t> </a:t>
            </a:r>
            <a:r>
              <a:rPr lang="sk-SK" altLang="sk-SK" sz="2000" dirty="0"/>
              <a:t>1</a:t>
            </a:r>
            <a:r>
              <a:rPr lang="en-US" altLang="sk-SK" sz="2000" dirty="0"/>
              <a:t>817) </a:t>
            </a:r>
            <a:endParaRPr lang="sk-SK" sz="2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899B35-320A-17AC-5C48-5FE5852B6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12B6930-6768-FFC3-4A20-0508A2B3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81" y="1690688"/>
            <a:ext cx="3246438" cy="45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8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E58888DE-3B28-0221-BB4E-05F63831F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788" b="2012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6387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547</Words>
  <Application>Microsoft Office PowerPoint</Application>
  <PresentationFormat>Širokouhlá</PresentationFormat>
  <Paragraphs>59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Motív Office</vt:lpstr>
      <vt:lpstr>Banícka akadémia v Banskej Štiavnici do r. 1790 (financovanie, organizácia, učitelia, učebný plán,  učebné pomôcky)</vt:lpstr>
      <vt:lpstr>Založenie, sled udalostí</vt:lpstr>
      <vt:lpstr>Realizácia návrhov:</vt:lpstr>
      <vt:lpstr>Prezentácia programu PowerPoint</vt:lpstr>
      <vt:lpstr>Prezentácia programu PowerPoint</vt:lpstr>
      <vt:lpstr>Financovanie</vt:lpstr>
      <vt:lpstr>Prvá katedra</vt:lpstr>
      <vt:lpstr>Nikolaus Joseph von Jacquin  (Mikuláš Jozef Jacquin)  (16. február 1727 – 26.  október 1817) </vt:lpstr>
      <vt:lpstr>Prezentácia programu PowerPoint</vt:lpstr>
      <vt:lpstr>Prezentácia programu PowerPoint</vt:lpstr>
      <vt:lpstr>Organizácia, učitelia, učebný plán</vt:lpstr>
      <vt:lpstr>Ešte niekoľko ustanovení štatútu:</vt:lpstr>
      <vt:lpstr>Prezentácia programu PowerPoint</vt:lpstr>
      <vt:lpstr>František Jozef Müller von Reichenstein  Narodený:  4. október 1742 Poysdorf (Rakúsko)  Zomrel: 12. október 1825 vo Viedni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Učebné pomôcky</vt:lpstr>
      <vt:lpstr>Chemické laboratórium </vt:lpstr>
      <vt:lpstr>Chemické laboratórium</vt:lpstr>
      <vt:lpstr>Prezentácia programu PowerPoint</vt:lpstr>
      <vt:lpstr>Chemické laboratórium </vt:lpstr>
      <vt:lpstr>Chemické laboratórium</vt:lpstr>
      <vt:lpstr>Mineralogická zbierka</vt:lpstr>
      <vt:lpstr>Mineralogická zbierka</vt:lpstr>
      <vt:lpstr>Modely strojov</vt:lpstr>
      <vt:lpstr>Modely strojov</vt:lpstr>
      <vt:lpstr>Modely strojov</vt:lpstr>
      <vt:lpstr>Banské meračstvo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Kamenický Miroslav</dc:creator>
  <cp:lastModifiedBy>Kamenický Miroslav</cp:lastModifiedBy>
  <cp:revision>13</cp:revision>
  <dcterms:created xsi:type="dcterms:W3CDTF">2025-09-13T19:35:03Z</dcterms:created>
  <dcterms:modified xsi:type="dcterms:W3CDTF">2025-09-14T21:38:41Z</dcterms:modified>
</cp:coreProperties>
</file>