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0" r:id="rId7"/>
    <p:sldId id="262" r:id="rId8"/>
    <p:sldId id="263" r:id="rId9"/>
    <p:sldId id="265" r:id="rId10"/>
    <p:sldId id="267" r:id="rId11"/>
    <p:sldId id="264" r:id="rId12"/>
    <p:sldId id="266" r:id="rId13"/>
    <p:sldId id="268" r:id="rId1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5FCD4AA6-C774-4243-AD85-2BC8297DADCE}">
          <p14:sldIdLst>
            <p14:sldId id="256"/>
            <p14:sldId id="257"/>
            <p14:sldId id="258"/>
            <p14:sldId id="259"/>
            <p14:sldId id="261"/>
            <p14:sldId id="260"/>
            <p14:sldId id="262"/>
            <p14:sldId id="263"/>
            <p14:sldId id="265"/>
            <p14:sldId id="267"/>
            <p14:sldId id="264"/>
            <p14:sldId id="266"/>
            <p14:sldId id="26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1" d="100"/>
          <a:sy n="81" d="100"/>
        </p:scale>
        <p:origin x="754"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D1EC86C-243D-A92F-0C3E-05E42A9F1535}"/>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3449FC15-93B3-BB02-9CF6-6D4D5C05DC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0645EE32-8C1C-DC33-9F15-D22A3C121752}"/>
              </a:ext>
            </a:extLst>
          </p:cNvPr>
          <p:cNvSpPr>
            <a:spLocks noGrp="1"/>
          </p:cNvSpPr>
          <p:nvPr>
            <p:ph type="dt" sz="half" idx="10"/>
          </p:nvPr>
        </p:nvSpPr>
        <p:spPr/>
        <p:txBody>
          <a:bodyPr/>
          <a:lstStyle/>
          <a:p>
            <a:fld id="{61CC0D11-E98F-4207-B1E2-5BB15DC5C169}" type="datetimeFigureOut">
              <a:rPr lang="ru-RU" smtClean="0"/>
              <a:t>14.09.2025</a:t>
            </a:fld>
            <a:endParaRPr lang="ru-RU"/>
          </a:p>
        </p:txBody>
      </p:sp>
      <p:sp>
        <p:nvSpPr>
          <p:cNvPr id="5" name="Нижний колонтитул 4">
            <a:extLst>
              <a:ext uri="{FF2B5EF4-FFF2-40B4-BE49-F238E27FC236}">
                <a16:creationId xmlns:a16="http://schemas.microsoft.com/office/drawing/2014/main" id="{5B09B2D7-1E31-4DB3-209A-5A17E8C5278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6E4C839-ED07-CA91-88AB-C5A375EC0AD4}"/>
              </a:ext>
            </a:extLst>
          </p:cNvPr>
          <p:cNvSpPr>
            <a:spLocks noGrp="1"/>
          </p:cNvSpPr>
          <p:nvPr>
            <p:ph type="sldNum" sz="quarter" idx="12"/>
          </p:nvPr>
        </p:nvSpPr>
        <p:spPr/>
        <p:txBody>
          <a:bodyPr/>
          <a:lstStyle/>
          <a:p>
            <a:fld id="{05DD3F5A-2B5B-419F-8C4B-75AEE46AB92F}" type="slidenum">
              <a:rPr lang="ru-RU" smtClean="0"/>
              <a:t>‹#›</a:t>
            </a:fld>
            <a:endParaRPr lang="ru-RU"/>
          </a:p>
        </p:txBody>
      </p:sp>
    </p:spTree>
    <p:extLst>
      <p:ext uri="{BB962C8B-B14F-4D97-AF65-F5344CB8AC3E}">
        <p14:creationId xmlns:p14="http://schemas.microsoft.com/office/powerpoint/2010/main" val="3200939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14C7EBA-CCC6-F769-53A9-22008F7FD479}"/>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8FCCE54D-2928-B3D1-0EED-70739174ACC2}"/>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B2392750-814B-1412-76AE-12C346A47F97}"/>
              </a:ext>
            </a:extLst>
          </p:cNvPr>
          <p:cNvSpPr>
            <a:spLocks noGrp="1"/>
          </p:cNvSpPr>
          <p:nvPr>
            <p:ph type="dt" sz="half" idx="10"/>
          </p:nvPr>
        </p:nvSpPr>
        <p:spPr/>
        <p:txBody>
          <a:bodyPr/>
          <a:lstStyle/>
          <a:p>
            <a:fld id="{61CC0D11-E98F-4207-B1E2-5BB15DC5C169}" type="datetimeFigureOut">
              <a:rPr lang="ru-RU" smtClean="0"/>
              <a:t>14.09.2025</a:t>
            </a:fld>
            <a:endParaRPr lang="ru-RU"/>
          </a:p>
        </p:txBody>
      </p:sp>
      <p:sp>
        <p:nvSpPr>
          <p:cNvPr id="5" name="Нижний колонтитул 4">
            <a:extLst>
              <a:ext uri="{FF2B5EF4-FFF2-40B4-BE49-F238E27FC236}">
                <a16:creationId xmlns:a16="http://schemas.microsoft.com/office/drawing/2014/main" id="{1DCA15E0-D534-9505-967A-E28495810C1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22C706BD-6D46-4676-0378-D8742B1EA1D2}"/>
              </a:ext>
            </a:extLst>
          </p:cNvPr>
          <p:cNvSpPr>
            <a:spLocks noGrp="1"/>
          </p:cNvSpPr>
          <p:nvPr>
            <p:ph type="sldNum" sz="quarter" idx="12"/>
          </p:nvPr>
        </p:nvSpPr>
        <p:spPr/>
        <p:txBody>
          <a:bodyPr/>
          <a:lstStyle/>
          <a:p>
            <a:fld id="{05DD3F5A-2B5B-419F-8C4B-75AEE46AB92F}" type="slidenum">
              <a:rPr lang="ru-RU" smtClean="0"/>
              <a:t>‹#›</a:t>
            </a:fld>
            <a:endParaRPr lang="ru-RU"/>
          </a:p>
        </p:txBody>
      </p:sp>
    </p:spTree>
    <p:extLst>
      <p:ext uri="{BB962C8B-B14F-4D97-AF65-F5344CB8AC3E}">
        <p14:creationId xmlns:p14="http://schemas.microsoft.com/office/powerpoint/2010/main" val="54097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3853C4F1-6FFF-F53B-0306-F5D0D3806958}"/>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F64D2499-827C-5042-5026-99AC260EAAC5}"/>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7699DEBC-5AEE-F31E-A0E9-6B6FE7391389}"/>
              </a:ext>
            </a:extLst>
          </p:cNvPr>
          <p:cNvSpPr>
            <a:spLocks noGrp="1"/>
          </p:cNvSpPr>
          <p:nvPr>
            <p:ph type="dt" sz="half" idx="10"/>
          </p:nvPr>
        </p:nvSpPr>
        <p:spPr/>
        <p:txBody>
          <a:bodyPr/>
          <a:lstStyle/>
          <a:p>
            <a:fld id="{61CC0D11-E98F-4207-B1E2-5BB15DC5C169}" type="datetimeFigureOut">
              <a:rPr lang="ru-RU" smtClean="0"/>
              <a:t>14.09.2025</a:t>
            </a:fld>
            <a:endParaRPr lang="ru-RU"/>
          </a:p>
        </p:txBody>
      </p:sp>
      <p:sp>
        <p:nvSpPr>
          <p:cNvPr id="5" name="Нижний колонтитул 4">
            <a:extLst>
              <a:ext uri="{FF2B5EF4-FFF2-40B4-BE49-F238E27FC236}">
                <a16:creationId xmlns:a16="http://schemas.microsoft.com/office/drawing/2014/main" id="{50C30655-7B77-20D4-DCA0-53D254429A6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813C330-4701-EF65-FB84-11D9A9014FD9}"/>
              </a:ext>
            </a:extLst>
          </p:cNvPr>
          <p:cNvSpPr>
            <a:spLocks noGrp="1"/>
          </p:cNvSpPr>
          <p:nvPr>
            <p:ph type="sldNum" sz="quarter" idx="12"/>
          </p:nvPr>
        </p:nvSpPr>
        <p:spPr/>
        <p:txBody>
          <a:bodyPr/>
          <a:lstStyle/>
          <a:p>
            <a:fld id="{05DD3F5A-2B5B-419F-8C4B-75AEE46AB92F}" type="slidenum">
              <a:rPr lang="ru-RU" smtClean="0"/>
              <a:t>‹#›</a:t>
            </a:fld>
            <a:endParaRPr lang="ru-RU"/>
          </a:p>
        </p:txBody>
      </p:sp>
    </p:spTree>
    <p:extLst>
      <p:ext uri="{BB962C8B-B14F-4D97-AF65-F5344CB8AC3E}">
        <p14:creationId xmlns:p14="http://schemas.microsoft.com/office/powerpoint/2010/main" val="1619182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00AAF70-C5B0-5B3E-B9BF-6CE0636B2300}"/>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2472BF95-B34B-75E4-C35C-B7E1EEDCA18C}"/>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2C5F5F77-3B16-581B-486A-B5DFFD104703}"/>
              </a:ext>
            </a:extLst>
          </p:cNvPr>
          <p:cNvSpPr>
            <a:spLocks noGrp="1"/>
          </p:cNvSpPr>
          <p:nvPr>
            <p:ph type="dt" sz="half" idx="10"/>
          </p:nvPr>
        </p:nvSpPr>
        <p:spPr/>
        <p:txBody>
          <a:bodyPr/>
          <a:lstStyle/>
          <a:p>
            <a:fld id="{61CC0D11-E98F-4207-B1E2-5BB15DC5C169}" type="datetimeFigureOut">
              <a:rPr lang="ru-RU" smtClean="0"/>
              <a:t>14.09.2025</a:t>
            </a:fld>
            <a:endParaRPr lang="ru-RU"/>
          </a:p>
        </p:txBody>
      </p:sp>
      <p:sp>
        <p:nvSpPr>
          <p:cNvPr id="5" name="Нижний колонтитул 4">
            <a:extLst>
              <a:ext uri="{FF2B5EF4-FFF2-40B4-BE49-F238E27FC236}">
                <a16:creationId xmlns:a16="http://schemas.microsoft.com/office/drawing/2014/main" id="{6BAD2F78-BE02-106A-DC39-C4074286689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184B54B-A19A-F386-DD2E-7064B0EF611D}"/>
              </a:ext>
            </a:extLst>
          </p:cNvPr>
          <p:cNvSpPr>
            <a:spLocks noGrp="1"/>
          </p:cNvSpPr>
          <p:nvPr>
            <p:ph type="sldNum" sz="quarter" idx="12"/>
          </p:nvPr>
        </p:nvSpPr>
        <p:spPr/>
        <p:txBody>
          <a:bodyPr/>
          <a:lstStyle/>
          <a:p>
            <a:fld id="{05DD3F5A-2B5B-419F-8C4B-75AEE46AB92F}" type="slidenum">
              <a:rPr lang="ru-RU" smtClean="0"/>
              <a:t>‹#›</a:t>
            </a:fld>
            <a:endParaRPr lang="ru-RU"/>
          </a:p>
        </p:txBody>
      </p:sp>
    </p:spTree>
    <p:extLst>
      <p:ext uri="{BB962C8B-B14F-4D97-AF65-F5344CB8AC3E}">
        <p14:creationId xmlns:p14="http://schemas.microsoft.com/office/powerpoint/2010/main" val="1594884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AD5EDF7-0C13-DACD-36AD-0843A8569FED}"/>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DA347CB3-346C-A7D2-0A48-25AEBE22BB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136834DA-AB8B-984B-74F8-A5152D2D7F6B}"/>
              </a:ext>
            </a:extLst>
          </p:cNvPr>
          <p:cNvSpPr>
            <a:spLocks noGrp="1"/>
          </p:cNvSpPr>
          <p:nvPr>
            <p:ph type="dt" sz="half" idx="10"/>
          </p:nvPr>
        </p:nvSpPr>
        <p:spPr/>
        <p:txBody>
          <a:bodyPr/>
          <a:lstStyle/>
          <a:p>
            <a:fld id="{61CC0D11-E98F-4207-B1E2-5BB15DC5C169}" type="datetimeFigureOut">
              <a:rPr lang="ru-RU" smtClean="0"/>
              <a:t>14.09.2025</a:t>
            </a:fld>
            <a:endParaRPr lang="ru-RU"/>
          </a:p>
        </p:txBody>
      </p:sp>
      <p:sp>
        <p:nvSpPr>
          <p:cNvPr id="5" name="Нижний колонтитул 4">
            <a:extLst>
              <a:ext uri="{FF2B5EF4-FFF2-40B4-BE49-F238E27FC236}">
                <a16:creationId xmlns:a16="http://schemas.microsoft.com/office/drawing/2014/main" id="{E4431849-DF3E-BA1E-1A9C-2016F722FA5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7505883-EB6D-EA28-42D0-F6F51F36DEFF}"/>
              </a:ext>
            </a:extLst>
          </p:cNvPr>
          <p:cNvSpPr>
            <a:spLocks noGrp="1"/>
          </p:cNvSpPr>
          <p:nvPr>
            <p:ph type="sldNum" sz="quarter" idx="12"/>
          </p:nvPr>
        </p:nvSpPr>
        <p:spPr/>
        <p:txBody>
          <a:bodyPr/>
          <a:lstStyle/>
          <a:p>
            <a:fld id="{05DD3F5A-2B5B-419F-8C4B-75AEE46AB92F}" type="slidenum">
              <a:rPr lang="ru-RU" smtClean="0"/>
              <a:t>‹#›</a:t>
            </a:fld>
            <a:endParaRPr lang="ru-RU"/>
          </a:p>
        </p:txBody>
      </p:sp>
    </p:spTree>
    <p:extLst>
      <p:ext uri="{BB962C8B-B14F-4D97-AF65-F5344CB8AC3E}">
        <p14:creationId xmlns:p14="http://schemas.microsoft.com/office/powerpoint/2010/main" val="1503825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209C94B-4704-EE1A-7A73-9E2B121693C2}"/>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5AA2EBAB-F239-47C4-ACFD-B104B9840E53}"/>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7D5E3EF6-B53C-7031-22A7-979268278A7B}"/>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DC8A883F-7BB1-D5CD-D0B5-BA57B696238D}"/>
              </a:ext>
            </a:extLst>
          </p:cNvPr>
          <p:cNvSpPr>
            <a:spLocks noGrp="1"/>
          </p:cNvSpPr>
          <p:nvPr>
            <p:ph type="dt" sz="half" idx="10"/>
          </p:nvPr>
        </p:nvSpPr>
        <p:spPr/>
        <p:txBody>
          <a:bodyPr/>
          <a:lstStyle/>
          <a:p>
            <a:fld id="{61CC0D11-E98F-4207-B1E2-5BB15DC5C169}" type="datetimeFigureOut">
              <a:rPr lang="ru-RU" smtClean="0"/>
              <a:t>14.09.2025</a:t>
            </a:fld>
            <a:endParaRPr lang="ru-RU"/>
          </a:p>
        </p:txBody>
      </p:sp>
      <p:sp>
        <p:nvSpPr>
          <p:cNvPr id="6" name="Нижний колонтитул 5">
            <a:extLst>
              <a:ext uri="{FF2B5EF4-FFF2-40B4-BE49-F238E27FC236}">
                <a16:creationId xmlns:a16="http://schemas.microsoft.com/office/drawing/2014/main" id="{9EE07D67-6FA6-56CA-2056-87628580E41C}"/>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09065D40-DF19-0090-AF24-E0BA8612A062}"/>
              </a:ext>
            </a:extLst>
          </p:cNvPr>
          <p:cNvSpPr>
            <a:spLocks noGrp="1"/>
          </p:cNvSpPr>
          <p:nvPr>
            <p:ph type="sldNum" sz="quarter" idx="12"/>
          </p:nvPr>
        </p:nvSpPr>
        <p:spPr/>
        <p:txBody>
          <a:bodyPr/>
          <a:lstStyle/>
          <a:p>
            <a:fld id="{05DD3F5A-2B5B-419F-8C4B-75AEE46AB92F}" type="slidenum">
              <a:rPr lang="ru-RU" smtClean="0"/>
              <a:t>‹#›</a:t>
            </a:fld>
            <a:endParaRPr lang="ru-RU"/>
          </a:p>
        </p:txBody>
      </p:sp>
    </p:spTree>
    <p:extLst>
      <p:ext uri="{BB962C8B-B14F-4D97-AF65-F5344CB8AC3E}">
        <p14:creationId xmlns:p14="http://schemas.microsoft.com/office/powerpoint/2010/main" val="1411506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06D3C81-2C56-1261-A6FB-AB26A581C19C}"/>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404117E9-F31F-A655-0843-7ECBF8F4B6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3E4D490B-5C32-5EBA-DEA1-EF25C5AE10F0}"/>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C22A195C-BB3A-5FC0-8687-35EF848C5C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004054CF-1696-7E72-F60F-D239AD8331C6}"/>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29A1863A-F1A6-B31B-867B-9530684ADACB}"/>
              </a:ext>
            </a:extLst>
          </p:cNvPr>
          <p:cNvSpPr>
            <a:spLocks noGrp="1"/>
          </p:cNvSpPr>
          <p:nvPr>
            <p:ph type="dt" sz="half" idx="10"/>
          </p:nvPr>
        </p:nvSpPr>
        <p:spPr/>
        <p:txBody>
          <a:bodyPr/>
          <a:lstStyle/>
          <a:p>
            <a:fld id="{61CC0D11-E98F-4207-B1E2-5BB15DC5C169}" type="datetimeFigureOut">
              <a:rPr lang="ru-RU" smtClean="0"/>
              <a:t>14.09.2025</a:t>
            </a:fld>
            <a:endParaRPr lang="ru-RU"/>
          </a:p>
        </p:txBody>
      </p:sp>
      <p:sp>
        <p:nvSpPr>
          <p:cNvPr id="8" name="Нижний колонтитул 7">
            <a:extLst>
              <a:ext uri="{FF2B5EF4-FFF2-40B4-BE49-F238E27FC236}">
                <a16:creationId xmlns:a16="http://schemas.microsoft.com/office/drawing/2014/main" id="{16C95618-9A1C-FA0E-3BD9-FCD6F6D97CE2}"/>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6134094C-30D8-9BFB-BA0F-0F78A22CE661}"/>
              </a:ext>
            </a:extLst>
          </p:cNvPr>
          <p:cNvSpPr>
            <a:spLocks noGrp="1"/>
          </p:cNvSpPr>
          <p:nvPr>
            <p:ph type="sldNum" sz="quarter" idx="12"/>
          </p:nvPr>
        </p:nvSpPr>
        <p:spPr/>
        <p:txBody>
          <a:bodyPr/>
          <a:lstStyle/>
          <a:p>
            <a:fld id="{05DD3F5A-2B5B-419F-8C4B-75AEE46AB92F}" type="slidenum">
              <a:rPr lang="ru-RU" smtClean="0"/>
              <a:t>‹#›</a:t>
            </a:fld>
            <a:endParaRPr lang="ru-RU"/>
          </a:p>
        </p:txBody>
      </p:sp>
    </p:spTree>
    <p:extLst>
      <p:ext uri="{BB962C8B-B14F-4D97-AF65-F5344CB8AC3E}">
        <p14:creationId xmlns:p14="http://schemas.microsoft.com/office/powerpoint/2010/main" val="2923472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F06ED40-E200-2BCA-0BB8-5609199B68D4}"/>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ACCD5712-CB3E-03F3-70A0-656171C499AB}"/>
              </a:ext>
            </a:extLst>
          </p:cNvPr>
          <p:cNvSpPr>
            <a:spLocks noGrp="1"/>
          </p:cNvSpPr>
          <p:nvPr>
            <p:ph type="dt" sz="half" idx="10"/>
          </p:nvPr>
        </p:nvSpPr>
        <p:spPr/>
        <p:txBody>
          <a:bodyPr/>
          <a:lstStyle/>
          <a:p>
            <a:fld id="{61CC0D11-E98F-4207-B1E2-5BB15DC5C169}" type="datetimeFigureOut">
              <a:rPr lang="ru-RU" smtClean="0"/>
              <a:t>14.09.2025</a:t>
            </a:fld>
            <a:endParaRPr lang="ru-RU"/>
          </a:p>
        </p:txBody>
      </p:sp>
      <p:sp>
        <p:nvSpPr>
          <p:cNvPr id="4" name="Нижний колонтитул 3">
            <a:extLst>
              <a:ext uri="{FF2B5EF4-FFF2-40B4-BE49-F238E27FC236}">
                <a16:creationId xmlns:a16="http://schemas.microsoft.com/office/drawing/2014/main" id="{0700A0B6-7830-07F3-040F-CA3C20F542D2}"/>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27DA45B6-D8DB-9FB3-13D3-9EC34262D723}"/>
              </a:ext>
            </a:extLst>
          </p:cNvPr>
          <p:cNvSpPr>
            <a:spLocks noGrp="1"/>
          </p:cNvSpPr>
          <p:nvPr>
            <p:ph type="sldNum" sz="quarter" idx="12"/>
          </p:nvPr>
        </p:nvSpPr>
        <p:spPr/>
        <p:txBody>
          <a:bodyPr/>
          <a:lstStyle/>
          <a:p>
            <a:fld id="{05DD3F5A-2B5B-419F-8C4B-75AEE46AB92F}" type="slidenum">
              <a:rPr lang="ru-RU" smtClean="0"/>
              <a:t>‹#›</a:t>
            </a:fld>
            <a:endParaRPr lang="ru-RU"/>
          </a:p>
        </p:txBody>
      </p:sp>
    </p:spTree>
    <p:extLst>
      <p:ext uri="{BB962C8B-B14F-4D97-AF65-F5344CB8AC3E}">
        <p14:creationId xmlns:p14="http://schemas.microsoft.com/office/powerpoint/2010/main" val="743633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1649B8FD-AE30-DEA2-CBC1-C0F68C434D1F}"/>
              </a:ext>
            </a:extLst>
          </p:cNvPr>
          <p:cNvSpPr>
            <a:spLocks noGrp="1"/>
          </p:cNvSpPr>
          <p:nvPr>
            <p:ph type="dt" sz="half" idx="10"/>
          </p:nvPr>
        </p:nvSpPr>
        <p:spPr/>
        <p:txBody>
          <a:bodyPr/>
          <a:lstStyle/>
          <a:p>
            <a:fld id="{61CC0D11-E98F-4207-B1E2-5BB15DC5C169}" type="datetimeFigureOut">
              <a:rPr lang="ru-RU" smtClean="0"/>
              <a:t>14.09.2025</a:t>
            </a:fld>
            <a:endParaRPr lang="ru-RU"/>
          </a:p>
        </p:txBody>
      </p:sp>
      <p:sp>
        <p:nvSpPr>
          <p:cNvPr id="3" name="Нижний колонтитул 2">
            <a:extLst>
              <a:ext uri="{FF2B5EF4-FFF2-40B4-BE49-F238E27FC236}">
                <a16:creationId xmlns:a16="http://schemas.microsoft.com/office/drawing/2014/main" id="{2BFE5CB1-C255-7EC8-B61F-19AF56873A73}"/>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673508EA-41DC-A167-9E17-82277FD20112}"/>
              </a:ext>
            </a:extLst>
          </p:cNvPr>
          <p:cNvSpPr>
            <a:spLocks noGrp="1"/>
          </p:cNvSpPr>
          <p:nvPr>
            <p:ph type="sldNum" sz="quarter" idx="12"/>
          </p:nvPr>
        </p:nvSpPr>
        <p:spPr/>
        <p:txBody>
          <a:bodyPr/>
          <a:lstStyle/>
          <a:p>
            <a:fld id="{05DD3F5A-2B5B-419F-8C4B-75AEE46AB92F}" type="slidenum">
              <a:rPr lang="ru-RU" smtClean="0"/>
              <a:t>‹#›</a:t>
            </a:fld>
            <a:endParaRPr lang="ru-RU"/>
          </a:p>
        </p:txBody>
      </p:sp>
    </p:spTree>
    <p:extLst>
      <p:ext uri="{BB962C8B-B14F-4D97-AF65-F5344CB8AC3E}">
        <p14:creationId xmlns:p14="http://schemas.microsoft.com/office/powerpoint/2010/main" val="3817395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E70F2FB-6740-08E7-83E4-3EDDD0AA57D9}"/>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F2EC9556-BC41-32FE-D931-BAF574AC3E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A1C0FC7D-C5B1-B0B4-101C-15BF44E7DF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32755CE2-DB62-D01C-B24F-6DC0317F15C8}"/>
              </a:ext>
            </a:extLst>
          </p:cNvPr>
          <p:cNvSpPr>
            <a:spLocks noGrp="1"/>
          </p:cNvSpPr>
          <p:nvPr>
            <p:ph type="dt" sz="half" idx="10"/>
          </p:nvPr>
        </p:nvSpPr>
        <p:spPr/>
        <p:txBody>
          <a:bodyPr/>
          <a:lstStyle/>
          <a:p>
            <a:fld id="{61CC0D11-E98F-4207-B1E2-5BB15DC5C169}" type="datetimeFigureOut">
              <a:rPr lang="ru-RU" smtClean="0"/>
              <a:t>14.09.2025</a:t>
            </a:fld>
            <a:endParaRPr lang="ru-RU"/>
          </a:p>
        </p:txBody>
      </p:sp>
      <p:sp>
        <p:nvSpPr>
          <p:cNvPr id="6" name="Нижний колонтитул 5">
            <a:extLst>
              <a:ext uri="{FF2B5EF4-FFF2-40B4-BE49-F238E27FC236}">
                <a16:creationId xmlns:a16="http://schemas.microsoft.com/office/drawing/2014/main" id="{FB3A7C74-B474-07A8-277A-E466BD8E0FB7}"/>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602D09DA-8B99-C466-9964-7EA5BF146B0D}"/>
              </a:ext>
            </a:extLst>
          </p:cNvPr>
          <p:cNvSpPr>
            <a:spLocks noGrp="1"/>
          </p:cNvSpPr>
          <p:nvPr>
            <p:ph type="sldNum" sz="quarter" idx="12"/>
          </p:nvPr>
        </p:nvSpPr>
        <p:spPr/>
        <p:txBody>
          <a:bodyPr/>
          <a:lstStyle/>
          <a:p>
            <a:fld id="{05DD3F5A-2B5B-419F-8C4B-75AEE46AB92F}" type="slidenum">
              <a:rPr lang="ru-RU" smtClean="0"/>
              <a:t>‹#›</a:t>
            </a:fld>
            <a:endParaRPr lang="ru-RU"/>
          </a:p>
        </p:txBody>
      </p:sp>
    </p:spTree>
    <p:extLst>
      <p:ext uri="{BB962C8B-B14F-4D97-AF65-F5344CB8AC3E}">
        <p14:creationId xmlns:p14="http://schemas.microsoft.com/office/powerpoint/2010/main" val="3469194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80FF12B-7B6C-4AA1-D631-51EF0E1C2B87}"/>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A3AAC545-DBDB-9B0E-E10C-98A8247C04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C6304CED-BAB3-13A7-2E22-5BAC646D47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C6BC05EB-5E87-8506-1168-A49D1B52AAC5}"/>
              </a:ext>
            </a:extLst>
          </p:cNvPr>
          <p:cNvSpPr>
            <a:spLocks noGrp="1"/>
          </p:cNvSpPr>
          <p:nvPr>
            <p:ph type="dt" sz="half" idx="10"/>
          </p:nvPr>
        </p:nvSpPr>
        <p:spPr/>
        <p:txBody>
          <a:bodyPr/>
          <a:lstStyle/>
          <a:p>
            <a:fld id="{61CC0D11-E98F-4207-B1E2-5BB15DC5C169}" type="datetimeFigureOut">
              <a:rPr lang="ru-RU" smtClean="0"/>
              <a:t>14.09.2025</a:t>
            </a:fld>
            <a:endParaRPr lang="ru-RU"/>
          </a:p>
        </p:txBody>
      </p:sp>
      <p:sp>
        <p:nvSpPr>
          <p:cNvPr id="6" name="Нижний колонтитул 5">
            <a:extLst>
              <a:ext uri="{FF2B5EF4-FFF2-40B4-BE49-F238E27FC236}">
                <a16:creationId xmlns:a16="http://schemas.microsoft.com/office/drawing/2014/main" id="{E7C0EF58-25AB-0653-B6FF-1154488698C5}"/>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A198E260-0242-4AEE-ED85-37C12AB08173}"/>
              </a:ext>
            </a:extLst>
          </p:cNvPr>
          <p:cNvSpPr>
            <a:spLocks noGrp="1"/>
          </p:cNvSpPr>
          <p:nvPr>
            <p:ph type="sldNum" sz="quarter" idx="12"/>
          </p:nvPr>
        </p:nvSpPr>
        <p:spPr/>
        <p:txBody>
          <a:bodyPr/>
          <a:lstStyle/>
          <a:p>
            <a:fld id="{05DD3F5A-2B5B-419F-8C4B-75AEE46AB92F}" type="slidenum">
              <a:rPr lang="ru-RU" smtClean="0"/>
              <a:t>‹#›</a:t>
            </a:fld>
            <a:endParaRPr lang="ru-RU"/>
          </a:p>
        </p:txBody>
      </p:sp>
    </p:spTree>
    <p:extLst>
      <p:ext uri="{BB962C8B-B14F-4D97-AF65-F5344CB8AC3E}">
        <p14:creationId xmlns:p14="http://schemas.microsoft.com/office/powerpoint/2010/main" val="1309005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4F03425-D4C2-180E-A7CF-5BD8A8CD12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2BE367FC-59B2-6017-AC08-B36202D842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766D6C0-E9EE-00DD-2966-7BF8F99C62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CC0D11-E98F-4207-B1E2-5BB15DC5C169}" type="datetimeFigureOut">
              <a:rPr lang="ru-RU" smtClean="0"/>
              <a:t>14.09.2025</a:t>
            </a:fld>
            <a:endParaRPr lang="ru-RU"/>
          </a:p>
        </p:txBody>
      </p:sp>
      <p:sp>
        <p:nvSpPr>
          <p:cNvPr id="5" name="Нижний колонтитул 4">
            <a:extLst>
              <a:ext uri="{FF2B5EF4-FFF2-40B4-BE49-F238E27FC236}">
                <a16:creationId xmlns:a16="http://schemas.microsoft.com/office/drawing/2014/main" id="{71FC4954-A18C-017F-2D3E-C2085CDDE5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C4159552-98A3-D5AE-7628-0F13F0B18A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DD3F5A-2B5B-419F-8C4B-75AEE46AB92F}" type="slidenum">
              <a:rPr lang="ru-RU" smtClean="0"/>
              <a:t>‹#›</a:t>
            </a:fld>
            <a:endParaRPr lang="ru-RU"/>
          </a:p>
        </p:txBody>
      </p:sp>
    </p:spTree>
    <p:extLst>
      <p:ext uri="{BB962C8B-B14F-4D97-AF65-F5344CB8AC3E}">
        <p14:creationId xmlns:p14="http://schemas.microsoft.com/office/powerpoint/2010/main" val="2408078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1A6D6F-96B4-99E0-9124-0F91BAAF40FC}"/>
              </a:ext>
            </a:extLst>
          </p:cNvPr>
          <p:cNvSpPr>
            <a:spLocks noGrp="1"/>
          </p:cNvSpPr>
          <p:nvPr>
            <p:ph type="ctrTitle"/>
          </p:nvPr>
        </p:nvSpPr>
        <p:spPr>
          <a:xfrm>
            <a:off x="1335464" y="2042319"/>
            <a:ext cx="9144000" cy="2387600"/>
          </a:xfrm>
        </p:spPr>
        <p:txBody>
          <a:bodyPr>
            <a:normAutofit fontScale="90000"/>
          </a:bodyPr>
          <a:lstStyle/>
          <a:p>
            <a:r>
              <a:rPr lang="en-US" b="1" dirty="0">
                <a:latin typeface="Times New Roman" panose="02020603050405020304" pitchFamily="18" charset="0"/>
                <a:cs typeface="Times New Roman" panose="02020603050405020304" pitchFamily="18" charset="0"/>
              </a:rPr>
              <a:t>Jesuit school teachers of the Austrian Jesuit province in the second half of the 16</a:t>
            </a:r>
            <a:r>
              <a:rPr lang="en-US" b="1" baseline="30000" dirty="0">
                <a:latin typeface="Times New Roman" panose="02020603050405020304" pitchFamily="18" charset="0"/>
                <a:cs typeface="Times New Roman" panose="02020603050405020304" pitchFamily="18" charset="0"/>
              </a:rPr>
              <a:t>th</a:t>
            </a:r>
            <a:r>
              <a:rPr lang="en-US" b="1" dirty="0">
                <a:latin typeface="Times New Roman" panose="02020603050405020304" pitchFamily="18" charset="0"/>
                <a:cs typeface="Times New Roman" panose="02020603050405020304" pitchFamily="18" charset="0"/>
              </a:rPr>
              <a:t> century</a:t>
            </a:r>
            <a:br>
              <a:rPr lang="ru-RU" dirty="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sp>
        <p:nvSpPr>
          <p:cNvPr id="3" name="Подзаголовок 2">
            <a:extLst>
              <a:ext uri="{FF2B5EF4-FFF2-40B4-BE49-F238E27FC236}">
                <a16:creationId xmlns:a16="http://schemas.microsoft.com/office/drawing/2014/main" id="{52F55EE8-539C-C9DD-E50D-FD7BD9F85543}"/>
              </a:ext>
            </a:extLst>
          </p:cNvPr>
          <p:cNvSpPr>
            <a:spLocks noGrp="1"/>
          </p:cNvSpPr>
          <p:nvPr>
            <p:ph type="subTitle" idx="1"/>
          </p:nvPr>
        </p:nvSpPr>
        <p:spPr>
          <a:xfrm>
            <a:off x="1589987" y="3856562"/>
            <a:ext cx="7987645" cy="827881"/>
          </a:xfrm>
        </p:spPr>
        <p:txBody>
          <a:bodyPr>
            <a:normAutofit lnSpcReduction="10000"/>
          </a:bodyPr>
          <a:lstStyle/>
          <a:p>
            <a:r>
              <a:rPr lang="en-US" dirty="0"/>
              <a:t>Dmitry </a:t>
            </a:r>
            <a:r>
              <a:rPr lang="en-US" dirty="0" err="1"/>
              <a:t>Zharov</a:t>
            </a:r>
            <a:endParaRPr lang="en-US" dirty="0"/>
          </a:p>
          <a:p>
            <a:r>
              <a:rPr lang="en-US" dirty="0"/>
              <a:t>(CEU, Vienna)</a:t>
            </a:r>
            <a:endParaRPr lang="ru-RU" dirty="0"/>
          </a:p>
        </p:txBody>
      </p:sp>
    </p:spTree>
    <p:extLst>
      <p:ext uri="{BB962C8B-B14F-4D97-AF65-F5344CB8AC3E}">
        <p14:creationId xmlns:p14="http://schemas.microsoft.com/office/powerpoint/2010/main" val="1342737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F99DE5C-70CF-39DB-58FE-05CD10FE5F7E}"/>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Teachers and town communities</a:t>
            </a:r>
            <a:endParaRPr lang="ru-RU"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8F272F02-C394-96A4-7602-DD7408707D71}"/>
              </a:ext>
            </a:extLst>
          </p:cNvPr>
          <p:cNvSpPr>
            <a:spLocks noGrp="1"/>
          </p:cNvSpPr>
          <p:nvPr>
            <p:ph idx="1"/>
          </p:nvPr>
        </p:nvSpPr>
        <p:spPr>
          <a:xfrm>
            <a:off x="838200" y="1825625"/>
            <a:ext cx="10591800" cy="4585114"/>
          </a:xfrm>
        </p:spPr>
        <p:txBody>
          <a:bodyPr>
            <a:normAutofit lnSpcReduction="10000"/>
          </a:bodyPr>
          <a:lstStyle/>
          <a:p>
            <a:r>
              <a:rPr lang="en-US" dirty="0">
                <a:latin typeface="Times New Roman" panose="02020603050405020304" pitchFamily="18" charset="0"/>
                <a:cs typeface="Times New Roman" panose="02020603050405020304" pitchFamily="18" charset="0"/>
              </a:rPr>
              <a:t>Teachers were main mediators between the school and the urban comminutes</a:t>
            </a:r>
          </a:p>
          <a:p>
            <a:r>
              <a:rPr lang="en-US" dirty="0">
                <a:latin typeface="Times New Roman" panose="02020603050405020304" pitchFamily="18" charset="0"/>
                <a:cs typeface="Times New Roman" panose="02020603050405020304" pitchFamily="18" charset="0"/>
              </a:rPr>
              <a:t>Frequent communication with parents</a:t>
            </a:r>
          </a:p>
          <a:p>
            <a:r>
              <a:rPr lang="en-US" dirty="0">
                <a:latin typeface="Times New Roman" panose="02020603050405020304" pitchFamily="18" charset="0"/>
                <a:cs typeface="Times New Roman" panose="02020603050405020304" pitchFamily="18" charset="0"/>
              </a:rPr>
              <a:t>Building the reputation of the Society of Jesus in towns through the excellency in teaching.</a:t>
            </a:r>
          </a:p>
          <a:p>
            <a:r>
              <a:rPr lang="en-US" dirty="0">
                <a:latin typeface="Times New Roman" panose="02020603050405020304" pitchFamily="18" charset="0"/>
                <a:cs typeface="Times New Roman" panose="02020603050405020304" pitchFamily="18" charset="0"/>
              </a:rPr>
              <a:t>Attacks against teachers by burghers. Murder attempt in Vienna in 1560</a:t>
            </a:r>
          </a:p>
          <a:p>
            <a:r>
              <a:rPr lang="en-US" dirty="0">
                <a:latin typeface="Times New Roman" panose="02020603050405020304" pitchFamily="18" charset="0"/>
                <a:cs typeface="Times New Roman" panose="02020603050405020304" pitchFamily="18" charset="0"/>
              </a:rPr>
              <a:t>Religious indoctrination of parents via children. “ With you, they [children] are students; but with their parents they are teachers” (</a:t>
            </a:r>
            <a:r>
              <a:rPr lang="en-US" dirty="0" err="1">
                <a:latin typeface="Times New Roman" panose="02020603050405020304" pitchFamily="18" charset="0"/>
                <a:cs typeface="Times New Roman" panose="02020603050405020304" pitchFamily="18" charset="0"/>
              </a:rPr>
              <a:t>Franceso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Sacchini</a:t>
            </a:r>
            <a:r>
              <a:rPr lang="en-US" dirty="0">
                <a:latin typeface="Times New Roman" panose="02020603050405020304" pitchFamily="18" charset="0"/>
                <a:cs typeface="Times New Roman" panose="02020603050405020304" pitchFamily="18" charset="0"/>
              </a:rPr>
              <a:t>, Exhortation for the Teachers of Young Students. 1625)</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5829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10B0F8D-4549-9B6F-7EB4-FFCE2DDE43D8}"/>
              </a:ext>
            </a:extLst>
          </p:cNvPr>
          <p:cNvSpPr>
            <a:spLocks noGrp="1"/>
          </p:cNvSpPr>
          <p:nvPr>
            <p:ph type="title"/>
          </p:nvPr>
        </p:nvSpPr>
        <p:spPr>
          <a:xfrm>
            <a:off x="838200" y="132417"/>
            <a:ext cx="10515600" cy="1325563"/>
          </a:xfrm>
        </p:spPr>
        <p:txBody>
          <a:bodyPr/>
          <a:lstStyle/>
          <a:p>
            <a:r>
              <a:rPr lang="en-US" dirty="0">
                <a:latin typeface="Times New Roman" panose="02020603050405020304" pitchFamily="18" charset="0"/>
                <a:cs typeface="Times New Roman" panose="02020603050405020304" pitchFamily="18" charset="0"/>
              </a:rPr>
              <a:t>Problems on the ground</a:t>
            </a:r>
            <a:endParaRPr lang="ru-RU"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2E99FB06-F692-3D1D-EFB4-F56CE0D5C07B}"/>
              </a:ext>
            </a:extLst>
          </p:cNvPr>
          <p:cNvSpPr>
            <a:spLocks noGrp="1"/>
          </p:cNvSpPr>
          <p:nvPr>
            <p:ph idx="1"/>
          </p:nvPr>
        </p:nvSpPr>
        <p:spPr>
          <a:xfrm>
            <a:off x="838200" y="1109189"/>
            <a:ext cx="10515600" cy="4351338"/>
          </a:xfrm>
        </p:spPr>
        <p:txBody>
          <a:bodyPr>
            <a:noAutofit/>
          </a:bodyPr>
          <a:lstStyle/>
          <a:p>
            <a:r>
              <a:rPr lang="en-US" sz="2000" dirty="0">
                <a:latin typeface="Times New Roman" panose="02020603050405020304" pitchFamily="18" charset="0"/>
                <a:cs typeface="Times New Roman" panose="02020603050405020304" pitchFamily="18" charset="0"/>
              </a:rPr>
              <a:t>Language barriers</a:t>
            </a:r>
            <a:r>
              <a:rPr lang="en-US" sz="2000" dirty="0">
                <a:solidFill>
                  <a:srgbClr val="000000"/>
                </a:solidFill>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t>
            </a:r>
          </a:p>
          <a:p>
            <a:pPr marL="0" indent="0">
              <a:buNone/>
            </a:pPr>
            <a:endParaRPr lang="en-US" sz="2000" dirty="0">
              <a:latin typeface="Times New Roman" panose="02020603050405020304" pitchFamily="18" charset="0"/>
              <a:cs typeface="Times New Roman" panose="02020603050405020304" pitchFamily="18" charset="0"/>
            </a:endParaRPr>
          </a:p>
          <a:p>
            <a:pPr marL="0" indent="0">
              <a:lnSpc>
                <a:spcPct val="150000"/>
              </a:lnSpc>
              <a:spcBef>
                <a:spcPts val="0"/>
              </a:spcBef>
              <a:buNone/>
            </a:pPr>
            <a:r>
              <a:rPr lang="en-US" sz="2000" dirty="0">
                <a:latin typeface="Times New Roman" panose="02020603050405020304" pitchFamily="18" charset="0"/>
                <a:cs typeface="Times New Roman" panose="02020603050405020304" pitchFamily="18" charset="0"/>
              </a:rPr>
              <a:t>“It will bring great advantage if, as often as possible, the teacher first thinks out carefully at home in Latin (as it stands in the rules) what he is going to dictate in the local language; then, he should translate </a:t>
            </a:r>
            <a:r>
              <a:rPr lang="en-US" sz="2000" b="1" dirty="0">
                <a:latin typeface="Times New Roman" panose="02020603050405020304" pitchFamily="18" charset="0"/>
                <a:cs typeface="Times New Roman" panose="02020603050405020304" pitchFamily="18" charset="0"/>
              </a:rPr>
              <a:t>this into vernacular form</a:t>
            </a:r>
            <a:r>
              <a:rPr lang="en-US" sz="2000" dirty="0">
                <a:latin typeface="Times New Roman" panose="02020603050405020304" pitchFamily="18" charset="0"/>
                <a:cs typeface="Times New Roman" panose="02020603050405020304" pitchFamily="18" charset="0"/>
              </a:rPr>
              <a:t>, again writing out a good corrected version, so that the pupils </a:t>
            </a:r>
            <a:r>
              <a:rPr lang="en-US" sz="2000" b="1" dirty="0">
                <a:latin typeface="Times New Roman" panose="02020603050405020304" pitchFamily="18" charset="0"/>
                <a:cs typeface="Times New Roman" panose="02020603050405020304" pitchFamily="18" charset="0"/>
              </a:rPr>
              <a:t>will be learning both languages equally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Sacchini</a:t>
            </a:r>
            <a:r>
              <a:rPr lang="en-US" sz="2000" dirty="0">
                <a:latin typeface="Times New Roman" panose="02020603050405020304" pitchFamily="18" charset="0"/>
                <a:cs typeface="Times New Roman" panose="02020603050405020304" pitchFamily="18" charset="0"/>
              </a:rPr>
              <a:t>, Advice for the Young Teachers, Ch.7). </a:t>
            </a:r>
          </a:p>
          <a:p>
            <a:pPr marL="0" indent="0">
              <a:lnSpc>
                <a:spcPct val="150000"/>
              </a:lnSpc>
              <a:spcBef>
                <a:spcPts val="0"/>
              </a:spcBef>
              <a:buNone/>
            </a:pP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Recurrent concerns about the lack of language proficiency in the visitation reports. Stress on language skills in the evaluation of College members’ qualifications in the </a:t>
            </a:r>
            <a:r>
              <a:rPr lang="en-US" sz="2000" i="1" dirty="0" err="1">
                <a:latin typeface="Times New Roman" panose="02020603050405020304" pitchFamily="18" charset="0"/>
                <a:cs typeface="Times New Roman" panose="02020603050405020304" pitchFamily="18" charset="0"/>
              </a:rPr>
              <a:t>Catalogi</a:t>
            </a:r>
            <a:r>
              <a:rPr lang="en-US" sz="2000" dirty="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Classes not always properly conducted and teachers sufficiently trained. Visitation report from Vienna 1583: teacher give very few written compositions and organize not enough disputes and other oral exercises. </a:t>
            </a:r>
          </a:p>
          <a:p>
            <a:r>
              <a:rPr lang="en-US" sz="2000" dirty="0">
                <a:latin typeface="Times New Roman" panose="02020603050405020304" pitchFamily="18" charset="0"/>
                <a:cs typeface="Times New Roman" panose="02020603050405020304" pitchFamily="18" charset="0"/>
              </a:rPr>
              <a:t>Overstraining of teachers. Student-teacher ratio 50:1 in the rhetoric class in Olomouc in 1581</a:t>
            </a:r>
          </a:p>
          <a:p>
            <a:r>
              <a:rPr lang="en-US" sz="2000" dirty="0">
                <a:latin typeface="Times New Roman" panose="02020603050405020304" pitchFamily="18" charset="0"/>
                <a:cs typeface="Times New Roman" panose="02020603050405020304" pitchFamily="18" charset="0"/>
              </a:rPr>
              <a:t>Distraction by other duties in the College</a:t>
            </a:r>
          </a:p>
          <a:p>
            <a:pPr>
              <a:buNone/>
            </a:pPr>
            <a:br>
              <a:rPr lang="en-US" sz="2000" dirty="0">
                <a:latin typeface="Times New Roman" panose="02020603050405020304" pitchFamily="18" charset="0"/>
                <a:cs typeface="Times New Roman" panose="02020603050405020304" pitchFamily="18" charset="0"/>
              </a:rPr>
            </a:b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4899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A15D197-EB89-41F8-E725-570750E0D45C}"/>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A defecting teacher </a:t>
            </a:r>
            <a:endParaRPr lang="ru-RU"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325554A0-509F-E2D4-CC00-6D20993272E7}"/>
              </a:ext>
            </a:extLst>
          </p:cNvPr>
          <p:cNvSpPr>
            <a:spLocks noGrp="1"/>
          </p:cNvSpPr>
          <p:nvPr>
            <p:ph idx="1"/>
          </p:nvPr>
        </p:nvSpPr>
        <p:spPr>
          <a:xfrm>
            <a:off x="838200" y="1690688"/>
            <a:ext cx="10515600" cy="4351338"/>
          </a:xfrm>
        </p:spPr>
        <p:txBody>
          <a:bodyPr>
            <a:normAutofit lnSpcReduction="10000"/>
          </a:bodyPr>
          <a:lstStyle/>
          <a:p>
            <a:r>
              <a:rPr lang="en-US" dirty="0">
                <a:latin typeface="Times New Roman" panose="02020603050405020304" pitchFamily="18" charset="0"/>
                <a:cs typeface="Times New Roman" panose="02020603050405020304" pitchFamily="18" charset="0"/>
              </a:rPr>
              <a:t>Caspar Kratzer. Born in Ulm to Protestant parents, converted to Catholicism, entered the Society of Jesus, studied in Prague and Vienna</a:t>
            </a:r>
          </a:p>
          <a:p>
            <a:r>
              <a:rPr lang="en-US" dirty="0">
                <a:latin typeface="Times New Roman" panose="02020603050405020304" pitchFamily="18" charset="0"/>
                <a:cs typeface="Times New Roman" panose="02020603050405020304" pitchFamily="18" charset="0"/>
              </a:rPr>
              <a:t>1575-1578 – Grammar teacher in Vienna</a:t>
            </a:r>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1578 – </a:t>
            </a:r>
            <a:r>
              <a:rPr lang="en-US" dirty="0">
                <a:latin typeface="Times New Roman" panose="02020603050405020304" pitchFamily="18" charset="0"/>
                <a:cs typeface="Times New Roman" panose="02020603050405020304" pitchFamily="18" charset="0"/>
              </a:rPr>
              <a:t>Defection</a:t>
            </a:r>
          </a:p>
          <a:p>
            <a:r>
              <a:rPr lang="en-US" dirty="0">
                <a:latin typeface="Times New Roman" panose="02020603050405020304" pitchFamily="18" charset="0"/>
                <a:cs typeface="Times New Roman" panose="02020603050405020304" pitchFamily="18" charset="0"/>
              </a:rPr>
              <a:t>Becoming Lutheran preacher. Professor at the Protestant</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Stiftsschule</a:t>
            </a:r>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in Graz</a:t>
            </a:r>
          </a:p>
          <a:p>
            <a:r>
              <a:rPr lang="en-US" dirty="0">
                <a:latin typeface="Times New Roman" panose="02020603050405020304" pitchFamily="18" charset="0"/>
                <a:cs typeface="Times New Roman" panose="02020603050405020304" pitchFamily="18" charset="0"/>
              </a:rPr>
              <a:t>Preacher in </a:t>
            </a:r>
            <a:r>
              <a:rPr lang="de-AT" dirty="0" err="1">
                <a:latin typeface="Times New Roman" panose="02020603050405020304" pitchFamily="18" charset="0"/>
                <a:cs typeface="Times New Roman" panose="02020603050405020304" pitchFamily="18" charset="0"/>
              </a:rPr>
              <a:t>Spiš</a:t>
            </a:r>
            <a:r>
              <a:rPr lang="de-AT" dirty="0">
                <a:latin typeface="Times New Roman" panose="02020603050405020304" pitchFamily="18" charset="0"/>
                <a:cs typeface="Times New Roman" panose="02020603050405020304" pitchFamily="18" charset="0"/>
              </a:rPr>
              <a:t> </a:t>
            </a:r>
            <a:r>
              <a:rPr lang="de-AT" dirty="0" err="1">
                <a:latin typeface="Times New Roman" panose="02020603050405020304" pitchFamily="18" charset="0"/>
                <a:cs typeface="Times New Roman" panose="02020603050405020304" pitchFamily="18" charset="0"/>
              </a:rPr>
              <a:t>region</a:t>
            </a:r>
            <a:endParaRPr lang="de-AT"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Inspired by two other defectors who were professors of Theology and Philosophy</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71047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3F0C300-658F-6FE0-EA3D-E69E240713C0}"/>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Conclusion</a:t>
            </a:r>
            <a:endParaRPr lang="ru-RU"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32ACDB22-1D88-393E-C1F4-AD8595388328}"/>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Pillars of the Jesuit educational order</a:t>
            </a:r>
          </a:p>
          <a:p>
            <a:r>
              <a:rPr lang="en-US" dirty="0">
                <a:latin typeface="Times New Roman" panose="02020603050405020304" pitchFamily="18" charset="0"/>
                <a:cs typeface="Times New Roman" panose="02020603050405020304" pitchFamily="18" charset="0"/>
              </a:rPr>
              <a:t>Responsible for pedagogical and confessional tasks</a:t>
            </a:r>
          </a:p>
          <a:p>
            <a:r>
              <a:rPr lang="en-US" dirty="0">
                <a:latin typeface="Times New Roman" panose="02020603050405020304" pitchFamily="18" charset="0"/>
                <a:cs typeface="Times New Roman" panose="02020603050405020304" pitchFamily="18" charset="0"/>
              </a:rPr>
              <a:t>Mediators between schools and local communities</a:t>
            </a:r>
          </a:p>
          <a:p>
            <a:r>
              <a:rPr lang="en-US" dirty="0">
                <a:latin typeface="Times New Roman" panose="02020603050405020304" pitchFamily="18" charset="0"/>
                <a:cs typeface="Times New Roman" panose="02020603050405020304" pitchFamily="18" charset="0"/>
              </a:rPr>
              <a:t>Young, unexperienced, not locals</a:t>
            </a:r>
          </a:p>
          <a:p>
            <a:r>
              <a:rPr lang="en-US" dirty="0">
                <a:latin typeface="Times New Roman" panose="02020603050405020304" pitchFamily="18" charset="0"/>
                <a:cs typeface="Times New Roman" panose="02020603050405020304" pitchFamily="18" charset="0"/>
              </a:rPr>
              <a:t>High turnover, overwork, insufficient training, language barriers</a:t>
            </a:r>
          </a:p>
          <a:p>
            <a:r>
              <a:rPr lang="en-US" dirty="0">
                <a:latin typeface="Times New Roman" panose="02020603050405020304" pitchFamily="18" charset="0"/>
                <a:cs typeface="Times New Roman" panose="02020603050405020304" pitchFamily="18" charset="0"/>
              </a:rPr>
              <a:t>Ambiguous religious allegiance of some teachers</a:t>
            </a:r>
          </a:p>
          <a:p>
            <a:r>
              <a:rPr lang="en-US" dirty="0">
                <a:latin typeface="Times New Roman" panose="02020603050405020304" pitchFamily="18" charset="0"/>
                <a:cs typeface="Times New Roman" panose="02020603050405020304" pitchFamily="18" charset="0"/>
              </a:rPr>
              <a:t>Efficiency limits of Jesuit schools as teaching and conversion </a:t>
            </a:r>
            <a:r>
              <a:rPr lang="en-US" dirty="0" err="1">
                <a:latin typeface="Times New Roman" panose="02020603050405020304" pitchFamily="18" charset="0"/>
                <a:cs typeface="Times New Roman" panose="02020603050405020304" pitchFamily="18" charset="0"/>
              </a:rPr>
              <a:t>centeres</a:t>
            </a:r>
            <a:endParaRPr lang="en-US"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0799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68533AE-E218-E1D9-8F06-441D948F3CA9}"/>
              </a:ext>
            </a:extLst>
          </p:cNvPr>
          <p:cNvSpPr>
            <a:spLocks noGrp="1"/>
          </p:cNvSpPr>
          <p:nvPr>
            <p:ph type="title"/>
          </p:nvPr>
        </p:nvSpPr>
        <p:spPr>
          <a:xfrm>
            <a:off x="639452" y="110601"/>
            <a:ext cx="10587087" cy="1322273"/>
          </a:xfrm>
        </p:spPr>
        <p:txBody>
          <a:bodyPr/>
          <a:lstStyle/>
          <a:p>
            <a:r>
              <a:rPr lang="en-US" dirty="0">
                <a:latin typeface="Times New Roman" panose="02020603050405020304" pitchFamily="18" charset="0"/>
                <a:cs typeface="Times New Roman" panose="02020603050405020304" pitchFamily="18" charset="0"/>
              </a:rPr>
              <a:t>The noblest duty?</a:t>
            </a:r>
            <a:endParaRPr lang="ru-RU"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E8F78FF3-50F7-95B5-F2F2-D4A992F0127D}"/>
              </a:ext>
            </a:extLst>
          </p:cNvPr>
          <p:cNvSpPr txBox="1"/>
          <p:nvPr/>
        </p:nvSpPr>
        <p:spPr>
          <a:xfrm>
            <a:off x="639452" y="1216058"/>
            <a:ext cx="10332564" cy="5262979"/>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“The teacher could look upon himself as a crafter of musical instruments,</a:t>
            </a:r>
          </a:p>
          <a:p>
            <a:r>
              <a:rPr lang="en-US" sz="2400" dirty="0">
                <a:latin typeface="Times New Roman" panose="02020603050405020304" pitchFamily="18" charset="0"/>
                <a:cs typeface="Times New Roman" panose="02020603050405020304" pitchFamily="18" charset="0"/>
              </a:rPr>
              <a:t>and upon the school as his workshop: it is where pipes have to be made of various</a:t>
            </a:r>
          </a:p>
          <a:p>
            <a:r>
              <a:rPr lang="en-US" sz="2400" dirty="0">
                <a:latin typeface="Times New Roman" panose="02020603050405020304" pitchFamily="18" charset="0"/>
                <a:cs typeface="Times New Roman" panose="02020603050405020304" pitchFamily="18" charset="0"/>
              </a:rPr>
              <a:t>sizes and so equipped that they might be splendid and pleasant in appearance while</a:t>
            </a:r>
          </a:p>
          <a:p>
            <a:r>
              <a:rPr lang="en-US" sz="2400" dirty="0">
                <a:latin typeface="Times New Roman" panose="02020603050405020304" pitchFamily="18" charset="0"/>
                <a:cs typeface="Times New Roman" panose="02020603050405020304" pitchFamily="18" charset="0"/>
              </a:rPr>
              <a:t>they are capable of producing harmonious sounds in churches-music that people</a:t>
            </a:r>
          </a:p>
          <a:p>
            <a:r>
              <a:rPr lang="en-US" sz="2400" dirty="0">
                <a:latin typeface="Times New Roman" panose="02020603050405020304" pitchFamily="18" charset="0"/>
                <a:cs typeface="Times New Roman" panose="02020603050405020304" pitchFamily="18" charset="0"/>
              </a:rPr>
              <a:t>like and that is most appealing to God &lt;…&gt;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He may think of himself as a painter, engraver, or sculptor set upon these</a:t>
            </a:r>
          </a:p>
          <a:p>
            <a:r>
              <a:rPr lang="en-US" sz="2400" dirty="0">
                <a:latin typeface="Times New Roman" panose="02020603050405020304" pitchFamily="18" charset="0"/>
                <a:cs typeface="Times New Roman" panose="02020603050405020304" pitchFamily="18" charset="0"/>
              </a:rPr>
              <a:t>works, to make images of Christ the Lord, living ones, ones that will last forever,</a:t>
            </a:r>
          </a:p>
          <a:p>
            <a:r>
              <a:rPr lang="en-US" sz="2400" dirty="0">
                <a:latin typeface="Times New Roman" panose="02020603050405020304" pitchFamily="18" charset="0"/>
                <a:cs typeface="Times New Roman" panose="02020603050405020304" pitchFamily="18" charset="0"/>
              </a:rPr>
              <a:t>ones that are to be set up in the plaza and in the heavenly temple, where, in that light</a:t>
            </a:r>
          </a:p>
          <a:p>
            <a:r>
              <a:rPr lang="en-US" sz="2400" dirty="0">
                <a:latin typeface="Times New Roman" panose="02020603050405020304" pitchFamily="18" charset="0"/>
                <a:cs typeface="Times New Roman" panose="02020603050405020304" pitchFamily="18" charset="0"/>
              </a:rPr>
              <a:t>and in the midst of that great crowd of the saints, the talent and care and skill of the</a:t>
            </a:r>
          </a:p>
          <a:p>
            <a:r>
              <a:rPr lang="en-US" sz="2400" dirty="0">
                <a:latin typeface="Times New Roman" panose="02020603050405020304" pitchFamily="18" charset="0"/>
                <a:cs typeface="Times New Roman" panose="02020603050405020304" pitchFamily="18" charset="0"/>
              </a:rPr>
              <a:t>craftsman are always going to be on display together.”.  </a:t>
            </a:r>
          </a:p>
          <a:p>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Franceso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Sacchini</a:t>
            </a:r>
            <a:r>
              <a:rPr lang="en-US" sz="2400" dirty="0">
                <a:latin typeface="Times New Roman" panose="02020603050405020304" pitchFamily="18" charset="0"/>
                <a:cs typeface="Times New Roman" panose="02020603050405020304" pitchFamily="18" charset="0"/>
              </a:rPr>
              <a:t>, Advice for the Teachers of Young Students. 1625)</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8380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A6C9366-64E1-9BE6-48F4-1C71CD86985C}"/>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Jesuit school teachers </a:t>
            </a:r>
            <a:endParaRPr lang="ru-RU"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13F7A3B0-945B-5917-F06A-E0E36615493E}"/>
              </a:ext>
            </a:extLst>
          </p:cNvPr>
          <p:cNvSpPr>
            <a:spLocks noGrp="1"/>
          </p:cNvSpPr>
          <p:nvPr>
            <p:ph idx="1"/>
          </p:nvPr>
        </p:nvSpPr>
        <p:spPr>
          <a:xfrm>
            <a:off x="838200" y="1580528"/>
            <a:ext cx="10515600" cy="4351338"/>
          </a:xfrm>
        </p:spPr>
        <p:txBody>
          <a:bodyPr>
            <a:normAutofit fontScale="92500"/>
          </a:bodyPr>
          <a:lstStyle/>
          <a:p>
            <a:r>
              <a:rPr lang="en-US" dirty="0"/>
              <a:t>Teachers of preparatory classes (</a:t>
            </a:r>
            <a:r>
              <a:rPr lang="en-US" i="1" dirty="0" err="1"/>
              <a:t>infimistae</a:t>
            </a:r>
            <a:r>
              <a:rPr lang="en-US" dirty="0"/>
              <a:t>), Grammar, Humanities (</a:t>
            </a:r>
            <a:r>
              <a:rPr lang="en-US" i="1" dirty="0"/>
              <a:t>Humanitas/Poesis</a:t>
            </a:r>
            <a:r>
              <a:rPr lang="en-US" dirty="0"/>
              <a:t>) and Rhetoric. </a:t>
            </a:r>
          </a:p>
          <a:p>
            <a:r>
              <a:rPr lang="en-US" dirty="0"/>
              <a:t>“Invisible” drivers and promoters of pedagogical and confessional changes</a:t>
            </a:r>
          </a:p>
          <a:p>
            <a:r>
              <a:rPr lang="en-US" dirty="0"/>
              <a:t>“Here pride does not lay a trap with the applause of crowds, nor does ambition blind the eyes with the loftiness of a command-post..” (</a:t>
            </a:r>
            <a:r>
              <a:rPr lang="en-US" dirty="0" err="1"/>
              <a:t>Franceso</a:t>
            </a:r>
            <a:r>
              <a:rPr lang="en-US" dirty="0"/>
              <a:t> </a:t>
            </a:r>
            <a:r>
              <a:rPr lang="en-US" dirty="0" err="1"/>
              <a:t>Sacchini</a:t>
            </a:r>
            <a:r>
              <a:rPr lang="en-US" dirty="0"/>
              <a:t>, Exhortation </a:t>
            </a:r>
            <a:r>
              <a:rPr lang="en-US" dirty="0">
                <a:latin typeface="Times New Roman" panose="02020603050405020304" pitchFamily="18" charset="0"/>
                <a:cs typeface="Times New Roman" panose="02020603050405020304" pitchFamily="18" charset="0"/>
              </a:rPr>
              <a:t>for the Teachers of Young Students. 1625)</a:t>
            </a:r>
            <a:endParaRPr lang="en-US" dirty="0"/>
          </a:p>
          <a:p>
            <a:r>
              <a:rPr lang="en-US" dirty="0"/>
              <a:t>Teaching the majority of students in the Jesuit educational system</a:t>
            </a:r>
          </a:p>
          <a:p>
            <a:r>
              <a:rPr lang="en-US" dirty="0"/>
              <a:t>Often undesirable occupation</a:t>
            </a:r>
          </a:p>
          <a:p>
            <a:r>
              <a:rPr lang="en-US" dirty="0"/>
              <a:t>Francesco </a:t>
            </a:r>
            <a:r>
              <a:rPr lang="en-US" dirty="0" err="1"/>
              <a:t>Sacchini’s</a:t>
            </a:r>
            <a:r>
              <a:rPr lang="en-US" dirty="0"/>
              <a:t> treatises </a:t>
            </a:r>
            <a:r>
              <a:rPr lang="de-AT" i="1" dirty="0" err="1"/>
              <a:t>Protrepticon</a:t>
            </a:r>
            <a:r>
              <a:rPr lang="ru-RU" i="1" dirty="0"/>
              <a:t> </a:t>
            </a:r>
            <a:r>
              <a:rPr lang="en-US" dirty="0"/>
              <a:t>and </a:t>
            </a:r>
            <a:r>
              <a:rPr lang="de-AT" i="1" dirty="0" err="1"/>
              <a:t>Paraenesis</a:t>
            </a:r>
            <a:r>
              <a:rPr lang="de-AT" i="1" dirty="0"/>
              <a:t> </a:t>
            </a:r>
            <a:r>
              <a:rPr lang="de-AT" dirty="0" err="1"/>
              <a:t>as</a:t>
            </a:r>
            <a:r>
              <a:rPr lang="de-AT" dirty="0"/>
              <a:t> </a:t>
            </a:r>
            <a:r>
              <a:rPr lang="de-AT" dirty="0" err="1"/>
              <a:t>response</a:t>
            </a:r>
            <a:r>
              <a:rPr lang="de-AT" dirty="0"/>
              <a:t> </a:t>
            </a:r>
            <a:r>
              <a:rPr lang="de-AT" dirty="0" err="1"/>
              <a:t>to</a:t>
            </a:r>
            <a:r>
              <a:rPr lang="de-AT" dirty="0"/>
              <a:t> </a:t>
            </a:r>
            <a:r>
              <a:rPr lang="de-AT" dirty="0" err="1"/>
              <a:t>existing</a:t>
            </a:r>
            <a:r>
              <a:rPr lang="de-AT" dirty="0"/>
              <a:t> </a:t>
            </a:r>
            <a:r>
              <a:rPr lang="de-AT" dirty="0" err="1"/>
              <a:t>problems</a:t>
            </a:r>
            <a:endParaRPr lang="en-US" dirty="0"/>
          </a:p>
          <a:p>
            <a:endParaRPr lang="ru-RU" dirty="0"/>
          </a:p>
        </p:txBody>
      </p:sp>
    </p:spTree>
    <p:extLst>
      <p:ext uri="{BB962C8B-B14F-4D97-AF65-F5344CB8AC3E}">
        <p14:creationId xmlns:p14="http://schemas.microsoft.com/office/powerpoint/2010/main" val="971319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BEF06B25-0EC5-2F08-88D0-B8DA9A707F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2637" y="2145316"/>
            <a:ext cx="8955464" cy="6500441"/>
          </a:xfrm>
          <a:prstGeom prst="rect">
            <a:avLst/>
          </a:prstGeom>
          <a:noFill/>
          <a:extLst>
            <a:ext uri="{909E8E84-426E-40DD-AFC4-6F175D3DCCD1}">
              <a14:hiddenFill xmlns:a14="http://schemas.microsoft.com/office/drawing/2010/main">
                <a:solidFill>
                  <a:srgbClr val="FFFFFF"/>
                </a:solidFill>
              </a14:hiddenFill>
            </a:ext>
          </a:extLst>
        </p:spPr>
      </p:pic>
      <p:sp>
        <p:nvSpPr>
          <p:cNvPr id="5" name="Овал 4">
            <a:extLst>
              <a:ext uri="{FF2B5EF4-FFF2-40B4-BE49-F238E27FC236}">
                <a16:creationId xmlns:a16="http://schemas.microsoft.com/office/drawing/2014/main" id="{EADBA7BC-110B-7EE7-C611-B475CEA8014E}"/>
              </a:ext>
            </a:extLst>
          </p:cNvPr>
          <p:cNvSpPr/>
          <p:nvPr/>
        </p:nvSpPr>
        <p:spPr>
          <a:xfrm>
            <a:off x="6146278" y="5395537"/>
            <a:ext cx="344091" cy="288825"/>
          </a:xfrm>
          <a:prstGeom prst="ellipse">
            <a:avLst/>
          </a:prstGeom>
          <a:noFill/>
          <a:ln w="28575">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6" name="Овал 5">
            <a:extLst>
              <a:ext uri="{FF2B5EF4-FFF2-40B4-BE49-F238E27FC236}">
                <a16:creationId xmlns:a16="http://schemas.microsoft.com/office/drawing/2014/main" id="{7D0313EA-5301-7010-3FF3-E23562AE4BE3}"/>
              </a:ext>
            </a:extLst>
          </p:cNvPr>
          <p:cNvSpPr/>
          <p:nvPr/>
        </p:nvSpPr>
        <p:spPr>
          <a:xfrm>
            <a:off x="5665509" y="6096896"/>
            <a:ext cx="327493" cy="305474"/>
          </a:xfrm>
          <a:prstGeom prst="ellipse">
            <a:avLst/>
          </a:prstGeom>
          <a:noFill/>
          <a:ln w="28575">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7" name="Овал 6">
            <a:extLst>
              <a:ext uri="{FF2B5EF4-FFF2-40B4-BE49-F238E27FC236}">
                <a16:creationId xmlns:a16="http://schemas.microsoft.com/office/drawing/2014/main" id="{6D5D59BD-B29E-8803-03D4-9357586023E2}"/>
              </a:ext>
            </a:extLst>
          </p:cNvPr>
          <p:cNvSpPr/>
          <p:nvPr/>
        </p:nvSpPr>
        <p:spPr>
          <a:xfrm>
            <a:off x="6771587" y="4516335"/>
            <a:ext cx="327493" cy="305474"/>
          </a:xfrm>
          <a:prstGeom prst="ellipse">
            <a:avLst/>
          </a:prstGeom>
          <a:noFill/>
          <a:ln w="28575">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pic>
        <p:nvPicPr>
          <p:cNvPr id="10" name="Picture 2">
            <a:extLst>
              <a:ext uri="{FF2B5EF4-FFF2-40B4-BE49-F238E27FC236}">
                <a16:creationId xmlns:a16="http://schemas.microsoft.com/office/drawing/2014/main" id="{5D3DEEE7-39B6-2F04-663F-D0762B35C4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899" y="637027"/>
            <a:ext cx="8955464" cy="6500441"/>
          </a:xfrm>
          <a:prstGeom prst="rect">
            <a:avLst/>
          </a:prstGeom>
          <a:noFill/>
          <a:extLst>
            <a:ext uri="{909E8E84-426E-40DD-AFC4-6F175D3DCCD1}">
              <a14:hiddenFill xmlns:a14="http://schemas.microsoft.com/office/drawing/2010/main">
                <a:solidFill>
                  <a:srgbClr val="FFFFFF"/>
                </a:solidFill>
              </a14:hiddenFill>
            </a:ext>
          </a:extLst>
        </p:spPr>
      </p:pic>
      <p:sp>
        <p:nvSpPr>
          <p:cNvPr id="11" name="Овал 10">
            <a:extLst>
              <a:ext uri="{FF2B5EF4-FFF2-40B4-BE49-F238E27FC236}">
                <a16:creationId xmlns:a16="http://schemas.microsoft.com/office/drawing/2014/main" id="{080765AF-67EB-3927-270A-B2F513DD60B6}"/>
              </a:ext>
            </a:extLst>
          </p:cNvPr>
          <p:cNvSpPr/>
          <p:nvPr/>
        </p:nvSpPr>
        <p:spPr>
          <a:xfrm>
            <a:off x="5357540" y="3887248"/>
            <a:ext cx="344091" cy="288825"/>
          </a:xfrm>
          <a:prstGeom prst="ellipse">
            <a:avLst/>
          </a:prstGeom>
          <a:noFill/>
          <a:ln w="28575">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12" name="Овал 11">
            <a:extLst>
              <a:ext uri="{FF2B5EF4-FFF2-40B4-BE49-F238E27FC236}">
                <a16:creationId xmlns:a16="http://schemas.microsoft.com/office/drawing/2014/main" id="{98DA9587-25F3-90E6-A3F7-584F5413E0FE}"/>
              </a:ext>
            </a:extLst>
          </p:cNvPr>
          <p:cNvSpPr/>
          <p:nvPr/>
        </p:nvSpPr>
        <p:spPr>
          <a:xfrm>
            <a:off x="4876771" y="4588607"/>
            <a:ext cx="327493" cy="305474"/>
          </a:xfrm>
          <a:prstGeom prst="ellipse">
            <a:avLst/>
          </a:prstGeom>
          <a:noFill/>
          <a:ln w="28575">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13" name="Овал 12">
            <a:extLst>
              <a:ext uri="{FF2B5EF4-FFF2-40B4-BE49-F238E27FC236}">
                <a16:creationId xmlns:a16="http://schemas.microsoft.com/office/drawing/2014/main" id="{AA8D18EB-EAE3-99E1-00E5-FF6D8B0EF214}"/>
              </a:ext>
            </a:extLst>
          </p:cNvPr>
          <p:cNvSpPr/>
          <p:nvPr/>
        </p:nvSpPr>
        <p:spPr>
          <a:xfrm>
            <a:off x="5982849" y="3008046"/>
            <a:ext cx="327493" cy="305474"/>
          </a:xfrm>
          <a:prstGeom prst="ellipse">
            <a:avLst/>
          </a:prstGeom>
          <a:noFill/>
          <a:ln w="28575">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pic>
        <p:nvPicPr>
          <p:cNvPr id="14" name="Picture 2">
            <a:extLst>
              <a:ext uri="{FF2B5EF4-FFF2-40B4-BE49-F238E27FC236}">
                <a16:creationId xmlns:a16="http://schemas.microsoft.com/office/drawing/2014/main" id="{A6F622C6-0171-1181-503A-ED2C38F358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1523" y="357559"/>
            <a:ext cx="8955464" cy="6500441"/>
          </a:xfrm>
          <a:prstGeom prst="rect">
            <a:avLst/>
          </a:prstGeom>
          <a:noFill/>
          <a:extLst>
            <a:ext uri="{909E8E84-426E-40DD-AFC4-6F175D3DCCD1}">
              <a14:hiddenFill xmlns:a14="http://schemas.microsoft.com/office/drawing/2010/main">
                <a:solidFill>
                  <a:srgbClr val="FFFFFF"/>
                </a:solidFill>
              </a14:hiddenFill>
            </a:ext>
          </a:extLst>
        </p:spPr>
      </p:pic>
      <p:sp>
        <p:nvSpPr>
          <p:cNvPr id="15" name="Овал 14">
            <a:extLst>
              <a:ext uri="{FF2B5EF4-FFF2-40B4-BE49-F238E27FC236}">
                <a16:creationId xmlns:a16="http://schemas.microsoft.com/office/drawing/2014/main" id="{16E3A2CA-9439-DE83-11BE-CA5252B3984C}"/>
              </a:ext>
            </a:extLst>
          </p:cNvPr>
          <p:cNvSpPr/>
          <p:nvPr/>
        </p:nvSpPr>
        <p:spPr>
          <a:xfrm>
            <a:off x="5537884" y="3598422"/>
            <a:ext cx="327493" cy="288825"/>
          </a:xfrm>
          <a:prstGeom prst="ellipse">
            <a:avLst/>
          </a:prstGeom>
          <a:noFill/>
          <a:ln w="28575">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dirty="0"/>
          </a:p>
        </p:txBody>
      </p:sp>
      <p:sp>
        <p:nvSpPr>
          <p:cNvPr id="16" name="Овал 15">
            <a:extLst>
              <a:ext uri="{FF2B5EF4-FFF2-40B4-BE49-F238E27FC236}">
                <a16:creationId xmlns:a16="http://schemas.microsoft.com/office/drawing/2014/main" id="{CA7CB1AE-F4DF-6AC4-5DB7-08E2D877128E}"/>
              </a:ext>
            </a:extLst>
          </p:cNvPr>
          <p:cNvSpPr/>
          <p:nvPr/>
        </p:nvSpPr>
        <p:spPr>
          <a:xfrm>
            <a:off x="5099901" y="4309139"/>
            <a:ext cx="257639" cy="207196"/>
          </a:xfrm>
          <a:prstGeom prst="ellipse">
            <a:avLst/>
          </a:prstGeom>
          <a:noFill/>
          <a:ln w="28575">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17" name="Овал 16">
            <a:extLst>
              <a:ext uri="{FF2B5EF4-FFF2-40B4-BE49-F238E27FC236}">
                <a16:creationId xmlns:a16="http://schemas.microsoft.com/office/drawing/2014/main" id="{028FC906-52A9-2AB7-65A8-17E3E1F91B3B}"/>
              </a:ext>
            </a:extLst>
          </p:cNvPr>
          <p:cNvSpPr/>
          <p:nvPr/>
        </p:nvSpPr>
        <p:spPr>
          <a:xfrm>
            <a:off x="6146278" y="2728577"/>
            <a:ext cx="305466" cy="212586"/>
          </a:xfrm>
          <a:prstGeom prst="ellipse">
            <a:avLst/>
          </a:prstGeom>
          <a:noFill/>
          <a:ln w="28575">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pic>
        <p:nvPicPr>
          <p:cNvPr id="18" name="Picture 2">
            <a:extLst>
              <a:ext uri="{FF2B5EF4-FFF2-40B4-BE49-F238E27FC236}">
                <a16:creationId xmlns:a16="http://schemas.microsoft.com/office/drawing/2014/main" id="{E495CCEC-AEA3-6465-8AB8-2C086F1D92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185" y="78091"/>
            <a:ext cx="8955464" cy="6500441"/>
          </a:xfrm>
          <a:prstGeom prst="rect">
            <a:avLst/>
          </a:prstGeom>
          <a:noFill/>
          <a:extLst>
            <a:ext uri="{909E8E84-426E-40DD-AFC4-6F175D3DCCD1}">
              <a14:hiddenFill xmlns:a14="http://schemas.microsoft.com/office/drawing/2010/main">
                <a:solidFill>
                  <a:srgbClr val="FFFFFF"/>
                </a:solidFill>
              </a14:hiddenFill>
            </a:ext>
          </a:extLst>
        </p:spPr>
      </p:pic>
      <p:sp>
        <p:nvSpPr>
          <p:cNvPr id="19" name="Овал 18">
            <a:extLst>
              <a:ext uri="{FF2B5EF4-FFF2-40B4-BE49-F238E27FC236}">
                <a16:creationId xmlns:a16="http://schemas.microsoft.com/office/drawing/2014/main" id="{874AE4AB-AD9E-B9AA-0DAE-83AE66127D00}"/>
              </a:ext>
            </a:extLst>
          </p:cNvPr>
          <p:cNvSpPr/>
          <p:nvPr/>
        </p:nvSpPr>
        <p:spPr>
          <a:xfrm>
            <a:off x="4293546" y="3318954"/>
            <a:ext cx="327493" cy="288825"/>
          </a:xfrm>
          <a:prstGeom prst="ellipse">
            <a:avLst/>
          </a:prstGeom>
          <a:noFill/>
          <a:ln w="28575">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dirty="0"/>
          </a:p>
        </p:txBody>
      </p:sp>
      <p:sp>
        <p:nvSpPr>
          <p:cNvPr id="20" name="Овал 19">
            <a:extLst>
              <a:ext uri="{FF2B5EF4-FFF2-40B4-BE49-F238E27FC236}">
                <a16:creationId xmlns:a16="http://schemas.microsoft.com/office/drawing/2014/main" id="{C9816FF2-1EB2-A5CE-F387-FD409881BE78}"/>
              </a:ext>
            </a:extLst>
          </p:cNvPr>
          <p:cNvSpPr/>
          <p:nvPr/>
        </p:nvSpPr>
        <p:spPr>
          <a:xfrm>
            <a:off x="3855563" y="4029671"/>
            <a:ext cx="257639" cy="207196"/>
          </a:xfrm>
          <a:prstGeom prst="ellipse">
            <a:avLst/>
          </a:prstGeom>
          <a:noFill/>
          <a:ln w="28575">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21" name="Овал 20">
            <a:extLst>
              <a:ext uri="{FF2B5EF4-FFF2-40B4-BE49-F238E27FC236}">
                <a16:creationId xmlns:a16="http://schemas.microsoft.com/office/drawing/2014/main" id="{47C1D212-3AE6-C00B-298C-4388C2AD1D77}"/>
              </a:ext>
            </a:extLst>
          </p:cNvPr>
          <p:cNvSpPr/>
          <p:nvPr/>
        </p:nvSpPr>
        <p:spPr>
          <a:xfrm>
            <a:off x="4901940" y="2449109"/>
            <a:ext cx="305466" cy="212586"/>
          </a:xfrm>
          <a:prstGeom prst="ellipse">
            <a:avLst/>
          </a:prstGeom>
          <a:noFill/>
          <a:ln w="28575">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pic>
        <p:nvPicPr>
          <p:cNvPr id="22" name="Picture 2">
            <a:extLst>
              <a:ext uri="{FF2B5EF4-FFF2-40B4-BE49-F238E27FC236}">
                <a16:creationId xmlns:a16="http://schemas.microsoft.com/office/drawing/2014/main" id="{C889DA27-3CE0-CBCB-1FE9-10035E7CA5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013" y="178779"/>
            <a:ext cx="8955464" cy="6500441"/>
          </a:xfrm>
          <a:prstGeom prst="rect">
            <a:avLst/>
          </a:prstGeom>
          <a:noFill/>
          <a:extLst>
            <a:ext uri="{909E8E84-426E-40DD-AFC4-6F175D3DCCD1}">
              <a14:hiddenFill xmlns:a14="http://schemas.microsoft.com/office/drawing/2010/main">
                <a:solidFill>
                  <a:srgbClr val="FFFFFF"/>
                </a:solidFill>
              </a14:hiddenFill>
            </a:ext>
          </a:extLst>
        </p:spPr>
      </p:pic>
      <p:sp>
        <p:nvSpPr>
          <p:cNvPr id="23" name="Овал 22">
            <a:extLst>
              <a:ext uri="{FF2B5EF4-FFF2-40B4-BE49-F238E27FC236}">
                <a16:creationId xmlns:a16="http://schemas.microsoft.com/office/drawing/2014/main" id="{2D10DE13-FE71-BE44-084F-8CF7ECCB300F}"/>
              </a:ext>
            </a:extLst>
          </p:cNvPr>
          <p:cNvSpPr/>
          <p:nvPr/>
        </p:nvSpPr>
        <p:spPr>
          <a:xfrm>
            <a:off x="4186361" y="3520331"/>
            <a:ext cx="327493" cy="288825"/>
          </a:xfrm>
          <a:prstGeom prst="ellipse">
            <a:avLst/>
          </a:prstGeom>
          <a:noFill/>
          <a:ln w="28575">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dirty="0"/>
          </a:p>
        </p:txBody>
      </p:sp>
      <p:sp>
        <p:nvSpPr>
          <p:cNvPr id="24" name="Овал 23">
            <a:extLst>
              <a:ext uri="{FF2B5EF4-FFF2-40B4-BE49-F238E27FC236}">
                <a16:creationId xmlns:a16="http://schemas.microsoft.com/office/drawing/2014/main" id="{ADB457DA-41FD-16D7-7714-A2E6D3107384}"/>
              </a:ext>
            </a:extLst>
          </p:cNvPr>
          <p:cNvSpPr/>
          <p:nvPr/>
        </p:nvSpPr>
        <p:spPr>
          <a:xfrm>
            <a:off x="3748378" y="4231048"/>
            <a:ext cx="257639" cy="207196"/>
          </a:xfrm>
          <a:prstGeom prst="ellipse">
            <a:avLst/>
          </a:prstGeom>
          <a:noFill/>
          <a:ln w="28575">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25" name="Овал 24">
            <a:extLst>
              <a:ext uri="{FF2B5EF4-FFF2-40B4-BE49-F238E27FC236}">
                <a16:creationId xmlns:a16="http://schemas.microsoft.com/office/drawing/2014/main" id="{275ADD1B-A481-3708-3477-C1D417FB9547}"/>
              </a:ext>
            </a:extLst>
          </p:cNvPr>
          <p:cNvSpPr/>
          <p:nvPr/>
        </p:nvSpPr>
        <p:spPr>
          <a:xfrm>
            <a:off x="4794755" y="2650486"/>
            <a:ext cx="305466" cy="212586"/>
          </a:xfrm>
          <a:prstGeom prst="ellipse">
            <a:avLst/>
          </a:prstGeom>
          <a:noFill/>
          <a:ln w="28575">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29" name="TextBox 28">
            <a:extLst>
              <a:ext uri="{FF2B5EF4-FFF2-40B4-BE49-F238E27FC236}">
                <a16:creationId xmlns:a16="http://schemas.microsoft.com/office/drawing/2014/main" id="{094DE8FD-195F-FDE8-2423-F2B19F19B84D}"/>
              </a:ext>
            </a:extLst>
          </p:cNvPr>
          <p:cNvSpPr txBox="1"/>
          <p:nvPr/>
        </p:nvSpPr>
        <p:spPr>
          <a:xfrm>
            <a:off x="7795967" y="961534"/>
            <a:ext cx="4023631" cy="5355312"/>
          </a:xfrm>
          <a:prstGeom prst="rect">
            <a:avLst/>
          </a:prstGeom>
          <a:noFill/>
        </p:spPr>
        <p:txBody>
          <a:bodyPr wrap="square" rtlCol="0">
            <a:spAutoFit/>
          </a:bodyPr>
          <a:lstStyle/>
          <a:p>
            <a:pPr algn="just"/>
            <a:r>
              <a:rPr lang="en-US" dirty="0"/>
              <a:t>1551 – the first Jesuit college in Vienna</a:t>
            </a:r>
          </a:p>
          <a:p>
            <a:pPr algn="just"/>
            <a:endParaRPr lang="en-US" dirty="0"/>
          </a:p>
          <a:p>
            <a:pPr algn="just"/>
            <a:r>
              <a:rPr lang="en-US" dirty="0"/>
              <a:t>1566 – the college in Olomouc. From 1573 – University</a:t>
            </a:r>
          </a:p>
          <a:p>
            <a:pPr algn="just"/>
            <a:endParaRPr lang="en-US" dirty="0"/>
          </a:p>
          <a:p>
            <a:pPr algn="just"/>
            <a:r>
              <a:rPr lang="en-US" dirty="0"/>
              <a:t>1574 – the college in Graz. From 1586 – University.</a:t>
            </a:r>
          </a:p>
          <a:p>
            <a:pPr algn="just"/>
            <a:endParaRPr lang="en-US" dirty="0">
              <a:latin typeface="Times New Roman" panose="02020603050405020304" pitchFamily="18" charset="0"/>
              <a:cs typeface="Times New Roman" panose="02020603050405020304" pitchFamily="18" charset="0"/>
            </a:endParaRPr>
          </a:p>
          <a:p>
            <a:pPr algn="just"/>
            <a:r>
              <a:rPr lang="en-US" dirty="0"/>
              <a:t>Jesuit teachers as key promoters of re-</a:t>
            </a:r>
            <a:r>
              <a:rPr lang="en-US" dirty="0" err="1"/>
              <a:t>Catholization</a:t>
            </a:r>
            <a:r>
              <a:rPr lang="en-US" dirty="0"/>
              <a:t> in the confessionally heterogenous territories.</a:t>
            </a:r>
          </a:p>
          <a:p>
            <a:pPr algn="just"/>
            <a:endParaRPr lang="en-US" dirty="0"/>
          </a:p>
          <a:p>
            <a:pPr algn="just"/>
            <a:r>
              <a:rPr lang="en-US" dirty="0"/>
              <a:t>Who were those teachers?</a:t>
            </a:r>
          </a:p>
          <a:p>
            <a:pPr algn="just"/>
            <a:endParaRPr lang="en-US" dirty="0"/>
          </a:p>
          <a:p>
            <a:pPr algn="just"/>
            <a:r>
              <a:rPr lang="en-US" dirty="0"/>
              <a:t>What problems did they face?</a:t>
            </a:r>
          </a:p>
          <a:p>
            <a:pPr algn="just"/>
            <a:endParaRPr lang="en-US" dirty="0"/>
          </a:p>
          <a:p>
            <a:pPr algn="just"/>
            <a:r>
              <a:rPr lang="en-US" dirty="0"/>
              <a:t>What was expected from them?</a:t>
            </a:r>
          </a:p>
          <a:p>
            <a:pPr algn="just"/>
            <a:endParaRPr lang="en-US" dirty="0"/>
          </a:p>
          <a:p>
            <a:pPr algn="just"/>
            <a:r>
              <a:rPr lang="en-US" dirty="0"/>
              <a:t>Did they fulfill the expectations?</a:t>
            </a:r>
            <a:endParaRPr lang="ru-RU" dirty="0"/>
          </a:p>
        </p:txBody>
      </p:sp>
    </p:spTree>
    <p:extLst>
      <p:ext uri="{BB962C8B-B14F-4D97-AF65-F5344CB8AC3E}">
        <p14:creationId xmlns:p14="http://schemas.microsoft.com/office/powerpoint/2010/main" val="3626191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5A2D839-A233-0BEE-5CC1-B0E64FB4C4FD}"/>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Sources</a:t>
            </a:r>
            <a:endParaRPr lang="ru-RU"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79B50D27-F8B8-800C-F067-D64C19E08237}"/>
              </a:ext>
            </a:extLst>
          </p:cNvPr>
          <p:cNvSpPr>
            <a:spLocks noGrp="1"/>
          </p:cNvSpPr>
          <p:nvPr>
            <p:ph idx="1"/>
          </p:nvPr>
        </p:nvSpPr>
        <p:spPr>
          <a:xfrm>
            <a:off x="838200" y="1675124"/>
            <a:ext cx="10515600" cy="4351338"/>
          </a:xfrm>
        </p:spPr>
        <p:txBody>
          <a:bodyPr/>
          <a:lstStyle/>
          <a:p>
            <a:r>
              <a:rPr lang="en-US" i="1" dirty="0" err="1"/>
              <a:t>Catalogi</a:t>
            </a:r>
            <a:r>
              <a:rPr lang="en-US" i="1" dirty="0"/>
              <a:t> personarum</a:t>
            </a:r>
            <a:r>
              <a:rPr lang="en-US" dirty="0"/>
              <a:t>. The most important </a:t>
            </a:r>
            <a:r>
              <a:rPr lang="en-US" dirty="0" err="1"/>
              <a:t>prospographical</a:t>
            </a:r>
            <a:r>
              <a:rPr lang="en-US" dirty="0"/>
              <a:t> source.  Origin, age, career path within the Society of Jesus, comments on </a:t>
            </a:r>
            <a:r>
              <a:rPr lang="en-US" dirty="0">
                <a:latin typeface="Times New Roman" panose="02020603050405020304" pitchFamily="18" charset="0"/>
                <a:cs typeface="Times New Roman" panose="02020603050405020304" pitchFamily="18" charset="0"/>
              </a:rPr>
              <a:t>health</a:t>
            </a:r>
            <a:r>
              <a:rPr lang="en-US" dirty="0"/>
              <a:t> conditions,  personal quality and professional skills of the college members.</a:t>
            </a:r>
          </a:p>
          <a:p>
            <a:r>
              <a:rPr lang="en-US" dirty="0"/>
              <a:t>College chronicles</a:t>
            </a:r>
          </a:p>
          <a:p>
            <a:r>
              <a:rPr lang="en-US" dirty="0"/>
              <a:t>Visitation reports</a:t>
            </a:r>
          </a:p>
          <a:p>
            <a:r>
              <a:rPr lang="en-US" dirty="0"/>
              <a:t>Theoretical treatises on the role of teachers (</a:t>
            </a:r>
            <a:r>
              <a:rPr lang="en-US" dirty="0" err="1"/>
              <a:t>Sacchini’s</a:t>
            </a:r>
            <a:r>
              <a:rPr lang="en-US" dirty="0"/>
              <a:t> “Advice” and “Exhortation”)</a:t>
            </a:r>
          </a:p>
          <a:p>
            <a:endParaRPr lang="en-US" dirty="0"/>
          </a:p>
          <a:p>
            <a:endParaRPr lang="ru-RU" dirty="0"/>
          </a:p>
        </p:txBody>
      </p:sp>
    </p:spTree>
    <p:extLst>
      <p:ext uri="{BB962C8B-B14F-4D97-AF65-F5344CB8AC3E}">
        <p14:creationId xmlns:p14="http://schemas.microsoft.com/office/powerpoint/2010/main" val="2732116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вал 3">
            <a:extLst>
              <a:ext uri="{FF2B5EF4-FFF2-40B4-BE49-F238E27FC236}">
                <a16:creationId xmlns:a16="http://schemas.microsoft.com/office/drawing/2014/main" id="{7D6C9EFC-B803-3887-397B-EFFD31659B1B}"/>
              </a:ext>
            </a:extLst>
          </p:cNvPr>
          <p:cNvSpPr/>
          <p:nvPr/>
        </p:nvSpPr>
        <p:spPr>
          <a:xfrm>
            <a:off x="4336330" y="1263192"/>
            <a:ext cx="3421930" cy="3544478"/>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latin typeface="Times New Roman" panose="02020603050405020304" pitchFamily="18" charset="0"/>
              <a:cs typeface="Times New Roman" panose="02020603050405020304" pitchFamily="18" charset="0"/>
            </a:endParaRPr>
          </a:p>
        </p:txBody>
      </p:sp>
      <p:sp>
        <p:nvSpPr>
          <p:cNvPr id="5" name="Овал 4">
            <a:extLst>
              <a:ext uri="{FF2B5EF4-FFF2-40B4-BE49-F238E27FC236}">
                <a16:creationId xmlns:a16="http://schemas.microsoft.com/office/drawing/2014/main" id="{1AFCFF66-B9EA-E277-246C-1CB0A88ECC80}"/>
              </a:ext>
            </a:extLst>
          </p:cNvPr>
          <p:cNvSpPr/>
          <p:nvPr/>
        </p:nvSpPr>
        <p:spPr>
          <a:xfrm>
            <a:off x="3146982" y="3573594"/>
            <a:ext cx="2791905" cy="3006314"/>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latin typeface="Times New Roman" panose="02020603050405020304" pitchFamily="18" charset="0"/>
              <a:cs typeface="Times New Roman" panose="02020603050405020304" pitchFamily="18" charset="0"/>
            </a:endParaRPr>
          </a:p>
        </p:txBody>
      </p:sp>
      <p:sp>
        <p:nvSpPr>
          <p:cNvPr id="6" name="Овал 5">
            <a:extLst>
              <a:ext uri="{FF2B5EF4-FFF2-40B4-BE49-F238E27FC236}">
                <a16:creationId xmlns:a16="http://schemas.microsoft.com/office/drawing/2014/main" id="{6F7321BC-A088-5060-0367-450B98C7ED6E}"/>
              </a:ext>
            </a:extLst>
          </p:cNvPr>
          <p:cNvSpPr/>
          <p:nvPr/>
        </p:nvSpPr>
        <p:spPr>
          <a:xfrm>
            <a:off x="5722464" y="3289955"/>
            <a:ext cx="3034644" cy="3289954"/>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latin typeface="Times New Roman" panose="02020603050405020304" pitchFamily="18" charset="0"/>
              <a:cs typeface="Times New Roman" panose="02020603050405020304" pitchFamily="18" charset="0"/>
            </a:endParaRPr>
          </a:p>
        </p:txBody>
      </p:sp>
      <p:sp>
        <p:nvSpPr>
          <p:cNvPr id="7" name="Овал 6">
            <a:extLst>
              <a:ext uri="{FF2B5EF4-FFF2-40B4-BE49-F238E27FC236}">
                <a16:creationId xmlns:a16="http://schemas.microsoft.com/office/drawing/2014/main" id="{99A0FA47-2D64-8AAE-7590-197E6377BB60}"/>
              </a:ext>
            </a:extLst>
          </p:cNvPr>
          <p:cNvSpPr/>
          <p:nvPr/>
        </p:nvSpPr>
        <p:spPr>
          <a:xfrm>
            <a:off x="735881" y="1826212"/>
            <a:ext cx="3320983" cy="3039504"/>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17EDC65A-3C6F-6D7B-AAF2-59A6F5E89536}"/>
              </a:ext>
            </a:extLst>
          </p:cNvPr>
          <p:cNvSpPr txBox="1"/>
          <p:nvPr/>
        </p:nvSpPr>
        <p:spPr>
          <a:xfrm>
            <a:off x="5015061" y="1714747"/>
            <a:ext cx="2441542" cy="1569660"/>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Sacerdotes</a:t>
            </a:r>
          </a:p>
          <a:p>
            <a:r>
              <a:rPr lang="en-US" sz="2400" dirty="0">
                <a:latin typeface="Times New Roman" panose="02020603050405020304" pitchFamily="18" charset="0"/>
                <a:cs typeface="Times New Roman" panose="02020603050405020304" pitchFamily="18" charset="0"/>
              </a:rPr>
              <a:t>(priests, the most important members)</a:t>
            </a:r>
            <a:endParaRPr lang="ru-RU" sz="24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21AA8748-0756-54A0-B1C2-1F575E05BFEF}"/>
              </a:ext>
            </a:extLst>
          </p:cNvPr>
          <p:cNvSpPr txBox="1"/>
          <p:nvPr/>
        </p:nvSpPr>
        <p:spPr>
          <a:xfrm>
            <a:off x="6279038" y="4863606"/>
            <a:ext cx="1707037" cy="1200329"/>
          </a:xfrm>
          <a:prstGeom prst="rect">
            <a:avLst/>
          </a:prstGeom>
          <a:noFill/>
        </p:spPr>
        <p:txBody>
          <a:bodyPr wrap="square" rtlCol="0">
            <a:spAutoFit/>
          </a:bodyPr>
          <a:lstStyle/>
          <a:p>
            <a:r>
              <a:rPr lang="en-US" dirty="0" err="1">
                <a:latin typeface="Times New Roman" panose="02020603050405020304" pitchFamily="18" charset="0"/>
                <a:cs typeface="Times New Roman" panose="02020603050405020304" pitchFamily="18" charset="0"/>
              </a:rPr>
              <a:t>Scholastici</a:t>
            </a:r>
            <a:r>
              <a:rPr lang="en-US" dirty="0">
                <a:latin typeface="Times New Roman" panose="02020603050405020304" pitchFamily="18" charset="0"/>
                <a:cs typeface="Times New Roman" panose="02020603050405020304" pitchFamily="18" charset="0"/>
              </a:rPr>
              <a:t> (students of one of the disciplines)</a:t>
            </a:r>
            <a:endParaRPr lang="ru-RU"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15754675-28E7-0862-8D6C-EE55272DE66B}"/>
              </a:ext>
            </a:extLst>
          </p:cNvPr>
          <p:cNvSpPr txBox="1"/>
          <p:nvPr/>
        </p:nvSpPr>
        <p:spPr>
          <a:xfrm>
            <a:off x="3554102" y="4488656"/>
            <a:ext cx="2083520" cy="1631216"/>
          </a:xfrm>
          <a:prstGeom prst="rect">
            <a:avLst/>
          </a:prstGeom>
          <a:noFill/>
        </p:spPr>
        <p:txBody>
          <a:bodyPr wrap="square" rtlCol="0">
            <a:spAutoFit/>
          </a:bodyPr>
          <a:lstStyle/>
          <a:p>
            <a:r>
              <a:rPr lang="en-US" sz="2000" b="1" u="sng" dirty="0" err="1">
                <a:latin typeface="Times New Roman" panose="02020603050405020304" pitchFamily="18" charset="0"/>
                <a:cs typeface="Times New Roman" panose="02020603050405020304" pitchFamily="18" charset="0"/>
              </a:rPr>
              <a:t>Praeceptores</a:t>
            </a:r>
            <a:r>
              <a:rPr lang="en-US" sz="2000" b="1" u="sng" dirty="0">
                <a:latin typeface="Times New Roman" panose="02020603050405020304" pitchFamily="18" charset="0"/>
                <a:cs typeface="Times New Roman" panose="02020603050405020304" pitchFamily="18" charset="0"/>
              </a:rPr>
              <a:t> (school teachers) </a:t>
            </a:r>
            <a:r>
              <a:rPr lang="en-US" sz="2000" b="1" dirty="0">
                <a:latin typeface="Times New Roman" panose="02020603050405020304" pitchFamily="18" charset="0"/>
                <a:cs typeface="Times New Roman" panose="02020603050405020304" pitchFamily="18" charset="0"/>
              </a:rPr>
              <a:t>5-8 teachers in a single year. 12-15%</a:t>
            </a:r>
            <a:endParaRPr lang="ru-RU" sz="2000" b="1"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7D5ED1B2-0634-FD84-4300-D6EBE1C6A503}"/>
              </a:ext>
            </a:extLst>
          </p:cNvPr>
          <p:cNvSpPr txBox="1"/>
          <p:nvPr/>
        </p:nvSpPr>
        <p:spPr>
          <a:xfrm>
            <a:off x="1518109" y="2759400"/>
            <a:ext cx="1968633" cy="669600"/>
          </a:xfrm>
          <a:prstGeom prst="rect">
            <a:avLst/>
          </a:prstGeom>
          <a:noFill/>
        </p:spPr>
        <p:txBody>
          <a:bodyPr wrap="square" rtlCol="0">
            <a:spAutoFit/>
          </a:bodyPr>
          <a:lstStyle/>
          <a:p>
            <a:r>
              <a:rPr lang="en-US" dirty="0" err="1">
                <a:latin typeface="Times New Roman" panose="02020603050405020304" pitchFamily="18" charset="0"/>
                <a:cs typeface="Times New Roman" panose="02020603050405020304" pitchFamily="18" charset="0"/>
              </a:rPr>
              <a:t>Coadjutores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temporales</a:t>
            </a:r>
            <a:endParaRPr lang="ru-RU" dirty="0">
              <a:latin typeface="Times New Roman" panose="02020603050405020304" pitchFamily="18" charset="0"/>
              <a:cs typeface="Times New Roman" panose="02020603050405020304" pitchFamily="18" charset="0"/>
            </a:endParaRPr>
          </a:p>
        </p:txBody>
      </p:sp>
      <p:sp>
        <p:nvSpPr>
          <p:cNvPr id="15" name="Овал 14">
            <a:extLst>
              <a:ext uri="{FF2B5EF4-FFF2-40B4-BE49-F238E27FC236}">
                <a16:creationId xmlns:a16="http://schemas.microsoft.com/office/drawing/2014/main" id="{8E45462D-F5B0-B038-6C81-CE11BC190574}"/>
              </a:ext>
            </a:extLst>
          </p:cNvPr>
          <p:cNvSpPr/>
          <p:nvPr/>
        </p:nvSpPr>
        <p:spPr>
          <a:xfrm>
            <a:off x="8276734" y="4207480"/>
            <a:ext cx="2008693" cy="205504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6AD7D70A-88EC-917A-05D5-2986C46F57D9}"/>
              </a:ext>
            </a:extLst>
          </p:cNvPr>
          <p:cNvSpPr txBox="1"/>
          <p:nvPr/>
        </p:nvSpPr>
        <p:spPr>
          <a:xfrm>
            <a:off x="9125146" y="4934932"/>
            <a:ext cx="952108" cy="369332"/>
          </a:xfrm>
          <a:prstGeom prst="rect">
            <a:avLst/>
          </a:prstGeom>
          <a:noFill/>
        </p:spPr>
        <p:txBody>
          <a:bodyPr wrap="square" rtlCol="0">
            <a:spAutoFit/>
          </a:bodyPr>
          <a:lstStyle/>
          <a:p>
            <a:r>
              <a:rPr lang="en-US" dirty="0" err="1">
                <a:latin typeface="Times New Roman" panose="02020603050405020304" pitchFamily="18" charset="0"/>
                <a:cs typeface="Times New Roman" panose="02020603050405020304" pitchFamily="18" charset="0"/>
              </a:rPr>
              <a:t>Novitii</a:t>
            </a:r>
            <a:endParaRPr lang="ru-RU"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C9775E47-81A3-8940-0B7E-BD0283ED2F33}"/>
              </a:ext>
            </a:extLst>
          </p:cNvPr>
          <p:cNvSpPr txBox="1"/>
          <p:nvPr/>
        </p:nvSpPr>
        <p:spPr>
          <a:xfrm>
            <a:off x="1131216" y="301679"/>
            <a:ext cx="10689996" cy="584775"/>
          </a:xfrm>
          <a:prstGeom prst="rect">
            <a:avLst/>
          </a:prstGeom>
          <a:noFill/>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School teachers within the Jesuit college community</a:t>
            </a:r>
            <a:endParaRPr lang="ru-RU"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2851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BD06214-8865-9FBE-39BE-880E7682EF69}"/>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Origin</a:t>
            </a:r>
            <a:endParaRPr lang="ru-RU"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594653A2-9C94-BC0A-8141-35E626B84748}"/>
              </a:ext>
            </a:extLst>
          </p:cNvPr>
          <p:cNvSpPr>
            <a:spLocks noGrp="1"/>
          </p:cNvSpPr>
          <p:nvPr>
            <p:ph idx="1"/>
          </p:nvPr>
        </p:nvSpPr>
        <p:spPr>
          <a:xfrm>
            <a:off x="838200" y="1583703"/>
            <a:ext cx="10515600" cy="4546126"/>
          </a:xfrm>
        </p:spPr>
        <p:txBody>
          <a:bodyPr/>
          <a:lstStyle/>
          <a:p>
            <a:r>
              <a:rPr lang="en-US" dirty="0">
                <a:latin typeface="Times New Roman" panose="02020603050405020304" pitchFamily="18" charset="0"/>
                <a:cs typeface="Times New Roman" panose="02020603050405020304" pitchFamily="18" charset="0"/>
              </a:rPr>
              <a:t>Locals constituted the minority of teachers</a:t>
            </a:r>
          </a:p>
          <a:p>
            <a:r>
              <a:rPr lang="en-US" dirty="0">
                <a:latin typeface="Times New Roman" panose="02020603050405020304" pitchFamily="18" charset="0"/>
                <a:cs typeface="Times New Roman" panose="02020603050405020304" pitchFamily="18" charset="0"/>
              </a:rPr>
              <a:t>Common trend for the entire Jesuit college community. Slow recruitment of locals in the first decades after the foundation of the colleges.</a:t>
            </a:r>
          </a:p>
          <a:p>
            <a:r>
              <a:rPr lang="en-US" dirty="0">
                <a:latin typeface="Times New Roman" panose="02020603050405020304" pitchFamily="18" charset="0"/>
                <a:cs typeface="Times New Roman" panose="02020603050405020304" pitchFamily="18" charset="0"/>
              </a:rPr>
              <a:t>The biggest groups both in Vienna and Graz: German lands of the Holy Roman Empire and Flandres.</a:t>
            </a:r>
          </a:p>
          <a:p>
            <a:r>
              <a:rPr lang="en-US" dirty="0">
                <a:latin typeface="Times New Roman" panose="02020603050405020304" pitchFamily="18" charset="0"/>
                <a:cs typeface="Times New Roman" panose="02020603050405020304" pitchFamily="18" charset="0"/>
              </a:rPr>
              <a:t>In Graz more teachers from Inner Austria</a:t>
            </a:r>
          </a:p>
          <a:p>
            <a:r>
              <a:rPr lang="en-US" dirty="0">
                <a:latin typeface="Times New Roman" panose="02020603050405020304" pitchFamily="18" charset="0"/>
                <a:cs typeface="Times New Roman" panose="02020603050405020304" pitchFamily="18" charset="0"/>
              </a:rPr>
              <a:t>In Vienna more diverse regional composition: Italians, Hungarians, Poles, Spaniards, English</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6862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4B935800-8E8F-5AF8-CCBE-ADEC4E7FF748}"/>
              </a:ext>
            </a:extLst>
          </p:cNvPr>
          <p:cNvSpPr>
            <a:spLocks noGrp="1"/>
          </p:cNvSpPr>
          <p:nvPr>
            <p:ph idx="1"/>
          </p:nvPr>
        </p:nvSpPr>
        <p:spPr>
          <a:xfrm>
            <a:off x="678730" y="499621"/>
            <a:ext cx="10675070" cy="5677342"/>
          </a:xfrm>
        </p:spPr>
        <p:txBody>
          <a:bodyPr>
            <a:normAutofit lnSpcReduction="10000"/>
          </a:bodyPr>
          <a:lstStyle/>
          <a:p>
            <a:r>
              <a:rPr lang="en-US" dirty="0">
                <a:latin typeface="Times New Roman" panose="02020603050405020304" pitchFamily="18" charset="0"/>
                <a:cs typeface="Times New Roman" panose="02020603050405020304" pitchFamily="18" charset="0"/>
              </a:rPr>
              <a:t>Teachers were usually young. Average age – 26 years old. </a:t>
            </a:r>
          </a:p>
          <a:p>
            <a:r>
              <a:rPr lang="en-US" dirty="0">
                <a:latin typeface="Times New Roman" panose="02020603050405020304" pitchFamily="18" charset="0"/>
                <a:cs typeface="Times New Roman" panose="02020603050405020304" pitchFamily="18" charset="0"/>
              </a:rPr>
              <a:t>High rotation rates, short periods of teaching the same discipline. Averagely 2-3 years followed by advancement to a higher class</a:t>
            </a:r>
          </a:p>
          <a:p>
            <a:r>
              <a:rPr lang="en-US" dirty="0">
                <a:latin typeface="Times New Roman" panose="02020603050405020304" pitchFamily="18" charset="0"/>
                <a:cs typeface="Times New Roman" panose="02020603050405020304" pitchFamily="18" charset="0"/>
              </a:rPr>
              <a:t>Exceptions related to inaptitude for the more advanced teaching or other duties (mostly due to health problems)</a:t>
            </a:r>
          </a:p>
          <a:p>
            <a:r>
              <a:rPr lang="en-US" dirty="0">
                <a:latin typeface="Times New Roman" panose="02020603050405020304" pitchFamily="18" charset="0"/>
                <a:cs typeface="Times New Roman" panose="02020603050405020304" pitchFamily="18" charset="0"/>
              </a:rPr>
              <a:t>Switching from teaching to other tasks (missionary work, administrative duties in the college, preaching)</a:t>
            </a:r>
          </a:p>
          <a:p>
            <a:r>
              <a:rPr lang="en-US" dirty="0">
                <a:latin typeface="Times New Roman" panose="02020603050405020304" pitchFamily="18" charset="0"/>
                <a:cs typeface="Times New Roman" panose="02020603050405020304" pitchFamily="18" charset="0"/>
              </a:rPr>
              <a:t>Constant circulation between different colleges. Colleges within the Austrian province (Prague, Olomouc, </a:t>
            </a:r>
            <a:r>
              <a:rPr lang="en-US" dirty="0" err="1">
                <a:latin typeface="Times New Roman" panose="02020603050405020304" pitchFamily="18" charset="0"/>
                <a:cs typeface="Times New Roman" panose="02020603050405020304" pitchFamily="18" charset="0"/>
              </a:rPr>
              <a:t>Tyrnava</a:t>
            </a:r>
            <a:r>
              <a:rPr lang="en-US" dirty="0">
                <a:latin typeface="Times New Roman" panose="02020603050405020304" pitchFamily="18" charset="0"/>
                <a:cs typeface="Times New Roman" panose="02020603050405020304" pitchFamily="18" charset="0"/>
              </a:rPr>
              <a:t>), Ingolstadt, Rome.</a:t>
            </a:r>
          </a:p>
          <a:p>
            <a:r>
              <a:rPr lang="en-US" dirty="0">
                <a:latin typeface="Times New Roman" panose="02020603050405020304" pitchFamily="18" charset="0"/>
                <a:cs typeface="Times New Roman" panose="02020603050405020304" pitchFamily="18" charset="0"/>
              </a:rPr>
              <a:t>Teachers of lower classes were often simultaneously students in the higher ones (Philosophy, Theology)</a:t>
            </a:r>
          </a:p>
          <a:p>
            <a:r>
              <a:rPr lang="en-US" dirty="0">
                <a:latin typeface="Times New Roman" panose="02020603050405020304" pitchFamily="18" charset="0"/>
                <a:cs typeface="Times New Roman" panose="02020603050405020304" pitchFamily="18" charset="0"/>
              </a:rPr>
              <a:t>Mostly trained in the Jesuit educational system but some teachers completed part of their education outside of the Society (</a:t>
            </a:r>
            <a:r>
              <a:rPr lang="en-US" i="1" dirty="0">
                <a:latin typeface="Times New Roman" panose="02020603050405020304" pitchFamily="18" charset="0"/>
                <a:cs typeface="Times New Roman" panose="02020603050405020304" pitchFamily="18" charset="0"/>
              </a:rPr>
              <a:t>extra </a:t>
            </a:r>
            <a:r>
              <a:rPr lang="en-US" i="1" dirty="0" err="1">
                <a:latin typeface="Times New Roman" panose="02020603050405020304" pitchFamily="18" charset="0"/>
                <a:cs typeface="Times New Roman" panose="02020603050405020304" pitchFamily="18" charset="0"/>
              </a:rPr>
              <a:t>Societatem</a:t>
            </a:r>
            <a:r>
              <a:rPr lang="en-US" dirty="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3505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DD7A33B-8E7B-00E8-317E-D2271EA684AB}"/>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Promoting piety and religious discipline</a:t>
            </a:r>
            <a:endParaRPr lang="ru-RU"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E17164E7-2943-FEB9-25AE-D362815FC2D9}"/>
              </a:ext>
            </a:extLst>
          </p:cNvPr>
          <p:cNvSpPr>
            <a:spLocks noGrp="1"/>
          </p:cNvSpPr>
          <p:nvPr>
            <p:ph idx="1"/>
          </p:nvPr>
        </p:nvSpPr>
        <p:spPr>
          <a:xfrm>
            <a:off x="838200" y="1537390"/>
            <a:ext cx="10515600" cy="4351338"/>
          </a:xfrm>
        </p:spPr>
        <p:txBody>
          <a:bodyPr>
            <a:normAutofit/>
          </a:bodyPr>
          <a:lstStyle/>
          <a:p>
            <a:r>
              <a:rPr lang="en-US" dirty="0" err="1">
                <a:latin typeface="Times New Roman" panose="02020603050405020304" pitchFamily="18" charset="0"/>
                <a:cs typeface="Times New Roman" panose="02020603050405020304" pitchFamily="18" charset="0"/>
              </a:rPr>
              <a:t>Sacchini</a:t>
            </a:r>
            <a:r>
              <a:rPr lang="en-US" dirty="0">
                <a:latin typeface="Times New Roman" panose="02020603050405020304" pitchFamily="18" charset="0"/>
                <a:cs typeface="Times New Roman" panose="02020603050405020304" pitchFamily="18" charset="0"/>
              </a:rPr>
              <a:t> stressed the role of teachers as promoters of religious ideas</a:t>
            </a:r>
          </a:p>
          <a:p>
            <a:r>
              <a:rPr lang="en-US" dirty="0">
                <a:latin typeface="Times New Roman" panose="02020603050405020304" pitchFamily="18" charset="0"/>
                <a:cs typeface="Times New Roman" panose="02020603050405020304" pitchFamily="18" charset="0"/>
              </a:rPr>
              <a:t>Explanation of the catechism once a week. Competition among students </a:t>
            </a:r>
          </a:p>
          <a:p>
            <a:r>
              <a:rPr lang="en-US" dirty="0">
                <a:latin typeface="Times New Roman" panose="02020603050405020304" pitchFamily="18" charset="0"/>
                <a:cs typeface="Times New Roman" panose="02020603050405020304" pitchFamily="18" charset="0"/>
              </a:rPr>
              <a:t>Private conversations on religious matters</a:t>
            </a:r>
          </a:p>
          <a:p>
            <a:r>
              <a:rPr lang="en-US" dirty="0">
                <a:latin typeface="Times New Roman" panose="02020603050405020304" pitchFamily="18" charset="0"/>
                <a:cs typeface="Times New Roman" panose="02020603050405020304" pitchFamily="18" charset="0"/>
              </a:rPr>
              <a:t>Developing proper religious habits (frequently receiving the sacraments and attending daily Mass)</a:t>
            </a:r>
          </a:p>
          <a:p>
            <a:r>
              <a:rPr lang="en-US" dirty="0">
                <a:latin typeface="Times New Roman" panose="02020603050405020304" pitchFamily="18" charset="0"/>
                <a:cs typeface="Times New Roman" panose="02020603050405020304" pitchFamily="18" charset="0"/>
              </a:rPr>
              <a:t>Common prayers</a:t>
            </a:r>
          </a:p>
          <a:p>
            <a:r>
              <a:rPr lang="en-US" dirty="0">
                <a:latin typeface="Times New Roman" panose="02020603050405020304" pitchFamily="18" charset="0"/>
                <a:cs typeface="Times New Roman" panose="02020603050405020304" pitchFamily="18" charset="0"/>
              </a:rPr>
              <a:t>Teachers serving as prefects in the dormitories.</a:t>
            </a:r>
          </a:p>
          <a:p>
            <a:r>
              <a:rPr lang="en-US" dirty="0">
                <a:latin typeface="Times New Roman" panose="02020603050405020304" pitchFamily="18" charset="0"/>
                <a:cs typeface="Times New Roman" panose="02020603050405020304" pitchFamily="18" charset="0"/>
              </a:rPr>
              <a:t>Monitoring domestic discipline</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288439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1594</TotalTime>
  <Words>1099</Words>
  <Application>Microsoft Office PowerPoint</Application>
  <PresentationFormat>Широкоэкранный</PresentationFormat>
  <Paragraphs>102</Paragraphs>
  <Slides>13</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13</vt:i4>
      </vt:variant>
    </vt:vector>
  </HeadingPairs>
  <TitlesOfParts>
    <vt:vector size="18" baseType="lpstr">
      <vt:lpstr>Arial</vt:lpstr>
      <vt:lpstr>Calibri</vt:lpstr>
      <vt:lpstr>Calibri Light</vt:lpstr>
      <vt:lpstr>Times New Roman</vt:lpstr>
      <vt:lpstr>Тема Office</vt:lpstr>
      <vt:lpstr>Jesuit school teachers of the Austrian Jesuit province in the second half of the 16th century </vt:lpstr>
      <vt:lpstr>The noblest duty?</vt:lpstr>
      <vt:lpstr>Jesuit school teachers </vt:lpstr>
      <vt:lpstr>Презентация PowerPoint</vt:lpstr>
      <vt:lpstr>Sources</vt:lpstr>
      <vt:lpstr>Презентация PowerPoint</vt:lpstr>
      <vt:lpstr>Origin</vt:lpstr>
      <vt:lpstr>Презентация PowerPoint</vt:lpstr>
      <vt:lpstr>Promoting piety and religious discipline</vt:lpstr>
      <vt:lpstr>Teachers and town communities</vt:lpstr>
      <vt:lpstr>Problems on the ground</vt:lpstr>
      <vt:lpstr>A defecting teacher </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Дмитрий Жаров</dc:creator>
  <cp:lastModifiedBy>Дмитрий Жаров</cp:lastModifiedBy>
  <cp:revision>10</cp:revision>
  <dcterms:created xsi:type="dcterms:W3CDTF">2025-08-12T20:25:52Z</dcterms:created>
  <dcterms:modified xsi:type="dcterms:W3CDTF">2025-09-14T16:42:53Z</dcterms:modified>
</cp:coreProperties>
</file>