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70" r:id="rId4"/>
    <p:sldId id="284" r:id="rId5"/>
    <p:sldId id="271" r:id="rId6"/>
    <p:sldId id="272" r:id="rId7"/>
    <p:sldId id="285" r:id="rId8"/>
    <p:sldId id="273" r:id="rId9"/>
    <p:sldId id="274" r:id="rId10"/>
    <p:sldId id="275" r:id="rId11"/>
    <p:sldId id="286" r:id="rId12"/>
    <p:sldId id="276" r:id="rId13"/>
    <p:sldId id="277" r:id="rId14"/>
    <p:sldId id="278" r:id="rId15"/>
    <p:sldId id="279" r:id="rId16"/>
    <p:sldId id="280" r:id="rId17"/>
    <p:sldId id="281" r:id="rId18"/>
    <p:sldId id="282" r:id="rId19"/>
    <p:sldId id="283" r:id="rId20"/>
    <p:sldId id="267" r:id="rId21"/>
    <p:sldId id="268" r:id="rId2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1E5E7E6-AC6C-E6CC-E099-4C8BD18EE37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2FE26404-37CA-DDBD-C41D-37487D4C35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F205C475-93C4-FAAB-EB84-A9241ACF0327}"/>
              </a:ext>
            </a:extLst>
          </p:cNvPr>
          <p:cNvSpPr>
            <a:spLocks noGrp="1"/>
          </p:cNvSpPr>
          <p:nvPr>
            <p:ph type="dt" sz="half" idx="10"/>
          </p:nvPr>
        </p:nvSpPr>
        <p:spPr/>
        <p:txBody>
          <a:bodyPr/>
          <a:lstStyle/>
          <a:p>
            <a:fld id="{597BC314-BE5A-4384-84C8-86ADF1FDF0CD}" type="datetimeFigureOut">
              <a:rPr lang="hu-HU" smtClean="0"/>
              <a:t>2025. 08. 29.</a:t>
            </a:fld>
            <a:endParaRPr lang="hu-HU"/>
          </a:p>
        </p:txBody>
      </p:sp>
      <p:sp>
        <p:nvSpPr>
          <p:cNvPr id="5" name="Élőláb helye 4">
            <a:extLst>
              <a:ext uri="{FF2B5EF4-FFF2-40B4-BE49-F238E27FC236}">
                <a16:creationId xmlns:a16="http://schemas.microsoft.com/office/drawing/2014/main" id="{F1F25D66-C39C-D648-D9FA-23B750D9C47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9147A1C-64D2-D1BB-59B9-6BBC87658A68}"/>
              </a:ext>
            </a:extLst>
          </p:cNvPr>
          <p:cNvSpPr>
            <a:spLocks noGrp="1"/>
          </p:cNvSpPr>
          <p:nvPr>
            <p:ph type="sldNum" sz="quarter" idx="12"/>
          </p:nvPr>
        </p:nvSpPr>
        <p:spPr/>
        <p:txBody>
          <a:bodyPr/>
          <a:lstStyle/>
          <a:p>
            <a:fld id="{01731E68-9187-4CE8-907F-51F433DBBC39}" type="slidenum">
              <a:rPr lang="hu-HU" smtClean="0"/>
              <a:t>‹#›</a:t>
            </a:fld>
            <a:endParaRPr lang="hu-HU"/>
          </a:p>
        </p:txBody>
      </p:sp>
    </p:spTree>
    <p:extLst>
      <p:ext uri="{BB962C8B-B14F-4D97-AF65-F5344CB8AC3E}">
        <p14:creationId xmlns:p14="http://schemas.microsoft.com/office/powerpoint/2010/main" val="355967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F0127A-7BBB-9EC3-FA4B-E1B967A7A009}"/>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3A0B6CB6-8644-8BB2-E502-114D1940C32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82138D1-644A-260B-9A8C-114214742FD3}"/>
              </a:ext>
            </a:extLst>
          </p:cNvPr>
          <p:cNvSpPr>
            <a:spLocks noGrp="1"/>
          </p:cNvSpPr>
          <p:nvPr>
            <p:ph type="dt" sz="half" idx="10"/>
          </p:nvPr>
        </p:nvSpPr>
        <p:spPr/>
        <p:txBody>
          <a:bodyPr/>
          <a:lstStyle/>
          <a:p>
            <a:fld id="{597BC314-BE5A-4384-84C8-86ADF1FDF0CD}" type="datetimeFigureOut">
              <a:rPr lang="hu-HU" smtClean="0"/>
              <a:t>2025. 08. 29.</a:t>
            </a:fld>
            <a:endParaRPr lang="hu-HU"/>
          </a:p>
        </p:txBody>
      </p:sp>
      <p:sp>
        <p:nvSpPr>
          <p:cNvPr id="5" name="Élőláb helye 4">
            <a:extLst>
              <a:ext uri="{FF2B5EF4-FFF2-40B4-BE49-F238E27FC236}">
                <a16:creationId xmlns:a16="http://schemas.microsoft.com/office/drawing/2014/main" id="{7F3C6454-1E09-2D07-4337-D3050EFE0CC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0EF816E-5195-1755-3734-4312236FA192}"/>
              </a:ext>
            </a:extLst>
          </p:cNvPr>
          <p:cNvSpPr>
            <a:spLocks noGrp="1"/>
          </p:cNvSpPr>
          <p:nvPr>
            <p:ph type="sldNum" sz="quarter" idx="12"/>
          </p:nvPr>
        </p:nvSpPr>
        <p:spPr/>
        <p:txBody>
          <a:bodyPr/>
          <a:lstStyle/>
          <a:p>
            <a:fld id="{01731E68-9187-4CE8-907F-51F433DBBC39}" type="slidenum">
              <a:rPr lang="hu-HU" smtClean="0"/>
              <a:t>‹#›</a:t>
            </a:fld>
            <a:endParaRPr lang="hu-HU"/>
          </a:p>
        </p:txBody>
      </p:sp>
    </p:spTree>
    <p:extLst>
      <p:ext uri="{BB962C8B-B14F-4D97-AF65-F5344CB8AC3E}">
        <p14:creationId xmlns:p14="http://schemas.microsoft.com/office/powerpoint/2010/main" val="385438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46974E98-D6C4-0941-44D9-3809E72FE962}"/>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3230E686-C5EA-4A48-D95C-54F3F780749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0CFAE03-B9B1-5C7A-402A-2FAD9A599844}"/>
              </a:ext>
            </a:extLst>
          </p:cNvPr>
          <p:cNvSpPr>
            <a:spLocks noGrp="1"/>
          </p:cNvSpPr>
          <p:nvPr>
            <p:ph type="dt" sz="half" idx="10"/>
          </p:nvPr>
        </p:nvSpPr>
        <p:spPr/>
        <p:txBody>
          <a:bodyPr/>
          <a:lstStyle/>
          <a:p>
            <a:fld id="{597BC314-BE5A-4384-84C8-86ADF1FDF0CD}" type="datetimeFigureOut">
              <a:rPr lang="hu-HU" smtClean="0"/>
              <a:t>2025. 08. 29.</a:t>
            </a:fld>
            <a:endParaRPr lang="hu-HU"/>
          </a:p>
        </p:txBody>
      </p:sp>
      <p:sp>
        <p:nvSpPr>
          <p:cNvPr id="5" name="Élőláb helye 4">
            <a:extLst>
              <a:ext uri="{FF2B5EF4-FFF2-40B4-BE49-F238E27FC236}">
                <a16:creationId xmlns:a16="http://schemas.microsoft.com/office/drawing/2014/main" id="{69EFF14C-D750-8B66-426B-026A5423587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C01A18E-B364-786B-6790-6CF9A28B1E8E}"/>
              </a:ext>
            </a:extLst>
          </p:cNvPr>
          <p:cNvSpPr>
            <a:spLocks noGrp="1"/>
          </p:cNvSpPr>
          <p:nvPr>
            <p:ph type="sldNum" sz="quarter" idx="12"/>
          </p:nvPr>
        </p:nvSpPr>
        <p:spPr/>
        <p:txBody>
          <a:bodyPr/>
          <a:lstStyle/>
          <a:p>
            <a:fld id="{01731E68-9187-4CE8-907F-51F433DBBC39}" type="slidenum">
              <a:rPr lang="hu-HU" smtClean="0"/>
              <a:t>‹#›</a:t>
            </a:fld>
            <a:endParaRPr lang="hu-HU"/>
          </a:p>
        </p:txBody>
      </p:sp>
    </p:spTree>
    <p:extLst>
      <p:ext uri="{BB962C8B-B14F-4D97-AF65-F5344CB8AC3E}">
        <p14:creationId xmlns:p14="http://schemas.microsoft.com/office/powerpoint/2010/main" val="135291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CFF8C0-BF34-15F0-A06B-E5E6CA96BE6B}"/>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A6AD5730-34B8-FB7B-F0DB-5DA61E063E49}"/>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96B3681-EB76-7545-070B-A172ABA1954D}"/>
              </a:ext>
            </a:extLst>
          </p:cNvPr>
          <p:cNvSpPr>
            <a:spLocks noGrp="1"/>
          </p:cNvSpPr>
          <p:nvPr>
            <p:ph type="dt" sz="half" idx="10"/>
          </p:nvPr>
        </p:nvSpPr>
        <p:spPr/>
        <p:txBody>
          <a:bodyPr/>
          <a:lstStyle/>
          <a:p>
            <a:fld id="{597BC314-BE5A-4384-84C8-86ADF1FDF0CD}" type="datetimeFigureOut">
              <a:rPr lang="hu-HU" smtClean="0"/>
              <a:t>2025. 08. 29.</a:t>
            </a:fld>
            <a:endParaRPr lang="hu-HU"/>
          </a:p>
        </p:txBody>
      </p:sp>
      <p:sp>
        <p:nvSpPr>
          <p:cNvPr id="5" name="Élőláb helye 4">
            <a:extLst>
              <a:ext uri="{FF2B5EF4-FFF2-40B4-BE49-F238E27FC236}">
                <a16:creationId xmlns:a16="http://schemas.microsoft.com/office/drawing/2014/main" id="{98E2E045-E7B9-C46A-9725-D6247A44B67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9345A38-E57C-A2C9-B2AF-75EA1EA77916}"/>
              </a:ext>
            </a:extLst>
          </p:cNvPr>
          <p:cNvSpPr>
            <a:spLocks noGrp="1"/>
          </p:cNvSpPr>
          <p:nvPr>
            <p:ph type="sldNum" sz="quarter" idx="12"/>
          </p:nvPr>
        </p:nvSpPr>
        <p:spPr/>
        <p:txBody>
          <a:bodyPr/>
          <a:lstStyle/>
          <a:p>
            <a:fld id="{01731E68-9187-4CE8-907F-51F433DBBC39}" type="slidenum">
              <a:rPr lang="hu-HU" smtClean="0"/>
              <a:t>‹#›</a:t>
            </a:fld>
            <a:endParaRPr lang="hu-HU"/>
          </a:p>
        </p:txBody>
      </p:sp>
    </p:spTree>
    <p:extLst>
      <p:ext uri="{BB962C8B-B14F-4D97-AF65-F5344CB8AC3E}">
        <p14:creationId xmlns:p14="http://schemas.microsoft.com/office/powerpoint/2010/main" val="314635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633F69A-DDF5-0FF8-BA3D-A86060441521}"/>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6CE230C1-466F-64E1-0DA8-49A91F445D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7ABE2DA6-759E-E174-3BA6-EBDC74BC5023}"/>
              </a:ext>
            </a:extLst>
          </p:cNvPr>
          <p:cNvSpPr>
            <a:spLocks noGrp="1"/>
          </p:cNvSpPr>
          <p:nvPr>
            <p:ph type="dt" sz="half" idx="10"/>
          </p:nvPr>
        </p:nvSpPr>
        <p:spPr/>
        <p:txBody>
          <a:bodyPr/>
          <a:lstStyle/>
          <a:p>
            <a:fld id="{597BC314-BE5A-4384-84C8-86ADF1FDF0CD}" type="datetimeFigureOut">
              <a:rPr lang="hu-HU" smtClean="0"/>
              <a:t>2025. 08. 29.</a:t>
            </a:fld>
            <a:endParaRPr lang="hu-HU"/>
          </a:p>
        </p:txBody>
      </p:sp>
      <p:sp>
        <p:nvSpPr>
          <p:cNvPr id="5" name="Élőláb helye 4">
            <a:extLst>
              <a:ext uri="{FF2B5EF4-FFF2-40B4-BE49-F238E27FC236}">
                <a16:creationId xmlns:a16="http://schemas.microsoft.com/office/drawing/2014/main" id="{60FDE3C1-E40F-3172-6182-1A22ACD0455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B4861C5-0B15-C096-E996-9C48EEE055A6}"/>
              </a:ext>
            </a:extLst>
          </p:cNvPr>
          <p:cNvSpPr>
            <a:spLocks noGrp="1"/>
          </p:cNvSpPr>
          <p:nvPr>
            <p:ph type="sldNum" sz="quarter" idx="12"/>
          </p:nvPr>
        </p:nvSpPr>
        <p:spPr/>
        <p:txBody>
          <a:bodyPr/>
          <a:lstStyle/>
          <a:p>
            <a:fld id="{01731E68-9187-4CE8-907F-51F433DBBC39}" type="slidenum">
              <a:rPr lang="hu-HU" smtClean="0"/>
              <a:t>‹#›</a:t>
            </a:fld>
            <a:endParaRPr lang="hu-HU"/>
          </a:p>
        </p:txBody>
      </p:sp>
    </p:spTree>
    <p:extLst>
      <p:ext uri="{BB962C8B-B14F-4D97-AF65-F5344CB8AC3E}">
        <p14:creationId xmlns:p14="http://schemas.microsoft.com/office/powerpoint/2010/main" val="268681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E58837B-BE68-4387-9CCA-4ABEF37799CB}"/>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81E0F66E-E1AF-5E4D-D660-F8396B35AF8C}"/>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DC13079B-4560-BB6A-E633-506AF95148AD}"/>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52FC75EA-85E3-BE97-E712-6C25F166008D}"/>
              </a:ext>
            </a:extLst>
          </p:cNvPr>
          <p:cNvSpPr>
            <a:spLocks noGrp="1"/>
          </p:cNvSpPr>
          <p:nvPr>
            <p:ph type="dt" sz="half" idx="10"/>
          </p:nvPr>
        </p:nvSpPr>
        <p:spPr/>
        <p:txBody>
          <a:bodyPr/>
          <a:lstStyle/>
          <a:p>
            <a:fld id="{597BC314-BE5A-4384-84C8-86ADF1FDF0CD}" type="datetimeFigureOut">
              <a:rPr lang="hu-HU" smtClean="0"/>
              <a:t>2025. 08. 29.</a:t>
            </a:fld>
            <a:endParaRPr lang="hu-HU"/>
          </a:p>
        </p:txBody>
      </p:sp>
      <p:sp>
        <p:nvSpPr>
          <p:cNvPr id="6" name="Élőláb helye 5">
            <a:extLst>
              <a:ext uri="{FF2B5EF4-FFF2-40B4-BE49-F238E27FC236}">
                <a16:creationId xmlns:a16="http://schemas.microsoft.com/office/drawing/2014/main" id="{539B7691-9419-5D59-E1C4-8E8D912E13F8}"/>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16D4304-DA5B-BF7C-34B5-FC9889074CD6}"/>
              </a:ext>
            </a:extLst>
          </p:cNvPr>
          <p:cNvSpPr>
            <a:spLocks noGrp="1"/>
          </p:cNvSpPr>
          <p:nvPr>
            <p:ph type="sldNum" sz="quarter" idx="12"/>
          </p:nvPr>
        </p:nvSpPr>
        <p:spPr/>
        <p:txBody>
          <a:bodyPr/>
          <a:lstStyle/>
          <a:p>
            <a:fld id="{01731E68-9187-4CE8-907F-51F433DBBC39}" type="slidenum">
              <a:rPr lang="hu-HU" smtClean="0"/>
              <a:t>‹#›</a:t>
            </a:fld>
            <a:endParaRPr lang="hu-HU"/>
          </a:p>
        </p:txBody>
      </p:sp>
    </p:spTree>
    <p:extLst>
      <p:ext uri="{BB962C8B-B14F-4D97-AF65-F5344CB8AC3E}">
        <p14:creationId xmlns:p14="http://schemas.microsoft.com/office/powerpoint/2010/main" val="151015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6741F4-5092-5EE3-D6DB-BED000CA3722}"/>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3D6CE16F-7F4E-E7A7-ECFF-97E9FB1D6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C9FDC89F-1ECC-84B8-67E4-1E2F7DB3C590}"/>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730225E7-35C3-2E99-89D3-4EFCE9463F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236A0A0D-4F25-D20A-76AF-47FEB1E1B846}"/>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4939A616-FC36-38E9-783D-12A4B79A360C}"/>
              </a:ext>
            </a:extLst>
          </p:cNvPr>
          <p:cNvSpPr>
            <a:spLocks noGrp="1"/>
          </p:cNvSpPr>
          <p:nvPr>
            <p:ph type="dt" sz="half" idx="10"/>
          </p:nvPr>
        </p:nvSpPr>
        <p:spPr/>
        <p:txBody>
          <a:bodyPr/>
          <a:lstStyle/>
          <a:p>
            <a:fld id="{597BC314-BE5A-4384-84C8-86ADF1FDF0CD}" type="datetimeFigureOut">
              <a:rPr lang="hu-HU" smtClean="0"/>
              <a:t>2025. 08. 29.</a:t>
            </a:fld>
            <a:endParaRPr lang="hu-HU"/>
          </a:p>
        </p:txBody>
      </p:sp>
      <p:sp>
        <p:nvSpPr>
          <p:cNvPr id="8" name="Élőláb helye 7">
            <a:extLst>
              <a:ext uri="{FF2B5EF4-FFF2-40B4-BE49-F238E27FC236}">
                <a16:creationId xmlns:a16="http://schemas.microsoft.com/office/drawing/2014/main" id="{22E85033-24B1-8B13-CC89-0CA3E05BC4B1}"/>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F00B96CD-3FD8-D0D4-4507-EEB9135450E9}"/>
              </a:ext>
            </a:extLst>
          </p:cNvPr>
          <p:cNvSpPr>
            <a:spLocks noGrp="1"/>
          </p:cNvSpPr>
          <p:nvPr>
            <p:ph type="sldNum" sz="quarter" idx="12"/>
          </p:nvPr>
        </p:nvSpPr>
        <p:spPr/>
        <p:txBody>
          <a:bodyPr/>
          <a:lstStyle/>
          <a:p>
            <a:fld id="{01731E68-9187-4CE8-907F-51F433DBBC39}" type="slidenum">
              <a:rPr lang="hu-HU" smtClean="0"/>
              <a:t>‹#›</a:t>
            </a:fld>
            <a:endParaRPr lang="hu-HU"/>
          </a:p>
        </p:txBody>
      </p:sp>
    </p:spTree>
    <p:extLst>
      <p:ext uri="{BB962C8B-B14F-4D97-AF65-F5344CB8AC3E}">
        <p14:creationId xmlns:p14="http://schemas.microsoft.com/office/powerpoint/2010/main" val="145395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340E1E9-D47A-9BDA-9274-B1EAF3C3C215}"/>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90F3EE44-4FB1-0A28-33F4-980D9EC5E886}"/>
              </a:ext>
            </a:extLst>
          </p:cNvPr>
          <p:cNvSpPr>
            <a:spLocks noGrp="1"/>
          </p:cNvSpPr>
          <p:nvPr>
            <p:ph type="dt" sz="half" idx="10"/>
          </p:nvPr>
        </p:nvSpPr>
        <p:spPr/>
        <p:txBody>
          <a:bodyPr/>
          <a:lstStyle/>
          <a:p>
            <a:fld id="{597BC314-BE5A-4384-84C8-86ADF1FDF0CD}" type="datetimeFigureOut">
              <a:rPr lang="hu-HU" smtClean="0"/>
              <a:t>2025. 08. 29.</a:t>
            </a:fld>
            <a:endParaRPr lang="hu-HU"/>
          </a:p>
        </p:txBody>
      </p:sp>
      <p:sp>
        <p:nvSpPr>
          <p:cNvPr id="4" name="Élőláb helye 3">
            <a:extLst>
              <a:ext uri="{FF2B5EF4-FFF2-40B4-BE49-F238E27FC236}">
                <a16:creationId xmlns:a16="http://schemas.microsoft.com/office/drawing/2014/main" id="{9DDFC627-266F-EE92-486D-560E7BAF1B97}"/>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F0B18AF7-43E4-43BF-D109-0AEB8E5AE367}"/>
              </a:ext>
            </a:extLst>
          </p:cNvPr>
          <p:cNvSpPr>
            <a:spLocks noGrp="1"/>
          </p:cNvSpPr>
          <p:nvPr>
            <p:ph type="sldNum" sz="quarter" idx="12"/>
          </p:nvPr>
        </p:nvSpPr>
        <p:spPr/>
        <p:txBody>
          <a:bodyPr/>
          <a:lstStyle/>
          <a:p>
            <a:fld id="{01731E68-9187-4CE8-907F-51F433DBBC39}" type="slidenum">
              <a:rPr lang="hu-HU" smtClean="0"/>
              <a:t>‹#›</a:t>
            </a:fld>
            <a:endParaRPr lang="hu-HU"/>
          </a:p>
        </p:txBody>
      </p:sp>
    </p:spTree>
    <p:extLst>
      <p:ext uri="{BB962C8B-B14F-4D97-AF65-F5344CB8AC3E}">
        <p14:creationId xmlns:p14="http://schemas.microsoft.com/office/powerpoint/2010/main" val="301569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EAFDE8DA-E1E1-8DD6-DA31-D2031EC82BC2}"/>
              </a:ext>
            </a:extLst>
          </p:cNvPr>
          <p:cNvSpPr>
            <a:spLocks noGrp="1"/>
          </p:cNvSpPr>
          <p:nvPr>
            <p:ph type="dt" sz="half" idx="10"/>
          </p:nvPr>
        </p:nvSpPr>
        <p:spPr/>
        <p:txBody>
          <a:bodyPr/>
          <a:lstStyle/>
          <a:p>
            <a:fld id="{597BC314-BE5A-4384-84C8-86ADF1FDF0CD}" type="datetimeFigureOut">
              <a:rPr lang="hu-HU" smtClean="0"/>
              <a:t>2025. 08. 29.</a:t>
            </a:fld>
            <a:endParaRPr lang="hu-HU"/>
          </a:p>
        </p:txBody>
      </p:sp>
      <p:sp>
        <p:nvSpPr>
          <p:cNvPr id="3" name="Élőláb helye 2">
            <a:extLst>
              <a:ext uri="{FF2B5EF4-FFF2-40B4-BE49-F238E27FC236}">
                <a16:creationId xmlns:a16="http://schemas.microsoft.com/office/drawing/2014/main" id="{314E32A4-ACAE-10FC-07DF-1CCC7A37EDBA}"/>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8D4EB582-FA8A-C4EF-E89D-88B12149C104}"/>
              </a:ext>
            </a:extLst>
          </p:cNvPr>
          <p:cNvSpPr>
            <a:spLocks noGrp="1"/>
          </p:cNvSpPr>
          <p:nvPr>
            <p:ph type="sldNum" sz="quarter" idx="12"/>
          </p:nvPr>
        </p:nvSpPr>
        <p:spPr/>
        <p:txBody>
          <a:bodyPr/>
          <a:lstStyle/>
          <a:p>
            <a:fld id="{01731E68-9187-4CE8-907F-51F433DBBC39}" type="slidenum">
              <a:rPr lang="hu-HU" smtClean="0"/>
              <a:t>‹#›</a:t>
            </a:fld>
            <a:endParaRPr lang="hu-HU"/>
          </a:p>
        </p:txBody>
      </p:sp>
    </p:spTree>
    <p:extLst>
      <p:ext uri="{BB962C8B-B14F-4D97-AF65-F5344CB8AC3E}">
        <p14:creationId xmlns:p14="http://schemas.microsoft.com/office/powerpoint/2010/main" val="428638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F84315F-0DC0-6834-713D-68BCE277EA0F}"/>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A631204B-E315-DDF9-F5DE-8EE92A1F5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E0C608F0-50AB-09EA-7DE5-851AA93CE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15DB823-8D4D-A702-70C4-36A87170F42A}"/>
              </a:ext>
            </a:extLst>
          </p:cNvPr>
          <p:cNvSpPr>
            <a:spLocks noGrp="1"/>
          </p:cNvSpPr>
          <p:nvPr>
            <p:ph type="dt" sz="half" idx="10"/>
          </p:nvPr>
        </p:nvSpPr>
        <p:spPr/>
        <p:txBody>
          <a:bodyPr/>
          <a:lstStyle/>
          <a:p>
            <a:fld id="{597BC314-BE5A-4384-84C8-86ADF1FDF0CD}" type="datetimeFigureOut">
              <a:rPr lang="hu-HU" smtClean="0"/>
              <a:t>2025. 08. 29.</a:t>
            </a:fld>
            <a:endParaRPr lang="hu-HU"/>
          </a:p>
        </p:txBody>
      </p:sp>
      <p:sp>
        <p:nvSpPr>
          <p:cNvPr id="6" name="Élőláb helye 5">
            <a:extLst>
              <a:ext uri="{FF2B5EF4-FFF2-40B4-BE49-F238E27FC236}">
                <a16:creationId xmlns:a16="http://schemas.microsoft.com/office/drawing/2014/main" id="{086C0A44-6DF0-EB51-2D2C-106D6D58080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182FE78-43A8-216C-31C8-EE60F9410AAC}"/>
              </a:ext>
            </a:extLst>
          </p:cNvPr>
          <p:cNvSpPr>
            <a:spLocks noGrp="1"/>
          </p:cNvSpPr>
          <p:nvPr>
            <p:ph type="sldNum" sz="quarter" idx="12"/>
          </p:nvPr>
        </p:nvSpPr>
        <p:spPr/>
        <p:txBody>
          <a:bodyPr/>
          <a:lstStyle/>
          <a:p>
            <a:fld id="{01731E68-9187-4CE8-907F-51F433DBBC39}" type="slidenum">
              <a:rPr lang="hu-HU" smtClean="0"/>
              <a:t>‹#›</a:t>
            </a:fld>
            <a:endParaRPr lang="hu-HU"/>
          </a:p>
        </p:txBody>
      </p:sp>
    </p:spTree>
    <p:extLst>
      <p:ext uri="{BB962C8B-B14F-4D97-AF65-F5344CB8AC3E}">
        <p14:creationId xmlns:p14="http://schemas.microsoft.com/office/powerpoint/2010/main" val="290732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FBCE72-4D14-BEBD-BBEA-D15662E994C1}"/>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9375F286-D2AD-FF21-C190-01EDFD33B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1AFA6662-3CAA-DB51-79A3-4C7FF378C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5E5E730-A3B4-6C25-1B72-5C9880202201}"/>
              </a:ext>
            </a:extLst>
          </p:cNvPr>
          <p:cNvSpPr>
            <a:spLocks noGrp="1"/>
          </p:cNvSpPr>
          <p:nvPr>
            <p:ph type="dt" sz="half" idx="10"/>
          </p:nvPr>
        </p:nvSpPr>
        <p:spPr/>
        <p:txBody>
          <a:bodyPr/>
          <a:lstStyle/>
          <a:p>
            <a:fld id="{597BC314-BE5A-4384-84C8-86ADF1FDF0CD}" type="datetimeFigureOut">
              <a:rPr lang="hu-HU" smtClean="0"/>
              <a:t>2025. 08. 29.</a:t>
            </a:fld>
            <a:endParaRPr lang="hu-HU"/>
          </a:p>
        </p:txBody>
      </p:sp>
      <p:sp>
        <p:nvSpPr>
          <p:cNvPr id="6" name="Élőláb helye 5">
            <a:extLst>
              <a:ext uri="{FF2B5EF4-FFF2-40B4-BE49-F238E27FC236}">
                <a16:creationId xmlns:a16="http://schemas.microsoft.com/office/drawing/2014/main" id="{B19187D4-B60F-B73D-5984-F70A7443B588}"/>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1DCE0AB-7E46-5668-6398-C6CD7C6AD6F1}"/>
              </a:ext>
            </a:extLst>
          </p:cNvPr>
          <p:cNvSpPr>
            <a:spLocks noGrp="1"/>
          </p:cNvSpPr>
          <p:nvPr>
            <p:ph type="sldNum" sz="quarter" idx="12"/>
          </p:nvPr>
        </p:nvSpPr>
        <p:spPr/>
        <p:txBody>
          <a:bodyPr/>
          <a:lstStyle/>
          <a:p>
            <a:fld id="{01731E68-9187-4CE8-907F-51F433DBBC39}" type="slidenum">
              <a:rPr lang="hu-HU" smtClean="0"/>
              <a:t>‹#›</a:t>
            </a:fld>
            <a:endParaRPr lang="hu-HU"/>
          </a:p>
        </p:txBody>
      </p:sp>
    </p:spTree>
    <p:extLst>
      <p:ext uri="{BB962C8B-B14F-4D97-AF65-F5344CB8AC3E}">
        <p14:creationId xmlns:p14="http://schemas.microsoft.com/office/powerpoint/2010/main" val="119251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43A5FE0-658C-B559-E4E6-D9AB42B99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D6F62022-7502-F1B3-4BA3-CC6100973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093E09F-49CA-EFDD-B294-C971FBD789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7BC314-BE5A-4384-84C8-86ADF1FDF0CD}" type="datetimeFigureOut">
              <a:rPr lang="hu-HU" smtClean="0"/>
              <a:t>2025. 08. 29.</a:t>
            </a:fld>
            <a:endParaRPr lang="hu-HU"/>
          </a:p>
        </p:txBody>
      </p:sp>
      <p:sp>
        <p:nvSpPr>
          <p:cNvPr id="5" name="Élőláb helye 4">
            <a:extLst>
              <a:ext uri="{FF2B5EF4-FFF2-40B4-BE49-F238E27FC236}">
                <a16:creationId xmlns:a16="http://schemas.microsoft.com/office/drawing/2014/main" id="{F121DB0E-4604-FF68-B5FF-E7742E7A0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u-HU"/>
          </a:p>
        </p:txBody>
      </p:sp>
      <p:sp>
        <p:nvSpPr>
          <p:cNvPr id="6" name="Dia számának helye 5">
            <a:extLst>
              <a:ext uri="{FF2B5EF4-FFF2-40B4-BE49-F238E27FC236}">
                <a16:creationId xmlns:a16="http://schemas.microsoft.com/office/drawing/2014/main" id="{C055D683-44A5-1704-34A9-76E365A96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731E68-9187-4CE8-907F-51F433DBBC39}" type="slidenum">
              <a:rPr lang="hu-HU" smtClean="0"/>
              <a:t>‹#›</a:t>
            </a:fld>
            <a:endParaRPr lang="hu-HU"/>
          </a:p>
        </p:txBody>
      </p:sp>
    </p:spTree>
    <p:extLst>
      <p:ext uri="{BB962C8B-B14F-4D97-AF65-F5344CB8AC3E}">
        <p14:creationId xmlns:p14="http://schemas.microsoft.com/office/powerpoint/2010/main" val="282584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AA889EDD-BAA4-AE50-9CBB-D4020C16F17A}"/>
              </a:ext>
            </a:extLst>
          </p:cNvPr>
          <p:cNvSpPr>
            <a:spLocks noGrp="1"/>
          </p:cNvSpPr>
          <p:nvPr>
            <p:ph type="ctrTitle"/>
          </p:nvPr>
        </p:nvSpPr>
        <p:spPr>
          <a:xfrm>
            <a:off x="1113810" y="2142068"/>
            <a:ext cx="4900144" cy="3132665"/>
          </a:xfrm>
        </p:spPr>
        <p:txBody>
          <a:bodyPr anchor="t">
            <a:normAutofit fontScale="90000"/>
          </a:bodyPr>
          <a:lstStyle/>
          <a:p>
            <a:r>
              <a:rPr lang="hu-HU" sz="3600" dirty="0" err="1"/>
              <a:t>Die</a:t>
            </a:r>
            <a:r>
              <a:rPr lang="hu-HU" sz="3600" dirty="0"/>
              <a:t> </a:t>
            </a:r>
            <a:r>
              <a:rPr lang="hu-HU" sz="3600" dirty="0" err="1"/>
              <a:t>Erinnerung</a:t>
            </a:r>
            <a:r>
              <a:rPr lang="hu-HU" sz="3600" dirty="0"/>
              <a:t> an </a:t>
            </a:r>
            <a:r>
              <a:rPr lang="hu-HU" sz="3600" dirty="0" err="1"/>
              <a:t>die</a:t>
            </a:r>
            <a:r>
              <a:rPr lang="hu-HU" sz="3600" dirty="0"/>
              <a:t> </a:t>
            </a:r>
            <a:r>
              <a:rPr lang="hu-HU" sz="3600" dirty="0" err="1"/>
              <a:t>reformierte</a:t>
            </a:r>
            <a:r>
              <a:rPr lang="hu-HU" sz="3600" dirty="0"/>
              <a:t> </a:t>
            </a:r>
            <a:r>
              <a:rPr lang="hu-HU" sz="3600" dirty="0" err="1"/>
              <a:t>peregrinato</a:t>
            </a:r>
            <a:r>
              <a:rPr lang="hu-HU" sz="3600" dirty="0"/>
              <a:t> </a:t>
            </a:r>
            <a:r>
              <a:rPr lang="hu-HU" sz="3600" dirty="0" err="1"/>
              <a:t>academica</a:t>
            </a:r>
            <a:r>
              <a:rPr lang="hu-HU" sz="3600" dirty="0"/>
              <a:t>:</a:t>
            </a:r>
            <a:br>
              <a:rPr lang="hu-HU" sz="3600" dirty="0"/>
            </a:br>
            <a:br>
              <a:rPr lang="hu-HU" sz="2600" dirty="0"/>
            </a:br>
            <a:r>
              <a:rPr lang="hu-HU" sz="2400" dirty="0" err="1"/>
              <a:t>ein</a:t>
            </a:r>
            <a:r>
              <a:rPr lang="hu-HU" sz="2400" dirty="0"/>
              <a:t> </a:t>
            </a:r>
            <a:r>
              <a:rPr lang="hu-HU" sz="2400" dirty="0" err="1"/>
              <a:t>historisches</a:t>
            </a:r>
            <a:r>
              <a:rPr lang="hu-HU" sz="2400" dirty="0"/>
              <a:t> </a:t>
            </a:r>
            <a:r>
              <a:rPr lang="hu-HU" sz="2400" dirty="0" err="1"/>
              <a:t>Wissensnetzwerk</a:t>
            </a:r>
            <a:r>
              <a:rPr lang="hu-HU" sz="2400" dirty="0"/>
              <a:t> </a:t>
            </a:r>
            <a:r>
              <a:rPr lang="hu-HU" sz="2400" dirty="0" err="1"/>
              <a:t>zwischen</a:t>
            </a:r>
            <a:r>
              <a:rPr lang="hu-HU" sz="2400" dirty="0"/>
              <a:t> </a:t>
            </a:r>
            <a:r>
              <a:rPr lang="hu-HU" sz="2400" dirty="0" err="1"/>
              <a:t>Westeuropa</a:t>
            </a:r>
            <a:r>
              <a:rPr lang="hu-HU" sz="2400" dirty="0"/>
              <a:t> und </a:t>
            </a:r>
            <a:r>
              <a:rPr lang="hu-HU" sz="2400" dirty="0" err="1"/>
              <a:t>dem</a:t>
            </a:r>
            <a:r>
              <a:rPr lang="hu-HU" sz="2400" dirty="0"/>
              <a:t> </a:t>
            </a:r>
            <a:r>
              <a:rPr lang="hu-HU" sz="2400" dirty="0" err="1"/>
              <a:t>Königreich</a:t>
            </a:r>
            <a:r>
              <a:rPr lang="hu-HU" sz="2400" dirty="0"/>
              <a:t> </a:t>
            </a:r>
            <a:r>
              <a:rPr lang="hu-HU" sz="2400" dirty="0" err="1"/>
              <a:t>Ungarn</a:t>
            </a:r>
            <a:r>
              <a:rPr lang="hu-HU" sz="2400" dirty="0"/>
              <a:t> in </a:t>
            </a:r>
            <a:r>
              <a:rPr lang="hu-HU" sz="2400" dirty="0" err="1"/>
              <a:t>der</a:t>
            </a:r>
            <a:r>
              <a:rPr lang="hu-HU" sz="2400" dirty="0"/>
              <a:t> </a:t>
            </a:r>
            <a:r>
              <a:rPr lang="hu-HU" sz="2400" dirty="0" err="1"/>
              <a:t>fürhen</a:t>
            </a:r>
            <a:r>
              <a:rPr lang="hu-HU" sz="2400" dirty="0"/>
              <a:t> </a:t>
            </a:r>
            <a:r>
              <a:rPr lang="hu-HU" sz="2400" dirty="0" err="1"/>
              <a:t>Neuzeit</a:t>
            </a:r>
            <a:endParaRPr lang="hu-HU" sz="2800" dirty="0"/>
          </a:p>
        </p:txBody>
      </p:sp>
      <p:sp>
        <p:nvSpPr>
          <p:cNvPr id="3" name="Alcím 2">
            <a:extLst>
              <a:ext uri="{FF2B5EF4-FFF2-40B4-BE49-F238E27FC236}">
                <a16:creationId xmlns:a16="http://schemas.microsoft.com/office/drawing/2014/main" id="{2535F613-B53F-1D17-C3E6-321D7D021653}"/>
              </a:ext>
            </a:extLst>
          </p:cNvPr>
          <p:cNvSpPr>
            <a:spLocks noGrp="1"/>
          </p:cNvSpPr>
          <p:nvPr>
            <p:ph type="subTitle" idx="1"/>
          </p:nvPr>
        </p:nvSpPr>
        <p:spPr>
          <a:xfrm>
            <a:off x="1113809" y="1016076"/>
            <a:ext cx="4900143" cy="931257"/>
          </a:xfrm>
        </p:spPr>
        <p:txBody>
          <a:bodyPr anchor="b">
            <a:normAutofit/>
          </a:bodyPr>
          <a:lstStyle/>
          <a:p>
            <a:r>
              <a:rPr lang="hu-HU" sz="2000" dirty="0"/>
              <a:t>Ádám Hegyi</a:t>
            </a:r>
          </a:p>
          <a:p>
            <a:r>
              <a:rPr lang="hu-HU" sz="2000" dirty="0" err="1"/>
              <a:t>Universität</a:t>
            </a:r>
            <a:r>
              <a:rPr lang="hu-HU" sz="2000" dirty="0"/>
              <a:t> Szeged</a:t>
            </a: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embléma, címerpajzs, jelvény, szimbólum látható&#10;&#10;Előfordulhat, hogy az AI által létrehozott tartalom helytelen.">
            <a:extLst>
              <a:ext uri="{FF2B5EF4-FFF2-40B4-BE49-F238E27FC236}">
                <a16:creationId xmlns:a16="http://schemas.microsoft.com/office/drawing/2014/main" id="{B32B4A3E-52D8-DBD1-C794-D2D17E980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54" y="471748"/>
            <a:ext cx="2560265" cy="2552007"/>
          </a:xfrm>
          <a:prstGeom prst="rect">
            <a:avLst/>
          </a:prstGeom>
        </p:spPr>
      </p:pic>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szöveg, névjegykártya, képernyőkép, Betűtípus látható&#10;&#10;Előfordulhat, hogy az AI által létrehozott tartalom helytelen.">
            <a:extLst>
              <a:ext uri="{FF2B5EF4-FFF2-40B4-BE49-F238E27FC236}">
                <a16:creationId xmlns:a16="http://schemas.microsoft.com/office/drawing/2014/main" id="{87E75C18-76D7-F801-2BCB-979175678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162" y="4189978"/>
            <a:ext cx="4324849" cy="1524510"/>
          </a:xfrm>
          <a:prstGeom prst="rect">
            <a:avLst/>
          </a:prstGeom>
        </p:spPr>
      </p:pic>
      <p:sp>
        <p:nvSpPr>
          <p:cNvPr id="8" name="Szövegdoboz 7">
            <a:extLst>
              <a:ext uri="{FF2B5EF4-FFF2-40B4-BE49-F238E27FC236}">
                <a16:creationId xmlns:a16="http://schemas.microsoft.com/office/drawing/2014/main" id="{0B8924D8-F1AF-B688-7D4A-FD3148A30D28}"/>
              </a:ext>
            </a:extLst>
          </p:cNvPr>
          <p:cNvSpPr txBox="1"/>
          <p:nvPr/>
        </p:nvSpPr>
        <p:spPr>
          <a:xfrm>
            <a:off x="560959" y="5703552"/>
            <a:ext cx="6203908" cy="830997"/>
          </a:xfrm>
          <a:prstGeom prst="rect">
            <a:avLst/>
          </a:prstGeom>
          <a:noFill/>
        </p:spPr>
        <p:txBody>
          <a:bodyPr wrap="square" rtlCol="0">
            <a:spAutoFit/>
          </a:bodyPr>
          <a:lstStyle/>
          <a:p>
            <a:pPr algn="ctr"/>
            <a:r>
              <a:rPr lang="de-DE" sz="1600" dirty="0"/>
              <a:t>Transfer von Wissen und Gelehrsamkeit in der akademischen Welt des frühneuzeitlichen Zentraleuropas</a:t>
            </a:r>
            <a:r>
              <a:rPr lang="hu-HU" sz="1600" dirty="0"/>
              <a:t>, </a:t>
            </a:r>
            <a:r>
              <a:rPr lang="hu-HU" sz="1600" dirty="0" err="1"/>
              <a:t>Universität</a:t>
            </a:r>
            <a:r>
              <a:rPr lang="hu-HU" sz="1600" dirty="0"/>
              <a:t> </a:t>
            </a:r>
            <a:r>
              <a:rPr lang="hu-HU" sz="1600" dirty="0" err="1"/>
              <a:t>Prešov</a:t>
            </a:r>
            <a:r>
              <a:rPr lang="hu-HU" sz="1600" dirty="0"/>
              <a:t>, 16-17. </a:t>
            </a:r>
            <a:r>
              <a:rPr lang="hu-HU" sz="1600" dirty="0" err="1"/>
              <a:t>September</a:t>
            </a:r>
            <a:r>
              <a:rPr lang="hu-HU" sz="1600" dirty="0"/>
              <a:t>, 2025</a:t>
            </a:r>
          </a:p>
        </p:txBody>
      </p:sp>
    </p:spTree>
    <p:extLst>
      <p:ext uri="{BB962C8B-B14F-4D97-AF65-F5344CB8AC3E}">
        <p14:creationId xmlns:p14="http://schemas.microsoft.com/office/powerpoint/2010/main" val="1791959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9C0582-2255-006A-FDAF-1EC0C2D763BD}"/>
              </a:ext>
            </a:extLst>
          </p:cNvPr>
          <p:cNvSpPr>
            <a:spLocks noGrp="1"/>
          </p:cNvSpPr>
          <p:nvPr>
            <p:ph type="title"/>
          </p:nvPr>
        </p:nvSpPr>
        <p:spPr/>
        <p:txBody>
          <a:bodyPr/>
          <a:lstStyle/>
          <a:p>
            <a:pPr algn="ctr"/>
            <a:r>
              <a:rPr lang="hu-HU" dirty="0" err="1"/>
              <a:t>Kirchengeschichtsschreibung</a:t>
            </a:r>
            <a:r>
              <a:rPr lang="hu-HU" dirty="0"/>
              <a:t> und </a:t>
            </a:r>
            <a:r>
              <a:rPr lang="hu-HU" dirty="0" err="1"/>
              <a:t>kollektives</a:t>
            </a:r>
            <a:r>
              <a:rPr lang="hu-HU" dirty="0"/>
              <a:t> </a:t>
            </a:r>
            <a:r>
              <a:rPr lang="hu-HU" dirty="0" err="1"/>
              <a:t>Gedächtnis</a:t>
            </a:r>
            <a:endParaRPr lang="hu-HU" dirty="0"/>
          </a:p>
        </p:txBody>
      </p:sp>
      <p:sp>
        <p:nvSpPr>
          <p:cNvPr id="3" name="Tartalom helye 2">
            <a:extLst>
              <a:ext uri="{FF2B5EF4-FFF2-40B4-BE49-F238E27FC236}">
                <a16:creationId xmlns:a16="http://schemas.microsoft.com/office/drawing/2014/main" id="{CAE836F4-10A6-3F77-9C52-6D3C0E17B0C1}"/>
              </a:ext>
            </a:extLst>
          </p:cNvPr>
          <p:cNvSpPr>
            <a:spLocks noGrp="1"/>
          </p:cNvSpPr>
          <p:nvPr>
            <p:ph sz="half" idx="1"/>
          </p:nvPr>
        </p:nvSpPr>
        <p:spPr/>
        <p:txBody>
          <a:bodyPr/>
          <a:lstStyle/>
          <a:p>
            <a:r>
              <a:rPr lang="hu-HU" dirty="0" err="1"/>
              <a:t>modernere</a:t>
            </a:r>
            <a:r>
              <a:rPr lang="hu-HU" dirty="0"/>
              <a:t> </a:t>
            </a:r>
            <a:r>
              <a:rPr lang="hu-HU" dirty="0" err="1"/>
              <a:t>Geschichtsschreibung</a:t>
            </a:r>
            <a:r>
              <a:rPr lang="hu-HU" dirty="0"/>
              <a:t>: </a:t>
            </a:r>
          </a:p>
          <a:p>
            <a:pPr lvl="1"/>
            <a:r>
              <a:rPr lang="hu-HU" dirty="0"/>
              <a:t>Ferenc Pápai </a:t>
            </a:r>
            <a:r>
              <a:rPr lang="hu-HU" dirty="0" err="1"/>
              <a:t>Páriz</a:t>
            </a:r>
            <a:r>
              <a:rPr lang="hu-HU" dirty="0"/>
              <a:t>, </a:t>
            </a:r>
          </a:p>
          <a:p>
            <a:pPr lvl="1"/>
            <a:r>
              <a:rPr lang="hu-HU" dirty="0"/>
              <a:t>Pál Debreceni Ember, </a:t>
            </a:r>
          </a:p>
          <a:p>
            <a:pPr lvl="1"/>
            <a:r>
              <a:rPr lang="hu-HU" dirty="0"/>
              <a:t>Péter </a:t>
            </a:r>
            <a:r>
              <a:rPr lang="hu-HU" dirty="0" err="1"/>
              <a:t>Bod</a:t>
            </a:r>
            <a:r>
              <a:rPr lang="hu-HU" dirty="0"/>
              <a:t>, </a:t>
            </a:r>
          </a:p>
          <a:p>
            <a:pPr lvl="1"/>
            <a:r>
              <a:rPr lang="hu-HU" dirty="0"/>
              <a:t>Miklós Sinai </a:t>
            </a:r>
          </a:p>
        </p:txBody>
      </p:sp>
      <p:sp>
        <p:nvSpPr>
          <p:cNvPr id="4" name="Tartalom helye 3">
            <a:extLst>
              <a:ext uri="{FF2B5EF4-FFF2-40B4-BE49-F238E27FC236}">
                <a16:creationId xmlns:a16="http://schemas.microsoft.com/office/drawing/2014/main" id="{51B49759-BB8B-DDC7-8350-49BAE4EDCA0F}"/>
              </a:ext>
            </a:extLst>
          </p:cNvPr>
          <p:cNvSpPr>
            <a:spLocks noGrp="1"/>
          </p:cNvSpPr>
          <p:nvPr>
            <p:ph sz="half" idx="2"/>
          </p:nvPr>
        </p:nvSpPr>
        <p:spPr/>
        <p:txBody>
          <a:bodyPr/>
          <a:lstStyle/>
          <a:p>
            <a:r>
              <a:rPr lang="hu-HU" dirty="0" err="1"/>
              <a:t>Kollektives</a:t>
            </a:r>
            <a:r>
              <a:rPr lang="hu-HU" dirty="0"/>
              <a:t> </a:t>
            </a:r>
            <a:r>
              <a:rPr lang="hu-HU" dirty="0" err="1"/>
              <a:t>Gedächtnis</a:t>
            </a:r>
            <a:r>
              <a:rPr lang="hu-HU" dirty="0"/>
              <a:t>:</a:t>
            </a:r>
          </a:p>
          <a:p>
            <a:pPr lvl="1"/>
            <a:r>
              <a:rPr lang="hu-HU" dirty="0" err="1"/>
              <a:t>Inschriften</a:t>
            </a:r>
            <a:r>
              <a:rPr lang="hu-HU" dirty="0"/>
              <a:t> </a:t>
            </a:r>
            <a:r>
              <a:rPr lang="hu-HU" dirty="0" err="1"/>
              <a:t>der</a:t>
            </a:r>
            <a:r>
              <a:rPr lang="hu-HU" dirty="0"/>
              <a:t> </a:t>
            </a:r>
            <a:r>
              <a:rPr lang="hu-HU" dirty="0" err="1"/>
              <a:t>Taufkannen</a:t>
            </a:r>
            <a:endParaRPr lang="hu-HU" dirty="0"/>
          </a:p>
          <a:p>
            <a:pPr lvl="1"/>
            <a:r>
              <a:rPr lang="hu-HU" dirty="0" err="1"/>
              <a:t>Schriftstücke</a:t>
            </a:r>
            <a:r>
              <a:rPr lang="hu-HU" dirty="0"/>
              <a:t> in </a:t>
            </a:r>
            <a:r>
              <a:rPr lang="hu-HU" dirty="0" err="1"/>
              <a:t>dem</a:t>
            </a:r>
            <a:r>
              <a:rPr lang="hu-HU" dirty="0"/>
              <a:t> </a:t>
            </a:r>
            <a:r>
              <a:rPr lang="hu-HU" dirty="0" err="1"/>
              <a:t>Turmkugeln</a:t>
            </a:r>
            <a:endParaRPr lang="hu-HU" dirty="0"/>
          </a:p>
          <a:p>
            <a:pPr lvl="1"/>
            <a:r>
              <a:rPr lang="hu-HU" dirty="0" err="1"/>
              <a:t>Wunsch</a:t>
            </a:r>
            <a:r>
              <a:rPr lang="hu-HU" dirty="0"/>
              <a:t> </a:t>
            </a:r>
            <a:r>
              <a:rPr lang="hu-HU" dirty="0" err="1"/>
              <a:t>des</a:t>
            </a:r>
            <a:r>
              <a:rPr lang="hu-HU" dirty="0"/>
              <a:t> </a:t>
            </a:r>
            <a:r>
              <a:rPr lang="hu-HU" dirty="0" err="1"/>
              <a:t>Bürgermeisters</a:t>
            </a:r>
            <a:r>
              <a:rPr lang="hu-HU" dirty="0"/>
              <a:t> (</a:t>
            </a:r>
            <a:r>
              <a:rPr lang="hu-HU" dirty="0" err="1"/>
              <a:t>Dorf</a:t>
            </a:r>
            <a:r>
              <a:rPr lang="hu-HU" dirty="0"/>
              <a:t> Vésztő)</a:t>
            </a:r>
          </a:p>
          <a:p>
            <a:pPr lvl="1"/>
            <a:r>
              <a:rPr lang="hu-HU" dirty="0" err="1"/>
              <a:t>Kirchenchronik</a:t>
            </a:r>
            <a:endParaRPr lang="hu-HU" dirty="0"/>
          </a:p>
          <a:p>
            <a:pPr lvl="1"/>
            <a:r>
              <a:rPr lang="hu-HU" dirty="0"/>
              <a:t>Ego-</a:t>
            </a:r>
            <a:r>
              <a:rPr lang="hu-HU" dirty="0" err="1"/>
              <a:t>Dokumenten</a:t>
            </a:r>
            <a:endParaRPr lang="hu-HU" dirty="0"/>
          </a:p>
        </p:txBody>
      </p:sp>
    </p:spTree>
    <p:extLst>
      <p:ext uri="{BB962C8B-B14F-4D97-AF65-F5344CB8AC3E}">
        <p14:creationId xmlns:p14="http://schemas.microsoft.com/office/powerpoint/2010/main" val="26258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7564F03-6526-E8E0-BB95-3C76F2BB833F}"/>
              </a:ext>
            </a:extLst>
          </p:cNvPr>
          <p:cNvSpPr>
            <a:spLocks noGrp="1"/>
          </p:cNvSpPr>
          <p:nvPr>
            <p:ph type="title"/>
          </p:nvPr>
        </p:nvSpPr>
        <p:spPr/>
        <p:txBody>
          <a:bodyPr>
            <a:normAutofit/>
          </a:bodyPr>
          <a:lstStyle/>
          <a:p>
            <a:r>
              <a:rPr lang="hu-HU" sz="2200" dirty="0"/>
              <a:t>Samuel Keresztesi de Nagy Megyer </a:t>
            </a:r>
            <a:r>
              <a:rPr lang="hu-HU" sz="2200" dirty="0" err="1"/>
              <a:t>Sacrae</a:t>
            </a:r>
            <a:r>
              <a:rPr lang="hu-HU" sz="2200" dirty="0"/>
              <a:t> </a:t>
            </a:r>
            <a:r>
              <a:rPr lang="hu-HU" sz="2200" dirty="0" err="1"/>
              <a:t>Casareae</a:t>
            </a:r>
            <a:r>
              <a:rPr lang="hu-HU" sz="2200" dirty="0"/>
              <a:t> </a:t>
            </a:r>
            <a:r>
              <a:rPr lang="hu-HU" sz="2200" dirty="0" err="1"/>
              <a:t>Regiae</a:t>
            </a:r>
            <a:r>
              <a:rPr lang="hu-HU" sz="2200" dirty="0"/>
              <a:t> </a:t>
            </a:r>
            <a:r>
              <a:rPr lang="hu-HU" sz="2200" dirty="0" err="1"/>
              <a:t>Maiestatis</a:t>
            </a:r>
            <a:r>
              <a:rPr lang="hu-HU" sz="2200" dirty="0"/>
              <a:t> in </a:t>
            </a:r>
            <a:r>
              <a:rPr lang="hu-HU" sz="2200" dirty="0" err="1"/>
              <a:t>Transilvania</a:t>
            </a:r>
            <a:r>
              <a:rPr lang="hu-HU" sz="2200" dirty="0"/>
              <a:t> </a:t>
            </a:r>
            <a:r>
              <a:rPr lang="hu-HU" sz="2200" dirty="0" err="1"/>
              <a:t>Excelso-Regio</a:t>
            </a:r>
            <a:r>
              <a:rPr lang="hu-HU" sz="2200" dirty="0"/>
              <a:t> </a:t>
            </a:r>
            <a:r>
              <a:rPr lang="hu-HU" sz="2200" dirty="0" err="1"/>
              <a:t>Gubernio</a:t>
            </a:r>
            <a:r>
              <a:rPr lang="hu-HU" sz="2200" dirty="0"/>
              <a:t> </a:t>
            </a:r>
            <a:r>
              <a:rPr lang="hu-HU" sz="2200" dirty="0" err="1"/>
              <a:t>Consiliarius</a:t>
            </a:r>
            <a:r>
              <a:rPr lang="hu-HU" sz="2200" dirty="0"/>
              <a:t> </a:t>
            </a:r>
            <a:r>
              <a:rPr lang="hu-HU" sz="2200" dirty="0" err="1"/>
              <a:t>intimus</a:t>
            </a:r>
            <a:r>
              <a:rPr lang="hu-HU" sz="2200" dirty="0"/>
              <a:t>, </a:t>
            </a:r>
            <a:r>
              <a:rPr lang="hu-HU" sz="2200" dirty="0" err="1"/>
              <a:t>ac</a:t>
            </a:r>
            <a:r>
              <a:rPr lang="hu-HU" sz="2200" dirty="0"/>
              <a:t> </a:t>
            </a:r>
            <a:r>
              <a:rPr lang="hu-HU" sz="2200" dirty="0" err="1"/>
              <a:t>Inclyti</a:t>
            </a:r>
            <a:r>
              <a:rPr lang="hu-HU" sz="2200" dirty="0"/>
              <a:t> </a:t>
            </a:r>
            <a:r>
              <a:rPr lang="hu-HU" sz="2200" dirty="0" err="1"/>
              <a:t>Comitatus</a:t>
            </a:r>
            <a:r>
              <a:rPr lang="hu-HU" sz="2200" dirty="0"/>
              <a:t> </a:t>
            </a:r>
            <a:r>
              <a:rPr lang="hu-HU" sz="2200" dirty="0" err="1"/>
              <a:t>Albensis</a:t>
            </a:r>
            <a:r>
              <a:rPr lang="hu-HU" sz="2200" dirty="0"/>
              <a:t> </a:t>
            </a:r>
            <a:r>
              <a:rPr lang="hu-HU" sz="2200" dirty="0" err="1"/>
              <a:t>Transilvaniae</a:t>
            </a:r>
            <a:r>
              <a:rPr lang="hu-HU" sz="2200" dirty="0"/>
              <a:t> </a:t>
            </a:r>
            <a:r>
              <a:rPr lang="hu-HU" sz="2200" dirty="0" err="1"/>
              <a:t>Comes</a:t>
            </a:r>
            <a:r>
              <a:rPr lang="hu-HU" sz="2200" dirty="0"/>
              <a:t> </a:t>
            </a:r>
            <a:r>
              <a:rPr lang="hu-HU" sz="2200" dirty="0" err="1"/>
              <a:t>Supremus</a:t>
            </a:r>
            <a:r>
              <a:rPr lang="hu-HU" sz="2200" dirty="0"/>
              <a:t>, </a:t>
            </a:r>
            <a:r>
              <a:rPr lang="hu-HU" sz="2200" dirty="0" err="1"/>
              <a:t>nec</a:t>
            </a:r>
            <a:r>
              <a:rPr lang="hu-HU" sz="2200" dirty="0"/>
              <a:t> non </a:t>
            </a:r>
            <a:r>
              <a:rPr lang="hu-HU" sz="2200" dirty="0" err="1"/>
              <a:t>universarum</a:t>
            </a:r>
            <a:r>
              <a:rPr lang="hu-HU" sz="2200" dirty="0"/>
              <a:t> </a:t>
            </a:r>
            <a:r>
              <a:rPr lang="hu-HU" sz="2200" dirty="0" err="1"/>
              <a:t>Refor</a:t>
            </a:r>
            <a:r>
              <a:rPr lang="hu-HU" sz="2200" dirty="0"/>
              <a:t>. </a:t>
            </a:r>
            <a:r>
              <a:rPr lang="hu-HU" sz="2200" dirty="0" err="1"/>
              <a:t>Ecclesiarum</a:t>
            </a:r>
            <a:r>
              <a:rPr lang="hu-HU" sz="2200" dirty="0"/>
              <a:t> </a:t>
            </a:r>
            <a:r>
              <a:rPr lang="hu-HU" sz="2200" dirty="0" err="1"/>
              <a:t>et</a:t>
            </a:r>
            <a:r>
              <a:rPr lang="hu-HU" sz="2200" dirty="0"/>
              <a:t> </a:t>
            </a:r>
            <a:r>
              <a:rPr lang="hu-HU" sz="2200" dirty="0" err="1"/>
              <a:t>Collegiorum</a:t>
            </a:r>
            <a:r>
              <a:rPr lang="hu-HU" sz="2200" dirty="0"/>
              <a:t> </a:t>
            </a:r>
            <a:r>
              <a:rPr lang="hu-HU" sz="2200" dirty="0" err="1"/>
              <a:t>Supremus</a:t>
            </a:r>
            <a:r>
              <a:rPr lang="hu-HU" sz="2200" dirty="0"/>
              <a:t> </a:t>
            </a:r>
            <a:r>
              <a:rPr lang="hu-HU" sz="2200" dirty="0" err="1"/>
              <a:t>Curator</a:t>
            </a:r>
            <a:r>
              <a:rPr lang="hu-HU" sz="2200" dirty="0"/>
              <a:t> </a:t>
            </a:r>
            <a:r>
              <a:rPr lang="hu-HU" sz="2200" dirty="0" err="1"/>
              <a:t>curavit</a:t>
            </a:r>
            <a:r>
              <a:rPr lang="hu-HU" sz="2200" dirty="0"/>
              <a:t> </a:t>
            </a:r>
            <a:r>
              <a:rPr lang="hu-HU" sz="2200" dirty="0" err="1"/>
              <a:t>Ecclae</a:t>
            </a:r>
            <a:r>
              <a:rPr lang="hu-HU" sz="2200" dirty="0"/>
              <a:t> </a:t>
            </a:r>
            <a:r>
              <a:rPr lang="hu-HU" sz="2200" dirty="0" err="1"/>
              <a:t>Orthodoxae</a:t>
            </a:r>
            <a:r>
              <a:rPr lang="hu-HU" sz="2200" dirty="0"/>
              <a:t> </a:t>
            </a:r>
            <a:r>
              <a:rPr lang="hu-HU" sz="2200" dirty="0" err="1"/>
              <a:t>Mako</a:t>
            </a:r>
            <a:r>
              <a:rPr lang="hu-HU" sz="2200" dirty="0"/>
              <a:t> </a:t>
            </a:r>
            <a:r>
              <a:rPr lang="hu-HU" sz="2200" dirty="0" err="1"/>
              <a:t>Vasarhelyiensi</a:t>
            </a:r>
            <a:r>
              <a:rPr lang="hu-HU" sz="2200" dirty="0"/>
              <a:t> Anno Domini 1700. </a:t>
            </a:r>
            <a:r>
              <a:rPr lang="hu-HU" sz="2200" dirty="0" err="1"/>
              <a:t>die</a:t>
            </a:r>
            <a:r>
              <a:rPr lang="hu-HU" sz="2200" dirty="0"/>
              <a:t> 6. 8bris</a:t>
            </a:r>
          </a:p>
        </p:txBody>
      </p:sp>
      <p:sp>
        <p:nvSpPr>
          <p:cNvPr id="3" name="Szöveg helye 2">
            <a:extLst>
              <a:ext uri="{FF2B5EF4-FFF2-40B4-BE49-F238E27FC236}">
                <a16:creationId xmlns:a16="http://schemas.microsoft.com/office/drawing/2014/main" id="{35A603A5-69EC-0F66-04DF-7D464D383140}"/>
              </a:ext>
            </a:extLst>
          </p:cNvPr>
          <p:cNvSpPr>
            <a:spLocks noGrp="1"/>
          </p:cNvSpPr>
          <p:nvPr>
            <p:ph type="body" idx="1"/>
          </p:nvPr>
        </p:nvSpPr>
        <p:spPr/>
        <p:txBody>
          <a:bodyPr/>
          <a:lstStyle/>
          <a:p>
            <a:pPr algn="ctr"/>
            <a:r>
              <a:rPr lang="hu-HU" dirty="0" err="1"/>
              <a:t>Kelch</a:t>
            </a:r>
            <a:r>
              <a:rPr lang="hu-HU" dirty="0"/>
              <a:t> </a:t>
            </a:r>
            <a:r>
              <a:rPr lang="hu-HU" dirty="0" err="1"/>
              <a:t>der</a:t>
            </a:r>
            <a:r>
              <a:rPr lang="hu-HU" dirty="0"/>
              <a:t> </a:t>
            </a:r>
            <a:r>
              <a:rPr lang="hu-HU" dirty="0" err="1"/>
              <a:t>Kirchengemeinde</a:t>
            </a:r>
            <a:r>
              <a:rPr lang="hu-HU" dirty="0"/>
              <a:t> Hódmezővásárhely, 1700</a:t>
            </a:r>
          </a:p>
        </p:txBody>
      </p:sp>
      <p:sp>
        <p:nvSpPr>
          <p:cNvPr id="5" name="Szöveg helye 4">
            <a:extLst>
              <a:ext uri="{FF2B5EF4-FFF2-40B4-BE49-F238E27FC236}">
                <a16:creationId xmlns:a16="http://schemas.microsoft.com/office/drawing/2014/main" id="{939BA8AB-E266-4DFD-459A-BED5D15A1168}"/>
              </a:ext>
            </a:extLst>
          </p:cNvPr>
          <p:cNvSpPr>
            <a:spLocks noGrp="1"/>
          </p:cNvSpPr>
          <p:nvPr>
            <p:ph type="body" sz="quarter" idx="3"/>
          </p:nvPr>
        </p:nvSpPr>
        <p:spPr/>
        <p:txBody>
          <a:bodyPr/>
          <a:lstStyle/>
          <a:p>
            <a:endParaRPr lang="hu-HU"/>
          </a:p>
        </p:txBody>
      </p:sp>
      <p:pic>
        <p:nvPicPr>
          <p:cNvPr id="10" name="Tartalom helye 9" descr="A képen kézírás, fém látható&#10;&#10;Előfordulhat, hogy az AI által létrehozott tartalom helytelen.">
            <a:extLst>
              <a:ext uri="{FF2B5EF4-FFF2-40B4-BE49-F238E27FC236}">
                <a16:creationId xmlns:a16="http://schemas.microsoft.com/office/drawing/2014/main" id="{B8603E1A-686B-946F-E387-BB9A1B20CECB}"/>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2985530"/>
            <a:ext cx="5183188" cy="2723678"/>
          </a:xfrm>
        </p:spPr>
      </p:pic>
      <p:pic>
        <p:nvPicPr>
          <p:cNvPr id="14" name="Tartalom helye 13" descr="A képen fedett pályás, fal, fém, sárgaréz látható&#10;&#10;Előfordulhat, hogy az AI által létrehozott tartalom helytelen.">
            <a:extLst>
              <a:ext uri="{FF2B5EF4-FFF2-40B4-BE49-F238E27FC236}">
                <a16:creationId xmlns:a16="http://schemas.microsoft.com/office/drawing/2014/main" id="{7C29B75A-17B8-696D-2525-FE66D768F92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1576388" y="2965649"/>
            <a:ext cx="3684587" cy="2763440"/>
          </a:xfrm>
        </p:spPr>
      </p:pic>
    </p:spTree>
    <p:extLst>
      <p:ext uri="{BB962C8B-B14F-4D97-AF65-F5344CB8AC3E}">
        <p14:creationId xmlns:p14="http://schemas.microsoft.com/office/powerpoint/2010/main" val="84035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6A9C834-E5BA-14F6-7155-F7BBE9479420}"/>
              </a:ext>
            </a:extLst>
          </p:cNvPr>
          <p:cNvSpPr>
            <a:spLocks noGrp="1"/>
          </p:cNvSpPr>
          <p:nvPr>
            <p:ph type="title"/>
          </p:nvPr>
        </p:nvSpPr>
        <p:spPr/>
        <p:txBody>
          <a:bodyPr/>
          <a:lstStyle/>
          <a:p>
            <a:pPr algn="ctr"/>
            <a:r>
              <a:rPr lang="hu-HU" dirty="0"/>
              <a:t>Ego-</a:t>
            </a:r>
            <a:r>
              <a:rPr lang="hu-HU" dirty="0" err="1"/>
              <a:t>Dokumente</a:t>
            </a:r>
            <a:endParaRPr lang="hu-HU" dirty="0"/>
          </a:p>
        </p:txBody>
      </p:sp>
      <p:sp>
        <p:nvSpPr>
          <p:cNvPr id="3" name="Tartalom helye 2">
            <a:extLst>
              <a:ext uri="{FF2B5EF4-FFF2-40B4-BE49-F238E27FC236}">
                <a16:creationId xmlns:a16="http://schemas.microsoft.com/office/drawing/2014/main" id="{3DCA2A8B-0E8F-D798-B7F0-9C87A3CC840F}"/>
              </a:ext>
            </a:extLst>
          </p:cNvPr>
          <p:cNvSpPr>
            <a:spLocks noGrp="1"/>
          </p:cNvSpPr>
          <p:nvPr>
            <p:ph sz="half" idx="1"/>
          </p:nvPr>
        </p:nvSpPr>
        <p:spPr/>
        <p:txBody>
          <a:bodyPr/>
          <a:lstStyle/>
          <a:p>
            <a:r>
              <a:rPr lang="hu-HU" dirty="0" err="1"/>
              <a:t>Autobiografie</a:t>
            </a:r>
            <a:r>
              <a:rPr lang="hu-HU" dirty="0"/>
              <a:t> von János Püspöki </a:t>
            </a:r>
            <a:r>
              <a:rPr lang="hu-HU" dirty="0" err="1"/>
              <a:t>Süllye</a:t>
            </a:r>
            <a:r>
              <a:rPr lang="hu-HU" dirty="0"/>
              <a:t>, 1714</a:t>
            </a:r>
          </a:p>
          <a:p>
            <a:r>
              <a:rPr lang="hu-HU" dirty="0" err="1"/>
              <a:t>Autobiografie</a:t>
            </a:r>
            <a:r>
              <a:rPr lang="hu-HU" dirty="0"/>
              <a:t> von Benjámin </a:t>
            </a:r>
            <a:r>
              <a:rPr lang="hu-HU" dirty="0" err="1"/>
              <a:t>Szőnyi</a:t>
            </a:r>
            <a:r>
              <a:rPr lang="hu-HU" dirty="0"/>
              <a:t>, 1764</a:t>
            </a:r>
          </a:p>
          <a:p>
            <a:r>
              <a:rPr lang="hu-HU" dirty="0" err="1"/>
              <a:t>Tagebuch</a:t>
            </a:r>
            <a:r>
              <a:rPr lang="hu-HU" dirty="0"/>
              <a:t> von József Keresztesi, 1791</a:t>
            </a:r>
          </a:p>
        </p:txBody>
      </p:sp>
      <p:sp>
        <p:nvSpPr>
          <p:cNvPr id="4" name="Tartalom helye 3">
            <a:extLst>
              <a:ext uri="{FF2B5EF4-FFF2-40B4-BE49-F238E27FC236}">
                <a16:creationId xmlns:a16="http://schemas.microsoft.com/office/drawing/2014/main" id="{3D289E4E-26B4-6A0D-2D95-BD3C4BE145DA}"/>
              </a:ext>
            </a:extLst>
          </p:cNvPr>
          <p:cNvSpPr>
            <a:spLocks noGrp="1"/>
          </p:cNvSpPr>
          <p:nvPr>
            <p:ph sz="half" idx="2"/>
          </p:nvPr>
        </p:nvSpPr>
        <p:spPr/>
        <p:txBody>
          <a:bodyPr/>
          <a:lstStyle/>
          <a:p>
            <a:r>
              <a:rPr lang="hu-HU" dirty="0" err="1"/>
              <a:t>Tagebuch</a:t>
            </a:r>
            <a:r>
              <a:rPr lang="hu-HU" dirty="0"/>
              <a:t> von Ferenc </a:t>
            </a:r>
            <a:r>
              <a:rPr lang="hu-HU" dirty="0" err="1"/>
              <a:t>Páriz</a:t>
            </a:r>
            <a:r>
              <a:rPr lang="hu-HU" dirty="0"/>
              <a:t> Pápai, 1671</a:t>
            </a:r>
          </a:p>
          <a:p>
            <a:r>
              <a:rPr lang="hu-HU" dirty="0" err="1"/>
              <a:t>Autobiografie</a:t>
            </a:r>
            <a:r>
              <a:rPr lang="hu-HU" dirty="0"/>
              <a:t> von Péter </a:t>
            </a:r>
            <a:r>
              <a:rPr lang="hu-HU" dirty="0" err="1"/>
              <a:t>Bod</a:t>
            </a:r>
            <a:r>
              <a:rPr lang="hu-HU" dirty="0"/>
              <a:t>, 1767</a:t>
            </a:r>
          </a:p>
        </p:txBody>
      </p:sp>
    </p:spTree>
    <p:extLst>
      <p:ext uri="{BB962C8B-B14F-4D97-AF65-F5344CB8AC3E}">
        <p14:creationId xmlns:p14="http://schemas.microsoft.com/office/powerpoint/2010/main" val="404353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36E8C280-1047-F24B-E2BB-B5A9A07F183F}"/>
              </a:ext>
            </a:extLst>
          </p:cNvPr>
          <p:cNvSpPr>
            <a:spLocks noGrp="1"/>
          </p:cNvSpPr>
          <p:nvPr>
            <p:ph type="title"/>
          </p:nvPr>
        </p:nvSpPr>
        <p:spPr>
          <a:xfrm>
            <a:off x="5764783" y="349664"/>
            <a:ext cx="5845571" cy="1638377"/>
          </a:xfrm>
        </p:spPr>
        <p:txBody>
          <a:bodyPr vert="horz" lIns="91440" tIns="45720" rIns="91440" bIns="45720" rtlCol="0" anchor="b">
            <a:normAutofit/>
          </a:bodyPr>
          <a:lstStyle/>
          <a:p>
            <a:pPr algn="ctr"/>
            <a:r>
              <a:rPr lang="en-US" sz="4800" dirty="0" err="1"/>
              <a:t>Autobiografie</a:t>
            </a:r>
            <a:r>
              <a:rPr lang="en-US" sz="4800" dirty="0"/>
              <a:t> von Benjámin Szőnyi</a:t>
            </a:r>
          </a:p>
        </p:txBody>
      </p:sp>
      <p:sp>
        <p:nvSpPr>
          <p:cNvPr id="15"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artalom helye 5" descr="A képen kézírás, levél, szöveg, papír látható&#10;&#10;Előfordulhat, hogy az AI által létrehozott tartalom helytelen.">
            <a:extLst>
              <a:ext uri="{FF2B5EF4-FFF2-40B4-BE49-F238E27FC236}">
                <a16:creationId xmlns:a16="http://schemas.microsoft.com/office/drawing/2014/main" id="{97A12122-6290-E5A8-54FE-44E0887C2A4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r="1099" b="-3"/>
          <a:stretch>
            <a:fillRect/>
          </a:stretch>
        </p:blipFill>
        <p:spPr>
          <a:xfrm>
            <a:off x="535110" y="627954"/>
            <a:ext cx="4235516" cy="5353373"/>
          </a:xfrm>
          <a:prstGeom prst="rect">
            <a:avLst/>
          </a:prstGeom>
        </p:spPr>
      </p:pic>
      <p:sp>
        <p:nvSpPr>
          <p:cNvPr id="3" name="Tartalom helye 2">
            <a:extLst>
              <a:ext uri="{FF2B5EF4-FFF2-40B4-BE49-F238E27FC236}">
                <a16:creationId xmlns:a16="http://schemas.microsoft.com/office/drawing/2014/main" id="{8F6854D0-9530-7D05-EEC9-224E451DA89E}"/>
              </a:ext>
            </a:extLst>
          </p:cNvPr>
          <p:cNvSpPr>
            <a:spLocks noGrp="1"/>
          </p:cNvSpPr>
          <p:nvPr>
            <p:ph sz="half" idx="1"/>
          </p:nvPr>
        </p:nvSpPr>
        <p:spPr>
          <a:xfrm>
            <a:off x="5766262" y="2620641"/>
            <a:ext cx="5837750" cy="3023702"/>
          </a:xfrm>
        </p:spPr>
        <p:txBody>
          <a:bodyPr vert="horz" lIns="91440" tIns="45720" rIns="91440" bIns="45720" rtlCol="0" anchor="ctr">
            <a:normAutofit/>
          </a:bodyPr>
          <a:lstStyle/>
          <a:p>
            <a:r>
              <a:rPr lang="en-US" sz="2000" dirty="0" err="1"/>
              <a:t>Lebenslauf</a:t>
            </a:r>
            <a:r>
              <a:rPr lang="en-US" sz="2000" dirty="0"/>
              <a:t> des Vaters: Universität Franeker</a:t>
            </a:r>
          </a:p>
          <a:p>
            <a:r>
              <a:rPr lang="en-US" sz="2000" dirty="0" err="1"/>
              <a:t>Mitstudent</a:t>
            </a:r>
            <a:r>
              <a:rPr lang="en-US" sz="2000" dirty="0"/>
              <a:t> von Benjámin Szőnyi: Johann Ludovic </a:t>
            </a:r>
            <a:r>
              <a:rPr lang="en-US" sz="2000" dirty="0" err="1"/>
              <a:t>Lüsen</a:t>
            </a:r>
            <a:r>
              <a:rPr lang="en-US" sz="2000" dirty="0"/>
              <a:t> de </a:t>
            </a:r>
            <a:r>
              <a:rPr lang="en-US" sz="2000" dirty="0" err="1"/>
              <a:t>Heimhof</a:t>
            </a:r>
            <a:endParaRPr lang="en-US" sz="2000" dirty="0"/>
          </a:p>
          <a:p>
            <a:r>
              <a:rPr lang="en-US" sz="2000" dirty="0" err="1"/>
              <a:t>Studentennetzwerk</a:t>
            </a:r>
            <a:r>
              <a:rPr lang="en-US" sz="2000" dirty="0"/>
              <a:t>: Bremen und Leipzig</a:t>
            </a:r>
          </a:p>
        </p:txBody>
      </p:sp>
      <p:sp>
        <p:nvSpPr>
          <p:cNvPr id="7" name="Szövegdoboz 6">
            <a:extLst>
              <a:ext uri="{FF2B5EF4-FFF2-40B4-BE49-F238E27FC236}">
                <a16:creationId xmlns:a16="http://schemas.microsoft.com/office/drawing/2014/main" id="{DF8F3C34-3964-DF6D-0A6D-01D7DE98F4BB}"/>
              </a:ext>
            </a:extLst>
          </p:cNvPr>
          <p:cNvSpPr txBox="1"/>
          <p:nvPr/>
        </p:nvSpPr>
        <p:spPr>
          <a:xfrm>
            <a:off x="6968066" y="5241913"/>
            <a:ext cx="2477153" cy="369332"/>
          </a:xfrm>
          <a:prstGeom prst="rect">
            <a:avLst/>
          </a:prstGeom>
          <a:noFill/>
        </p:spPr>
        <p:txBody>
          <a:bodyPr wrap="none" rtlCol="0">
            <a:spAutoFit/>
          </a:bodyPr>
          <a:lstStyle/>
          <a:p>
            <a:r>
              <a:rPr lang="hu-HU" dirty="0"/>
              <a:t>MNL </a:t>
            </a:r>
            <a:r>
              <a:rPr lang="hu-HU" dirty="0" err="1"/>
              <a:t>CsCSML</a:t>
            </a:r>
            <a:r>
              <a:rPr lang="hu-HU" dirty="0"/>
              <a:t> HL XIV.8.</a:t>
            </a:r>
          </a:p>
        </p:txBody>
      </p:sp>
    </p:spTree>
    <p:extLst>
      <p:ext uri="{BB962C8B-B14F-4D97-AF65-F5344CB8AC3E}">
        <p14:creationId xmlns:p14="http://schemas.microsoft.com/office/powerpoint/2010/main" val="142080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1FF2984F-BD24-F11A-7E2F-5A3647A7E632}"/>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Autobiografie von Ferenc Pápai Páriz</a:t>
            </a:r>
          </a:p>
        </p:txBody>
      </p:sp>
      <p:sp>
        <p:nvSpPr>
          <p:cNvPr id="24"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F9470E5B-07B4-30E1-4421-E8BD60F7D138}"/>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r>
              <a:rPr lang="en-US" sz="1800"/>
              <a:t>Studentennetzwerk</a:t>
            </a:r>
          </a:p>
          <a:p>
            <a:r>
              <a:rPr lang="en-US" sz="1800"/>
              <a:t>Sehenswürdigkeiten:</a:t>
            </a:r>
          </a:p>
          <a:p>
            <a:pPr lvl="1"/>
            <a:r>
              <a:rPr lang="en-US" sz="1800"/>
              <a:t>die Bibliothek des Kurfürsten von Brandenburg</a:t>
            </a:r>
          </a:p>
          <a:p>
            <a:pPr lvl="1"/>
            <a:r>
              <a:rPr lang="en-US" sz="1800"/>
              <a:t>Grab des schwedischen Königs Gustav Adolf</a:t>
            </a:r>
          </a:p>
          <a:p>
            <a:pPr lvl="1"/>
            <a:endParaRPr lang="en-US" sz="1800"/>
          </a:p>
          <a:p>
            <a:r>
              <a:rPr lang="en-US" sz="1800"/>
              <a:t>Pierre Nora: Lieu de mémoire</a:t>
            </a:r>
          </a:p>
          <a:p>
            <a:pPr marL="457200" lvl="1"/>
            <a:endParaRPr lang="en-US" sz="1800"/>
          </a:p>
        </p:txBody>
      </p:sp>
      <p:sp>
        <p:nvSpPr>
          <p:cNvPr id="2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artalom helye 5" descr="A képen épület, kültéri, ég, fa látható&#10;&#10;Előfordulhat, hogy az AI által létrehozott tartalom helytelen.">
            <a:extLst>
              <a:ext uri="{FF2B5EF4-FFF2-40B4-BE49-F238E27FC236}">
                <a16:creationId xmlns:a16="http://schemas.microsoft.com/office/drawing/2014/main" id="{CC8F227E-C298-1BE8-15CD-61F68961090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05194" y="650494"/>
            <a:ext cx="3993106" cy="5324142"/>
          </a:xfrm>
          <a:prstGeom prst="rect">
            <a:avLst/>
          </a:prstGeom>
        </p:spPr>
      </p:pic>
      <p:sp>
        <p:nvSpPr>
          <p:cNvPr id="7" name="Szövegdoboz 6">
            <a:extLst>
              <a:ext uri="{FF2B5EF4-FFF2-40B4-BE49-F238E27FC236}">
                <a16:creationId xmlns:a16="http://schemas.microsoft.com/office/drawing/2014/main" id="{F5CC8CD6-1889-BBBF-7B3A-69487AA33073}"/>
              </a:ext>
            </a:extLst>
          </p:cNvPr>
          <p:cNvSpPr txBox="1"/>
          <p:nvPr/>
        </p:nvSpPr>
        <p:spPr>
          <a:xfrm>
            <a:off x="719663" y="6480910"/>
            <a:ext cx="11111183" cy="369332"/>
          </a:xfrm>
          <a:prstGeom prst="rect">
            <a:avLst/>
          </a:prstGeom>
          <a:noFill/>
        </p:spPr>
        <p:txBody>
          <a:bodyPr wrap="none" rtlCol="0">
            <a:spAutoFit/>
          </a:bodyPr>
          <a:lstStyle/>
          <a:p>
            <a:r>
              <a:rPr lang="hu-HU" dirty="0"/>
              <a:t>https://hu.wikipedia.org/wiki/L%C3%BCtzen#/media/F%C3%A1jl:L%C3%BCtzen_Schinkelbaldachin1837.JPG</a:t>
            </a:r>
          </a:p>
        </p:txBody>
      </p:sp>
    </p:spTree>
    <p:extLst>
      <p:ext uri="{BB962C8B-B14F-4D97-AF65-F5344CB8AC3E}">
        <p14:creationId xmlns:p14="http://schemas.microsoft.com/office/powerpoint/2010/main" val="68408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3AD4A5A-FE6C-CE41-69BE-8AB628BD4A8B}"/>
              </a:ext>
            </a:extLst>
          </p:cNvPr>
          <p:cNvSpPr>
            <a:spLocks noGrp="1"/>
          </p:cNvSpPr>
          <p:nvPr>
            <p:ph type="title"/>
          </p:nvPr>
        </p:nvSpPr>
        <p:spPr/>
        <p:txBody>
          <a:bodyPr/>
          <a:lstStyle/>
          <a:p>
            <a:pPr algn="ctr"/>
            <a:r>
              <a:rPr lang="hu-HU" dirty="0" err="1"/>
              <a:t>Vorteilhafte</a:t>
            </a:r>
            <a:r>
              <a:rPr lang="hu-HU" dirty="0"/>
              <a:t> </a:t>
            </a:r>
            <a:r>
              <a:rPr lang="hu-HU" dirty="0" err="1"/>
              <a:t>ausländische</a:t>
            </a:r>
            <a:r>
              <a:rPr lang="hu-HU" dirty="0"/>
              <a:t> </a:t>
            </a:r>
            <a:r>
              <a:rPr lang="hu-HU" dirty="0" err="1"/>
              <a:t>Universitäten</a:t>
            </a:r>
            <a:endParaRPr lang="hu-HU" dirty="0"/>
          </a:p>
        </p:txBody>
      </p:sp>
      <p:sp>
        <p:nvSpPr>
          <p:cNvPr id="3" name="Tartalom helye 2">
            <a:extLst>
              <a:ext uri="{FF2B5EF4-FFF2-40B4-BE49-F238E27FC236}">
                <a16:creationId xmlns:a16="http://schemas.microsoft.com/office/drawing/2014/main" id="{00FAA9FD-93DC-77E3-B8D3-F84BB16EFAE2}"/>
              </a:ext>
            </a:extLst>
          </p:cNvPr>
          <p:cNvSpPr>
            <a:spLocks noGrp="1"/>
          </p:cNvSpPr>
          <p:nvPr>
            <p:ph sz="half" idx="1"/>
          </p:nvPr>
        </p:nvSpPr>
        <p:spPr/>
        <p:txBody>
          <a:bodyPr/>
          <a:lstStyle/>
          <a:p>
            <a:r>
              <a:rPr lang="hu-HU" dirty="0"/>
              <a:t>Zu </a:t>
            </a:r>
            <a:r>
              <a:rPr lang="hu-HU" dirty="0" err="1"/>
              <a:t>Beginn</a:t>
            </a:r>
            <a:r>
              <a:rPr lang="hu-HU" dirty="0"/>
              <a:t> </a:t>
            </a:r>
            <a:r>
              <a:rPr lang="hu-HU" dirty="0" err="1"/>
              <a:t>des</a:t>
            </a:r>
            <a:r>
              <a:rPr lang="hu-HU" dirty="0"/>
              <a:t> 19. </a:t>
            </a:r>
            <a:r>
              <a:rPr lang="hu-HU" dirty="0" err="1"/>
              <a:t>Jahrhunderts</a:t>
            </a:r>
            <a:r>
              <a:rPr lang="hu-HU" dirty="0"/>
              <a:t> </a:t>
            </a:r>
            <a:r>
              <a:rPr lang="hu-HU" dirty="0" err="1"/>
              <a:t>wurde</a:t>
            </a:r>
            <a:r>
              <a:rPr lang="hu-HU" dirty="0"/>
              <a:t> </a:t>
            </a:r>
            <a:r>
              <a:rPr lang="hu-HU" dirty="0" err="1"/>
              <a:t>die</a:t>
            </a:r>
            <a:r>
              <a:rPr lang="hu-HU" dirty="0"/>
              <a:t> </a:t>
            </a:r>
            <a:r>
              <a:rPr lang="hu-HU" dirty="0" err="1"/>
              <a:t>Erinnerung</a:t>
            </a:r>
            <a:r>
              <a:rPr lang="hu-HU" dirty="0"/>
              <a:t> an </a:t>
            </a:r>
            <a:r>
              <a:rPr lang="hu-HU" dirty="0" err="1"/>
              <a:t>die</a:t>
            </a:r>
            <a:r>
              <a:rPr lang="hu-HU" dirty="0"/>
              <a:t> </a:t>
            </a:r>
            <a:r>
              <a:rPr lang="hu-HU" i="1" dirty="0" err="1"/>
              <a:t>peregrinatio</a:t>
            </a:r>
            <a:r>
              <a:rPr lang="hu-HU" i="1" dirty="0"/>
              <a:t> </a:t>
            </a:r>
            <a:r>
              <a:rPr lang="hu-HU" i="1" dirty="0" err="1"/>
              <a:t>academica</a:t>
            </a:r>
            <a:r>
              <a:rPr lang="hu-HU" dirty="0"/>
              <a:t> zu </a:t>
            </a:r>
            <a:r>
              <a:rPr lang="hu-HU" dirty="0" err="1"/>
              <a:t>einem</a:t>
            </a:r>
            <a:r>
              <a:rPr lang="hu-HU" dirty="0"/>
              <a:t> </a:t>
            </a:r>
            <a:r>
              <a:rPr lang="hu-HU" dirty="0" err="1"/>
              <a:t>fast</a:t>
            </a:r>
            <a:r>
              <a:rPr lang="hu-HU" dirty="0"/>
              <a:t> </a:t>
            </a:r>
            <a:r>
              <a:rPr lang="hu-HU" dirty="0" err="1"/>
              <a:t>obligatorischen</a:t>
            </a:r>
            <a:r>
              <a:rPr lang="hu-HU" dirty="0"/>
              <a:t> </a:t>
            </a:r>
            <a:r>
              <a:rPr lang="hu-HU" dirty="0" err="1"/>
              <a:t>Bestandteil</a:t>
            </a:r>
            <a:r>
              <a:rPr lang="hu-HU" dirty="0"/>
              <a:t> </a:t>
            </a:r>
            <a:r>
              <a:rPr lang="hu-HU" dirty="0" err="1"/>
              <a:t>der</a:t>
            </a:r>
            <a:r>
              <a:rPr lang="hu-HU" dirty="0"/>
              <a:t> </a:t>
            </a:r>
            <a:r>
              <a:rPr lang="hu-HU" dirty="0" err="1"/>
              <a:t>Autobiographien</a:t>
            </a:r>
            <a:r>
              <a:rPr lang="hu-HU" dirty="0"/>
              <a:t> von </a:t>
            </a:r>
            <a:r>
              <a:rPr lang="hu-HU" dirty="0" err="1"/>
              <a:t>Pfarrern</a:t>
            </a:r>
            <a:r>
              <a:rPr lang="hu-HU" dirty="0"/>
              <a:t>.</a:t>
            </a:r>
          </a:p>
        </p:txBody>
      </p:sp>
      <p:sp>
        <p:nvSpPr>
          <p:cNvPr id="4" name="Tartalom helye 3">
            <a:extLst>
              <a:ext uri="{FF2B5EF4-FFF2-40B4-BE49-F238E27FC236}">
                <a16:creationId xmlns:a16="http://schemas.microsoft.com/office/drawing/2014/main" id="{0EE6EE94-E02A-191D-DD2F-886ACA8F5932}"/>
              </a:ext>
            </a:extLst>
          </p:cNvPr>
          <p:cNvSpPr>
            <a:spLocks noGrp="1"/>
          </p:cNvSpPr>
          <p:nvPr>
            <p:ph sz="half" idx="2"/>
          </p:nvPr>
        </p:nvSpPr>
        <p:spPr/>
        <p:txBody>
          <a:bodyPr/>
          <a:lstStyle/>
          <a:p>
            <a:r>
              <a:rPr lang="hu-HU" cap="small" dirty="0" err="1"/>
              <a:t>Ugrai</a:t>
            </a:r>
            <a:r>
              <a:rPr lang="hu-HU" dirty="0"/>
              <a:t> János (2004): „</a:t>
            </a:r>
            <a:r>
              <a:rPr lang="hu-HU" i="1" dirty="0"/>
              <a:t>Kis világnak világos kis </a:t>
            </a:r>
            <a:r>
              <a:rPr lang="hu-HU" i="1" dirty="0" err="1"/>
              <a:t>tüköre</a:t>
            </a:r>
            <a:r>
              <a:rPr lang="hu-HU" i="1" dirty="0"/>
              <a:t>” Északkelet-magyarországi református lelkészek önéletrajzi nyilatkozatai 1807–1808-ból</a:t>
            </a:r>
            <a:r>
              <a:rPr lang="hu-HU" dirty="0"/>
              <a:t>, (Nemzet, egyház, művelődés). Debrecen, Hernád</a:t>
            </a:r>
          </a:p>
        </p:txBody>
      </p:sp>
    </p:spTree>
    <p:extLst>
      <p:ext uri="{BB962C8B-B14F-4D97-AF65-F5344CB8AC3E}">
        <p14:creationId xmlns:p14="http://schemas.microsoft.com/office/powerpoint/2010/main" val="100041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1D19B3D7-0456-396F-BCE3-DFF9F706F8F1}"/>
              </a:ext>
            </a:extLst>
          </p:cNvPr>
          <p:cNvSpPr>
            <a:spLocks noGrp="1"/>
          </p:cNvSpPr>
          <p:nvPr>
            <p:ph type="title"/>
          </p:nvPr>
        </p:nvSpPr>
        <p:spPr>
          <a:xfrm>
            <a:off x="645064" y="525982"/>
            <a:ext cx="4282983" cy="1200361"/>
          </a:xfrm>
        </p:spPr>
        <p:txBody>
          <a:bodyPr vert="horz" lIns="91440" tIns="45720" rIns="91440" bIns="45720" rtlCol="0" anchor="b">
            <a:normAutofit/>
          </a:bodyPr>
          <a:lstStyle/>
          <a:p>
            <a:pPr algn="ctr"/>
            <a:r>
              <a:rPr lang="en-US" sz="3600" dirty="0" err="1"/>
              <a:t>Urkunde</a:t>
            </a:r>
            <a:r>
              <a:rPr lang="en-US" sz="3600" dirty="0"/>
              <a:t> und </a:t>
            </a:r>
            <a:r>
              <a:rPr lang="en-US" sz="3600" dirty="0" err="1"/>
              <a:t>Kirchenchroniken</a:t>
            </a:r>
            <a:endParaRPr lang="en-US" sz="3600" dirty="0"/>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8D7C3F51-DD41-2E12-FEB0-0C0657A60DE3}"/>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r>
              <a:rPr lang="en-US" sz="1800" dirty="0" err="1"/>
              <a:t>Handschriftenkultur</a:t>
            </a:r>
            <a:endParaRPr lang="en-US" sz="1800" dirty="0"/>
          </a:p>
          <a:p>
            <a:r>
              <a:rPr lang="en-US" sz="1800" dirty="0" err="1"/>
              <a:t>Urkunde</a:t>
            </a:r>
            <a:r>
              <a:rPr lang="en-US" sz="1800" dirty="0"/>
              <a:t> von Makó, 1608</a:t>
            </a:r>
          </a:p>
          <a:p>
            <a:r>
              <a:rPr lang="en-US" sz="1800" dirty="0" err="1"/>
              <a:t>Urkunde</a:t>
            </a:r>
            <a:r>
              <a:rPr lang="en-US" sz="1800" dirty="0"/>
              <a:t> von </a:t>
            </a:r>
            <a:r>
              <a:rPr lang="en-US" sz="1800" dirty="0" err="1"/>
              <a:t>Dunapataj</a:t>
            </a:r>
            <a:r>
              <a:rPr lang="en-US" sz="1800" dirty="0"/>
              <a:t>, 1409</a:t>
            </a:r>
          </a:p>
          <a:p>
            <a:r>
              <a:rPr lang="en-US" sz="1800" dirty="0" err="1"/>
              <a:t>Urkunde</a:t>
            </a:r>
            <a:r>
              <a:rPr lang="en-US" sz="1800" dirty="0"/>
              <a:t> von </a:t>
            </a:r>
            <a:r>
              <a:rPr lang="en-US" sz="1800" dirty="0" err="1"/>
              <a:t>Füzesgyarmat</a:t>
            </a:r>
            <a:r>
              <a:rPr lang="en-US" sz="1800" dirty="0"/>
              <a:t>, 1561</a:t>
            </a:r>
          </a:p>
          <a:p>
            <a:r>
              <a:rPr lang="en-US" sz="1800" dirty="0" err="1"/>
              <a:t>Im</a:t>
            </a:r>
            <a:r>
              <a:rPr lang="en-US" sz="1800" dirty="0"/>
              <a:t> Jahr 1837 </a:t>
            </a:r>
            <a:r>
              <a:rPr lang="en-US" sz="1800" dirty="0" err="1"/>
              <a:t>wurden</a:t>
            </a:r>
            <a:r>
              <a:rPr lang="en-US" sz="1800" dirty="0"/>
              <a:t> in Makó </a:t>
            </a:r>
            <a:r>
              <a:rPr lang="en-US" sz="1800" dirty="0" err="1"/>
              <a:t>etwa</a:t>
            </a:r>
            <a:r>
              <a:rPr lang="en-US" sz="1800" dirty="0"/>
              <a:t> 500 </a:t>
            </a:r>
            <a:r>
              <a:rPr lang="en-US" sz="1800" dirty="0" err="1"/>
              <a:t>Unterschriften</a:t>
            </a:r>
            <a:r>
              <a:rPr lang="en-US" sz="1800" dirty="0"/>
              <a:t> </a:t>
            </a:r>
            <a:r>
              <a:rPr lang="en-US" sz="1800" dirty="0" err="1"/>
              <a:t>gesammelt</a:t>
            </a:r>
            <a:endParaRPr lang="en-US" sz="1800" dirty="0"/>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artalom helye 5" descr="A képen szöveg, levél, kézírás, papír látható&#10;&#10;Előfordulhat, hogy az AI által létrehozott tartalom helytelen.">
            <a:extLst>
              <a:ext uri="{FF2B5EF4-FFF2-40B4-BE49-F238E27FC236}">
                <a16:creationId xmlns:a16="http://schemas.microsoft.com/office/drawing/2014/main" id="{B4E11C4F-E78E-2ECF-FF9C-AF399EACC0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0805" r="2" b="31490"/>
          <a:stretch>
            <a:fillRect/>
          </a:stretch>
        </p:blipFill>
        <p:spPr>
          <a:xfrm>
            <a:off x="5987738" y="650494"/>
            <a:ext cx="5628018" cy="5324142"/>
          </a:xfrm>
          <a:prstGeom prst="rect">
            <a:avLst/>
          </a:prstGeom>
        </p:spPr>
      </p:pic>
      <p:sp>
        <p:nvSpPr>
          <p:cNvPr id="7" name="Szövegdoboz 6">
            <a:extLst>
              <a:ext uri="{FF2B5EF4-FFF2-40B4-BE49-F238E27FC236}">
                <a16:creationId xmlns:a16="http://schemas.microsoft.com/office/drawing/2014/main" id="{CD3458C7-04F1-A126-13C8-25730A4ED325}"/>
              </a:ext>
            </a:extLst>
          </p:cNvPr>
          <p:cNvSpPr txBox="1"/>
          <p:nvPr/>
        </p:nvSpPr>
        <p:spPr>
          <a:xfrm>
            <a:off x="6483773" y="6506569"/>
            <a:ext cx="4416530" cy="646331"/>
          </a:xfrm>
          <a:prstGeom prst="rect">
            <a:avLst/>
          </a:prstGeom>
          <a:noFill/>
        </p:spPr>
        <p:txBody>
          <a:bodyPr wrap="none" rtlCol="0">
            <a:spAutoFit/>
          </a:bodyPr>
          <a:lstStyle/>
          <a:p>
            <a:r>
              <a:rPr lang="hu-HU" dirty="0"/>
              <a:t>MNL </a:t>
            </a:r>
            <a:r>
              <a:rPr lang="hu-HU" dirty="0" err="1"/>
              <a:t>CsCsML</a:t>
            </a:r>
            <a:r>
              <a:rPr lang="hu-HU" dirty="0"/>
              <a:t> Makó, V.1.a.22. 1837. no. 30.</a:t>
            </a:r>
            <a:endParaRPr lang="en-US" dirty="0"/>
          </a:p>
          <a:p>
            <a:endParaRPr lang="hu-HU" dirty="0"/>
          </a:p>
        </p:txBody>
      </p:sp>
    </p:spTree>
    <p:extLst>
      <p:ext uri="{BB962C8B-B14F-4D97-AF65-F5344CB8AC3E}">
        <p14:creationId xmlns:p14="http://schemas.microsoft.com/office/powerpoint/2010/main" val="269172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DB1201ED-B9FC-A34A-4648-54C49FCF377B}"/>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Ermittlungen gegen den Pfarrer</a:t>
            </a: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CFA74C67-A5F7-F565-2FEA-CC4534E52CE3}"/>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r>
              <a:rPr lang="en-US" sz="1800" dirty="0" err="1"/>
              <a:t>Kirchenchronik</a:t>
            </a:r>
            <a:r>
              <a:rPr lang="en-US" sz="1800" dirty="0"/>
              <a:t> von Szentes, 1748</a:t>
            </a:r>
          </a:p>
          <a:p>
            <a:r>
              <a:rPr lang="en-US" sz="1800" dirty="0" err="1"/>
              <a:t>Studienreise</a:t>
            </a:r>
            <a:r>
              <a:rPr lang="en-US" sz="1800" dirty="0"/>
              <a:t> von Lőrinc </a:t>
            </a:r>
            <a:r>
              <a:rPr lang="en-US" sz="1800" dirty="0" err="1"/>
              <a:t>Laskói</a:t>
            </a:r>
            <a:r>
              <a:rPr lang="en-US" sz="1800" dirty="0"/>
              <a:t>, 1675</a:t>
            </a:r>
            <a:r>
              <a:rPr lang="hu-HU" sz="1800" dirty="0"/>
              <a:t>[?]</a:t>
            </a:r>
            <a:endParaRPr lang="en-US" sz="1800" dirty="0"/>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artalom helye 5" descr="A képen kézírás, szöveg, papír, levél látható&#10;&#10;Előfordulhat, hogy az AI által létrehozott tartalom helytelen.">
            <a:extLst>
              <a:ext uri="{FF2B5EF4-FFF2-40B4-BE49-F238E27FC236}">
                <a16:creationId xmlns:a16="http://schemas.microsoft.com/office/drawing/2014/main" id="{8BD45398-4AB8-4AFE-CACD-CA585EE316E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6955" r="-2" b="16890"/>
          <a:stretch>
            <a:fillRect/>
          </a:stretch>
        </p:blipFill>
        <p:spPr>
          <a:xfrm>
            <a:off x="5987738" y="650494"/>
            <a:ext cx="5628018" cy="5324142"/>
          </a:xfrm>
          <a:prstGeom prst="rect">
            <a:avLst/>
          </a:prstGeom>
        </p:spPr>
      </p:pic>
      <p:sp>
        <p:nvSpPr>
          <p:cNvPr id="7" name="Szövegdoboz 6">
            <a:extLst>
              <a:ext uri="{FF2B5EF4-FFF2-40B4-BE49-F238E27FC236}">
                <a16:creationId xmlns:a16="http://schemas.microsoft.com/office/drawing/2014/main" id="{2F8A18B3-7A02-3EAC-02D6-5DDEE7578127}"/>
              </a:ext>
            </a:extLst>
          </p:cNvPr>
          <p:cNvSpPr txBox="1"/>
          <p:nvPr/>
        </p:nvSpPr>
        <p:spPr>
          <a:xfrm>
            <a:off x="6442735" y="6480910"/>
            <a:ext cx="5323958" cy="369332"/>
          </a:xfrm>
          <a:prstGeom prst="rect">
            <a:avLst/>
          </a:prstGeom>
          <a:noFill/>
        </p:spPr>
        <p:txBody>
          <a:bodyPr wrap="none" rtlCol="0">
            <a:spAutoFit/>
          </a:bodyPr>
          <a:lstStyle/>
          <a:p>
            <a:r>
              <a:rPr lang="hu-HU" dirty="0"/>
              <a:t>A szentesi </a:t>
            </a:r>
            <a:r>
              <a:rPr lang="hu-HU" dirty="0" err="1"/>
              <a:t>reformáta</a:t>
            </a:r>
            <a:r>
              <a:rPr lang="hu-HU" dirty="0"/>
              <a:t> </a:t>
            </a:r>
            <a:r>
              <a:rPr lang="hu-HU" dirty="0" err="1"/>
              <a:t>ekklézsiának</a:t>
            </a:r>
            <a:r>
              <a:rPr lang="hu-HU" dirty="0"/>
              <a:t> </a:t>
            </a:r>
            <a:r>
              <a:rPr lang="hu-HU" dirty="0" err="1"/>
              <a:t>matriculája</a:t>
            </a:r>
            <a:r>
              <a:rPr lang="hu-HU" dirty="0"/>
              <a:t>, 1748</a:t>
            </a:r>
          </a:p>
        </p:txBody>
      </p:sp>
    </p:spTree>
    <p:extLst>
      <p:ext uri="{BB962C8B-B14F-4D97-AF65-F5344CB8AC3E}">
        <p14:creationId xmlns:p14="http://schemas.microsoft.com/office/powerpoint/2010/main" val="3784434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B7F6C2F0-BD67-35BE-0CC8-B8948D719B36}"/>
              </a:ext>
            </a:extLst>
          </p:cNvPr>
          <p:cNvSpPr>
            <a:spLocks noGrp="1"/>
          </p:cNvSpPr>
          <p:nvPr>
            <p:ph type="title"/>
          </p:nvPr>
        </p:nvSpPr>
        <p:spPr>
          <a:xfrm>
            <a:off x="5894962" y="479493"/>
            <a:ext cx="5458838" cy="1325563"/>
          </a:xfrm>
        </p:spPr>
        <p:txBody>
          <a:bodyPr vert="horz" lIns="91440" tIns="45720" rIns="91440" bIns="45720" rtlCol="0" anchor="ctr">
            <a:normAutofit/>
          </a:bodyPr>
          <a:lstStyle/>
          <a:p>
            <a:pPr algn="ctr"/>
            <a:r>
              <a:rPr lang="en-US" kern="1200" dirty="0">
                <a:solidFill>
                  <a:schemeClr val="tx1"/>
                </a:solidFill>
                <a:latin typeface="+mj-lt"/>
                <a:ea typeface="+mj-ea"/>
                <a:cs typeface="+mj-cs"/>
              </a:rPr>
              <a:t>Miklós Sinai und Franeker</a:t>
            </a: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Tartalom helye 9" descr="A képen szöveg, kézírás, levél, papír látható&#10;&#10;Előfordulhat, hogy az AI által létrehozott tartalom helytelen.">
            <a:extLst>
              <a:ext uri="{FF2B5EF4-FFF2-40B4-BE49-F238E27FC236}">
                <a16:creationId xmlns:a16="http://schemas.microsoft.com/office/drawing/2014/main" id="{3898BD76-1015-C9C5-B007-B4460398212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4754" y="511293"/>
            <a:ext cx="4334237"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artalom helye 2">
            <a:extLst>
              <a:ext uri="{FF2B5EF4-FFF2-40B4-BE49-F238E27FC236}">
                <a16:creationId xmlns:a16="http://schemas.microsoft.com/office/drawing/2014/main" id="{D4B43E68-6EA4-EF8D-7744-C85454F7AEE9}"/>
              </a:ext>
            </a:extLst>
          </p:cNvPr>
          <p:cNvSpPr>
            <a:spLocks noGrp="1"/>
          </p:cNvSpPr>
          <p:nvPr>
            <p:ph sz="half" idx="1"/>
          </p:nvPr>
        </p:nvSpPr>
        <p:spPr>
          <a:xfrm>
            <a:off x="5894962" y="1984443"/>
            <a:ext cx="5458838" cy="4192520"/>
          </a:xfrm>
        </p:spPr>
        <p:txBody>
          <a:bodyPr vert="horz" lIns="91440" tIns="45720" rIns="91440" bIns="45720" rtlCol="0">
            <a:normAutofit/>
          </a:bodyPr>
          <a:lstStyle/>
          <a:p>
            <a:r>
              <a:rPr lang="en-US" sz="2400"/>
              <a:t>Steintafeln in der Universitätskirche von Franeker, 1772</a:t>
            </a:r>
          </a:p>
          <a:p>
            <a:r>
              <a:rPr lang="en-US" sz="2400"/>
              <a:t>fünf in Franeker verstorbenen Studenten</a:t>
            </a:r>
          </a:p>
          <a:p>
            <a:r>
              <a:rPr lang="en-US" sz="2400"/>
              <a:t>In templo academico Franeckerano sequntur, In: Sinai Miklós: </a:t>
            </a:r>
            <a:r>
              <a:rPr lang="en-US" sz="2400" i="1"/>
              <a:t>Diarium 1789</a:t>
            </a:r>
            <a:r>
              <a:rPr lang="en-US" sz="2400"/>
              <a:t>. TtREL, I.24.a.15.</a:t>
            </a:r>
          </a:p>
          <a:p>
            <a:r>
              <a:rPr lang="en-US" sz="2400" cap="small"/>
              <a:t>Postma</a:t>
            </a:r>
            <a:r>
              <a:rPr lang="en-US" sz="2400"/>
              <a:t> Ferenc–</a:t>
            </a:r>
            <a:r>
              <a:rPr lang="en-US" sz="2400" cap="small"/>
              <a:t>Bakonyi-Tánczos</a:t>
            </a:r>
            <a:r>
              <a:rPr lang="en-US" sz="2400"/>
              <a:t> Vera (2024): A Survey of all Students from Hungary and Transylvania who died in Franeker in the Early Modern Period </a:t>
            </a:r>
          </a:p>
        </p:txBody>
      </p:sp>
    </p:spTree>
    <p:extLst>
      <p:ext uri="{BB962C8B-B14F-4D97-AF65-F5344CB8AC3E}">
        <p14:creationId xmlns:p14="http://schemas.microsoft.com/office/powerpoint/2010/main" val="2663474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CEF6069-A3CB-432E-7766-C9E12765E651}"/>
              </a:ext>
            </a:extLst>
          </p:cNvPr>
          <p:cNvSpPr>
            <a:spLocks noGrp="1"/>
          </p:cNvSpPr>
          <p:nvPr>
            <p:ph type="title"/>
          </p:nvPr>
        </p:nvSpPr>
        <p:spPr/>
        <p:txBody>
          <a:bodyPr/>
          <a:lstStyle/>
          <a:p>
            <a:pPr algn="ctr"/>
            <a:r>
              <a:rPr lang="hu-HU" dirty="0" err="1"/>
              <a:t>Kirchengemeindechroniken</a:t>
            </a:r>
            <a:r>
              <a:rPr lang="hu-HU" dirty="0"/>
              <a:t> von Bihardiószeg</a:t>
            </a:r>
          </a:p>
        </p:txBody>
      </p:sp>
      <p:sp>
        <p:nvSpPr>
          <p:cNvPr id="3" name="Tartalom helye 2">
            <a:extLst>
              <a:ext uri="{FF2B5EF4-FFF2-40B4-BE49-F238E27FC236}">
                <a16:creationId xmlns:a16="http://schemas.microsoft.com/office/drawing/2014/main" id="{3C052952-A648-DEA6-DA77-B920AA0DE63C}"/>
              </a:ext>
            </a:extLst>
          </p:cNvPr>
          <p:cNvSpPr>
            <a:spLocks noGrp="1"/>
          </p:cNvSpPr>
          <p:nvPr>
            <p:ph sz="half" idx="1"/>
          </p:nvPr>
        </p:nvSpPr>
        <p:spPr/>
        <p:txBody>
          <a:bodyPr/>
          <a:lstStyle/>
          <a:p>
            <a:r>
              <a:rPr lang="hu-HU" dirty="0" err="1"/>
              <a:t>das</a:t>
            </a:r>
            <a:r>
              <a:rPr lang="hu-HU" dirty="0"/>
              <a:t> </a:t>
            </a:r>
            <a:r>
              <a:rPr lang="hu-HU" dirty="0" err="1"/>
              <a:t>Leben</a:t>
            </a:r>
            <a:r>
              <a:rPr lang="hu-HU" dirty="0"/>
              <a:t> </a:t>
            </a:r>
            <a:r>
              <a:rPr lang="hu-HU" dirty="0" err="1"/>
              <a:t>des</a:t>
            </a:r>
            <a:r>
              <a:rPr lang="hu-HU" dirty="0"/>
              <a:t> </a:t>
            </a:r>
            <a:r>
              <a:rPr lang="hu-HU" dirty="0" err="1"/>
              <a:t>siebenbürgischen</a:t>
            </a:r>
            <a:r>
              <a:rPr lang="hu-HU" dirty="0"/>
              <a:t> </a:t>
            </a:r>
            <a:r>
              <a:rPr lang="hu-HU" dirty="0" err="1"/>
              <a:t>reformierten</a:t>
            </a:r>
            <a:r>
              <a:rPr lang="hu-HU" dirty="0"/>
              <a:t>  </a:t>
            </a:r>
            <a:r>
              <a:rPr lang="hu-HU" dirty="0" err="1"/>
              <a:t>Superintendent</a:t>
            </a:r>
            <a:r>
              <a:rPr lang="hu-HU" dirty="0"/>
              <a:t> Mihály </a:t>
            </a:r>
            <a:r>
              <a:rPr lang="hu-HU" dirty="0" err="1"/>
              <a:t>Tofeus</a:t>
            </a:r>
            <a:endParaRPr lang="hu-HU" dirty="0"/>
          </a:p>
          <a:p>
            <a:r>
              <a:rPr lang="hu-HU" dirty="0"/>
              <a:t>Péter </a:t>
            </a:r>
            <a:r>
              <a:rPr lang="hu-HU" dirty="0" err="1"/>
              <a:t>Bod</a:t>
            </a:r>
            <a:r>
              <a:rPr lang="hu-HU" dirty="0"/>
              <a:t>: Magyar </a:t>
            </a:r>
            <a:r>
              <a:rPr lang="hu-HU" dirty="0" err="1"/>
              <a:t>Athenas</a:t>
            </a:r>
            <a:endParaRPr lang="hu-HU" dirty="0"/>
          </a:p>
          <a:p>
            <a:r>
              <a:rPr lang="hu-HU" dirty="0" err="1"/>
              <a:t>Biographie</a:t>
            </a:r>
            <a:r>
              <a:rPr lang="hu-HU" dirty="0"/>
              <a:t> </a:t>
            </a:r>
            <a:r>
              <a:rPr lang="hu-HU" dirty="0" err="1"/>
              <a:t>des</a:t>
            </a:r>
            <a:r>
              <a:rPr lang="hu-HU" dirty="0"/>
              <a:t> </a:t>
            </a:r>
            <a:r>
              <a:rPr lang="hu-HU" dirty="0" err="1"/>
              <a:t>Pastors</a:t>
            </a:r>
            <a:r>
              <a:rPr lang="hu-HU" dirty="0"/>
              <a:t> István Fazekas: Wiener </a:t>
            </a:r>
            <a:r>
              <a:rPr lang="hu-HU" dirty="0" err="1"/>
              <a:t>Literaturzeitung</a:t>
            </a:r>
            <a:r>
              <a:rPr lang="hu-HU" dirty="0"/>
              <a:t> 1812</a:t>
            </a:r>
          </a:p>
        </p:txBody>
      </p:sp>
      <p:sp>
        <p:nvSpPr>
          <p:cNvPr id="4" name="Tartalom helye 3">
            <a:extLst>
              <a:ext uri="{FF2B5EF4-FFF2-40B4-BE49-F238E27FC236}">
                <a16:creationId xmlns:a16="http://schemas.microsoft.com/office/drawing/2014/main" id="{D63B32DB-081F-A99B-A19F-8C3B460DF919}"/>
              </a:ext>
            </a:extLst>
          </p:cNvPr>
          <p:cNvSpPr>
            <a:spLocks noGrp="1"/>
          </p:cNvSpPr>
          <p:nvPr>
            <p:ph sz="half" idx="2"/>
          </p:nvPr>
        </p:nvSpPr>
        <p:spPr/>
        <p:txBody>
          <a:bodyPr/>
          <a:lstStyle/>
          <a:p>
            <a:r>
              <a:rPr lang="hu-HU" cap="small" dirty="0"/>
              <a:t>Emődi </a:t>
            </a:r>
            <a:r>
              <a:rPr lang="hu-HU" dirty="0"/>
              <a:t>András (2022): </a:t>
            </a:r>
            <a:r>
              <a:rPr lang="hu-HU" i="1" dirty="0"/>
              <a:t>Az Érmelléki Református Egyházmegye történeti névtára 1849-ig </a:t>
            </a:r>
            <a:r>
              <a:rPr lang="hu-HU" dirty="0"/>
              <a:t>(</a:t>
            </a:r>
            <a:r>
              <a:rPr lang="hu-HU" dirty="0" err="1"/>
              <a:t>Editiones</a:t>
            </a:r>
            <a:r>
              <a:rPr lang="hu-HU" dirty="0"/>
              <a:t> </a:t>
            </a:r>
            <a:r>
              <a:rPr lang="hu-HU" dirty="0" err="1"/>
              <a:t>Archivi</a:t>
            </a:r>
            <a:r>
              <a:rPr lang="hu-HU" dirty="0"/>
              <a:t> </a:t>
            </a:r>
            <a:r>
              <a:rPr lang="hu-HU" dirty="0" err="1"/>
              <a:t>Districtus</a:t>
            </a:r>
            <a:r>
              <a:rPr lang="hu-HU" dirty="0"/>
              <a:t> </a:t>
            </a:r>
            <a:r>
              <a:rPr lang="hu-HU" dirty="0" err="1"/>
              <a:t>Reformatorum</a:t>
            </a:r>
            <a:r>
              <a:rPr lang="hu-HU" dirty="0"/>
              <a:t> </a:t>
            </a:r>
            <a:r>
              <a:rPr lang="hu-HU" dirty="0" err="1"/>
              <a:t>Transtibiscani</a:t>
            </a:r>
            <a:r>
              <a:rPr lang="hu-HU" dirty="0"/>
              <a:t>, XXV.). Debrecen, Tiszántúli Református Egyházkerület Levéltára, 68, 69, 73.</a:t>
            </a:r>
          </a:p>
        </p:txBody>
      </p:sp>
    </p:spTree>
    <p:extLst>
      <p:ext uri="{BB962C8B-B14F-4D97-AF65-F5344CB8AC3E}">
        <p14:creationId xmlns:p14="http://schemas.microsoft.com/office/powerpoint/2010/main" val="41102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B5A973-041E-C397-E7DD-58F3659E6EA0}"/>
              </a:ext>
            </a:extLst>
          </p:cNvPr>
          <p:cNvSpPr>
            <a:spLocks noGrp="1"/>
          </p:cNvSpPr>
          <p:nvPr>
            <p:ph type="title"/>
          </p:nvPr>
        </p:nvSpPr>
        <p:spPr/>
        <p:txBody>
          <a:bodyPr/>
          <a:lstStyle/>
          <a:p>
            <a:pPr algn="ctr"/>
            <a:r>
              <a:rPr lang="hu-HU" dirty="0" err="1"/>
              <a:t>Beziehungssystem</a:t>
            </a:r>
            <a:r>
              <a:rPr lang="hu-HU" dirty="0"/>
              <a:t> (</a:t>
            </a:r>
            <a:r>
              <a:rPr lang="hu-HU" dirty="0" err="1"/>
              <a:t>Social</a:t>
            </a:r>
            <a:r>
              <a:rPr lang="hu-HU" dirty="0"/>
              <a:t> Network)</a:t>
            </a:r>
          </a:p>
        </p:txBody>
      </p:sp>
      <p:sp>
        <p:nvSpPr>
          <p:cNvPr id="3" name="Tartalom helye 2">
            <a:extLst>
              <a:ext uri="{FF2B5EF4-FFF2-40B4-BE49-F238E27FC236}">
                <a16:creationId xmlns:a16="http://schemas.microsoft.com/office/drawing/2014/main" id="{8356F5B6-39BB-408A-8253-97475DFC721E}"/>
              </a:ext>
            </a:extLst>
          </p:cNvPr>
          <p:cNvSpPr>
            <a:spLocks noGrp="1"/>
          </p:cNvSpPr>
          <p:nvPr>
            <p:ph sz="half" idx="1"/>
          </p:nvPr>
        </p:nvSpPr>
        <p:spPr/>
        <p:txBody>
          <a:bodyPr>
            <a:normAutofit lnSpcReduction="10000"/>
          </a:bodyPr>
          <a:lstStyle/>
          <a:p>
            <a:r>
              <a:rPr lang="hu-HU" dirty="0"/>
              <a:t>Regestrum </a:t>
            </a:r>
            <a:r>
              <a:rPr lang="hu-HU" dirty="0" err="1"/>
              <a:t>latinum</a:t>
            </a:r>
            <a:r>
              <a:rPr lang="hu-HU" dirty="0"/>
              <a:t> </a:t>
            </a:r>
            <a:r>
              <a:rPr lang="hu-HU" dirty="0" err="1"/>
              <a:t>privilegiorum</a:t>
            </a:r>
            <a:r>
              <a:rPr lang="hu-HU" dirty="0"/>
              <a:t>… I. König </a:t>
            </a:r>
            <a:r>
              <a:rPr lang="hu-HU" dirty="0" err="1"/>
              <a:t>Ferdinands</a:t>
            </a:r>
            <a:r>
              <a:rPr lang="hu-HU" dirty="0"/>
              <a:t> </a:t>
            </a:r>
            <a:r>
              <a:rPr lang="hu-HU" dirty="0" err="1"/>
              <a:t>Brieff</a:t>
            </a:r>
            <a:r>
              <a:rPr lang="hu-HU" dirty="0"/>
              <a:t>, </a:t>
            </a:r>
            <a:r>
              <a:rPr lang="hu-HU" dirty="0" err="1"/>
              <a:t>darinnen</a:t>
            </a:r>
            <a:r>
              <a:rPr lang="hu-HU" dirty="0"/>
              <a:t> </a:t>
            </a:r>
            <a:r>
              <a:rPr lang="hu-HU" dirty="0" err="1"/>
              <a:t>er</a:t>
            </a:r>
            <a:r>
              <a:rPr lang="hu-HU" dirty="0"/>
              <a:t> </a:t>
            </a:r>
            <a:r>
              <a:rPr lang="hu-HU" dirty="0" err="1"/>
              <a:t>sich</a:t>
            </a:r>
            <a:r>
              <a:rPr lang="hu-HU" dirty="0"/>
              <a:t> </a:t>
            </a:r>
            <a:r>
              <a:rPr lang="hu-HU" dirty="0" err="1"/>
              <a:t>über</a:t>
            </a:r>
            <a:r>
              <a:rPr lang="hu-HU" dirty="0"/>
              <a:t> </a:t>
            </a:r>
            <a:r>
              <a:rPr lang="hu-HU" dirty="0" err="1"/>
              <a:t>den</a:t>
            </a:r>
            <a:r>
              <a:rPr lang="hu-HU" dirty="0"/>
              <a:t> </a:t>
            </a:r>
            <a:r>
              <a:rPr lang="hu-HU" dirty="0" err="1"/>
              <a:t>Graffen</a:t>
            </a:r>
            <a:r>
              <a:rPr lang="hu-HU" dirty="0"/>
              <a:t> von </a:t>
            </a:r>
            <a:r>
              <a:rPr lang="hu-HU" dirty="0" err="1"/>
              <a:t>Trentschin</a:t>
            </a:r>
            <a:r>
              <a:rPr lang="hu-HU" dirty="0"/>
              <a:t> </a:t>
            </a:r>
            <a:r>
              <a:rPr lang="hu-HU" dirty="0" err="1"/>
              <a:t>beschweret</a:t>
            </a:r>
            <a:r>
              <a:rPr lang="hu-HU" dirty="0"/>
              <a:t>, und </a:t>
            </a:r>
            <a:r>
              <a:rPr lang="hu-HU" dirty="0" err="1"/>
              <a:t>sich</a:t>
            </a:r>
            <a:r>
              <a:rPr lang="hu-HU" dirty="0"/>
              <a:t> </a:t>
            </a:r>
            <a:r>
              <a:rPr lang="hu-HU" dirty="0" err="1"/>
              <a:t>gegen</a:t>
            </a:r>
            <a:r>
              <a:rPr lang="hu-HU" dirty="0"/>
              <a:t> </a:t>
            </a:r>
            <a:r>
              <a:rPr lang="hu-HU" dirty="0" err="1"/>
              <a:t>die</a:t>
            </a:r>
            <a:r>
              <a:rPr lang="hu-HU" dirty="0"/>
              <a:t> </a:t>
            </a:r>
            <a:r>
              <a:rPr lang="hu-HU" dirty="0" err="1"/>
              <a:t>Hungern</a:t>
            </a:r>
            <a:r>
              <a:rPr lang="hu-HU" dirty="0"/>
              <a:t> </a:t>
            </a:r>
            <a:r>
              <a:rPr lang="hu-HU" dirty="0" err="1"/>
              <a:t>obligirt</a:t>
            </a:r>
            <a:r>
              <a:rPr lang="hu-HU" dirty="0"/>
              <a:t> 1527, Wien </a:t>
            </a:r>
            <a:r>
              <a:rPr lang="hu-HU" dirty="0" err="1"/>
              <a:t>den</a:t>
            </a:r>
            <a:r>
              <a:rPr lang="hu-HU" dirty="0"/>
              <a:t> 8. </a:t>
            </a:r>
            <a:r>
              <a:rPr lang="hu-HU" dirty="0" err="1"/>
              <a:t>Fäbruar</a:t>
            </a:r>
            <a:r>
              <a:rPr lang="hu-HU" dirty="0"/>
              <a:t> 1788 (</a:t>
            </a:r>
            <a:r>
              <a:rPr lang="hu-HU" dirty="0" err="1"/>
              <a:t>TtREK</a:t>
            </a:r>
            <a:r>
              <a:rPr lang="hu-HU" dirty="0"/>
              <a:t> R 509/44 )</a:t>
            </a:r>
          </a:p>
        </p:txBody>
      </p:sp>
      <p:sp>
        <p:nvSpPr>
          <p:cNvPr id="4" name="Tartalom helye 3">
            <a:extLst>
              <a:ext uri="{FF2B5EF4-FFF2-40B4-BE49-F238E27FC236}">
                <a16:creationId xmlns:a16="http://schemas.microsoft.com/office/drawing/2014/main" id="{1326588C-8876-C8EC-CE59-CF2934889776}"/>
              </a:ext>
            </a:extLst>
          </p:cNvPr>
          <p:cNvSpPr>
            <a:spLocks noGrp="1"/>
          </p:cNvSpPr>
          <p:nvPr>
            <p:ph sz="half" idx="2"/>
          </p:nvPr>
        </p:nvSpPr>
        <p:spPr/>
        <p:txBody>
          <a:bodyPr>
            <a:normAutofit lnSpcReduction="10000"/>
          </a:bodyPr>
          <a:lstStyle/>
          <a:p>
            <a:r>
              <a:rPr lang="hu-HU" dirty="0"/>
              <a:t>Ágnes </a:t>
            </a:r>
            <a:r>
              <a:rPr lang="hu-HU" dirty="0" err="1"/>
              <a:t>Dóbék</a:t>
            </a:r>
            <a:r>
              <a:rPr lang="hu-HU" dirty="0"/>
              <a:t>: </a:t>
            </a:r>
            <a:r>
              <a:rPr lang="hu-HU" i="1" dirty="0" err="1"/>
              <a:t>Circulation</a:t>
            </a:r>
            <a:r>
              <a:rPr lang="hu-HU" i="1" dirty="0"/>
              <a:t> of </a:t>
            </a:r>
            <a:r>
              <a:rPr lang="hu-HU" i="1" dirty="0" err="1"/>
              <a:t>Books</a:t>
            </a:r>
            <a:r>
              <a:rPr lang="hu-HU" i="1" dirty="0"/>
              <a:t>, </a:t>
            </a:r>
            <a:r>
              <a:rPr lang="hu-HU" i="1" dirty="0" err="1"/>
              <a:t>Manuscripts</a:t>
            </a:r>
            <a:r>
              <a:rPr lang="hu-HU" i="1" dirty="0"/>
              <a:t>,  and </a:t>
            </a:r>
            <a:r>
              <a:rPr lang="hu-HU" i="1" dirty="0" err="1"/>
              <a:t>Ideas</a:t>
            </a:r>
            <a:r>
              <a:rPr lang="hu-HU" i="1" dirty="0"/>
              <a:t> </a:t>
            </a:r>
            <a:r>
              <a:rPr lang="hu-HU" i="1" dirty="0" err="1"/>
              <a:t>between</a:t>
            </a:r>
            <a:r>
              <a:rPr lang="hu-HU" i="1" dirty="0"/>
              <a:t> Hungary and </a:t>
            </a:r>
            <a:r>
              <a:rPr lang="hu-HU" i="1" dirty="0" err="1"/>
              <a:t>Italy</a:t>
            </a:r>
            <a:r>
              <a:rPr lang="hu-HU" i="1" dirty="0"/>
              <a:t>.  </a:t>
            </a:r>
            <a:r>
              <a:rPr lang="hu-HU" i="1" dirty="0" err="1"/>
              <a:t>Cultural</a:t>
            </a:r>
            <a:r>
              <a:rPr lang="hu-HU" i="1" dirty="0"/>
              <a:t> </a:t>
            </a:r>
            <a:r>
              <a:rPr lang="hu-HU" i="1" dirty="0" err="1"/>
              <a:t>Transfers</a:t>
            </a:r>
            <a:r>
              <a:rPr lang="hu-HU" i="1" dirty="0"/>
              <a:t> in </a:t>
            </a:r>
            <a:r>
              <a:rPr lang="hu-HU" i="1" dirty="0" err="1"/>
              <a:t>the</a:t>
            </a:r>
            <a:r>
              <a:rPr lang="hu-HU" i="1" dirty="0"/>
              <a:t> </a:t>
            </a:r>
            <a:r>
              <a:rPr lang="hu-HU" i="1" dirty="0" err="1"/>
              <a:t>Environment</a:t>
            </a:r>
            <a:r>
              <a:rPr lang="hu-HU" i="1" dirty="0"/>
              <a:t>  of György </a:t>
            </a:r>
            <a:r>
              <a:rPr lang="hu-HU" i="1" dirty="0" err="1"/>
              <a:t>Klimo</a:t>
            </a:r>
            <a:r>
              <a:rPr lang="hu-HU" i="1" dirty="0"/>
              <a:t>, </a:t>
            </a:r>
            <a:r>
              <a:rPr lang="hu-HU" i="1" dirty="0" err="1"/>
              <a:t>Bishop</a:t>
            </a:r>
            <a:r>
              <a:rPr lang="hu-HU" i="1" dirty="0"/>
              <a:t> of Pécs (1751–1777)</a:t>
            </a:r>
            <a:r>
              <a:rPr lang="hu-HU" dirty="0"/>
              <a:t>, </a:t>
            </a:r>
            <a:r>
              <a:rPr lang="hu-HU" dirty="0" err="1"/>
              <a:t>Cornova</a:t>
            </a:r>
            <a:r>
              <a:rPr lang="hu-HU" dirty="0"/>
              <a:t>, 2024</a:t>
            </a:r>
          </a:p>
          <a:p>
            <a:r>
              <a:rPr lang="hu-HU" dirty="0"/>
              <a:t>Anita Markó: </a:t>
            </a:r>
            <a:r>
              <a:rPr lang="de-DE" i="1" dirty="0"/>
              <a:t>Die „literarische Gruppe“ als Netzwerk der kulturellen Tradition in der alten ungarischen Literatur</a:t>
            </a:r>
            <a:r>
              <a:rPr lang="hu-HU" dirty="0"/>
              <a:t>, Budapest, 2022</a:t>
            </a:r>
          </a:p>
        </p:txBody>
      </p:sp>
    </p:spTree>
    <p:extLst>
      <p:ext uri="{BB962C8B-B14F-4D97-AF65-F5344CB8AC3E}">
        <p14:creationId xmlns:p14="http://schemas.microsoft.com/office/powerpoint/2010/main" val="300970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A80266-3428-A01F-C65B-BA82F3049351}"/>
              </a:ext>
            </a:extLst>
          </p:cNvPr>
          <p:cNvSpPr>
            <a:spLocks noGrp="1"/>
          </p:cNvSpPr>
          <p:nvPr>
            <p:ph type="title"/>
          </p:nvPr>
        </p:nvSpPr>
        <p:spPr/>
        <p:txBody>
          <a:bodyPr/>
          <a:lstStyle/>
          <a:p>
            <a:pPr algn="ctr"/>
            <a:r>
              <a:rPr lang="hu-HU" dirty="0" err="1"/>
              <a:t>Fazit</a:t>
            </a:r>
            <a:r>
              <a:rPr lang="hu-HU" dirty="0"/>
              <a:t> </a:t>
            </a:r>
          </a:p>
        </p:txBody>
      </p:sp>
      <p:sp>
        <p:nvSpPr>
          <p:cNvPr id="3" name="Tartalom helye 2">
            <a:extLst>
              <a:ext uri="{FF2B5EF4-FFF2-40B4-BE49-F238E27FC236}">
                <a16:creationId xmlns:a16="http://schemas.microsoft.com/office/drawing/2014/main" id="{8538BE36-9B79-B659-2173-C33BD509A58A}"/>
              </a:ext>
            </a:extLst>
          </p:cNvPr>
          <p:cNvSpPr>
            <a:spLocks noGrp="1"/>
          </p:cNvSpPr>
          <p:nvPr>
            <p:ph sz="half" idx="1"/>
          </p:nvPr>
        </p:nvSpPr>
        <p:spPr/>
        <p:txBody>
          <a:bodyPr/>
          <a:lstStyle/>
          <a:p>
            <a:r>
              <a:rPr lang="hu-HU" dirty="0" err="1"/>
              <a:t>Die</a:t>
            </a:r>
            <a:r>
              <a:rPr lang="hu-HU" dirty="0"/>
              <a:t> </a:t>
            </a:r>
            <a:r>
              <a:rPr lang="hu-HU" dirty="0" err="1"/>
              <a:t>Erinnerung</a:t>
            </a:r>
            <a:r>
              <a:rPr lang="hu-HU" dirty="0"/>
              <a:t> an </a:t>
            </a:r>
            <a:r>
              <a:rPr lang="hu-HU" dirty="0" err="1"/>
              <a:t>die</a:t>
            </a:r>
            <a:r>
              <a:rPr lang="hu-HU" dirty="0"/>
              <a:t> </a:t>
            </a:r>
            <a:r>
              <a:rPr lang="hu-HU" dirty="0" err="1"/>
              <a:t>reformierte</a:t>
            </a:r>
            <a:r>
              <a:rPr lang="hu-HU" dirty="0"/>
              <a:t> </a:t>
            </a:r>
            <a:r>
              <a:rPr lang="hu-HU" i="1" dirty="0" err="1"/>
              <a:t>peregrinatio</a:t>
            </a:r>
            <a:r>
              <a:rPr lang="hu-HU" i="1" dirty="0"/>
              <a:t> </a:t>
            </a:r>
            <a:r>
              <a:rPr lang="hu-HU" i="1" dirty="0" err="1"/>
              <a:t>academica</a:t>
            </a:r>
            <a:r>
              <a:rPr lang="hu-HU" dirty="0"/>
              <a:t> </a:t>
            </a:r>
            <a:r>
              <a:rPr lang="hu-HU" dirty="0" err="1"/>
              <a:t>galt</a:t>
            </a:r>
            <a:r>
              <a:rPr lang="hu-HU" dirty="0"/>
              <a:t> in </a:t>
            </a:r>
            <a:r>
              <a:rPr lang="hu-HU" dirty="0" err="1"/>
              <a:t>der</a:t>
            </a:r>
            <a:r>
              <a:rPr lang="hu-HU" dirty="0"/>
              <a:t> </a:t>
            </a:r>
            <a:r>
              <a:rPr lang="hu-HU" dirty="0" err="1"/>
              <a:t>frühen</a:t>
            </a:r>
            <a:r>
              <a:rPr lang="hu-HU" dirty="0"/>
              <a:t> </a:t>
            </a:r>
            <a:r>
              <a:rPr lang="hu-HU" dirty="0" err="1"/>
              <a:t>Neuzeit</a:t>
            </a:r>
            <a:r>
              <a:rPr lang="hu-HU" dirty="0"/>
              <a:t> </a:t>
            </a:r>
            <a:r>
              <a:rPr lang="hu-HU" dirty="0" err="1"/>
              <a:t>als</a:t>
            </a:r>
            <a:r>
              <a:rPr lang="hu-HU" dirty="0"/>
              <a:t> </a:t>
            </a:r>
            <a:r>
              <a:rPr lang="hu-HU" dirty="0" err="1"/>
              <a:t>lebendige</a:t>
            </a:r>
            <a:r>
              <a:rPr lang="hu-HU" dirty="0"/>
              <a:t> </a:t>
            </a:r>
            <a:r>
              <a:rPr lang="hu-HU" dirty="0" err="1"/>
              <a:t>Tradition</a:t>
            </a:r>
            <a:endParaRPr lang="hu-HU" dirty="0"/>
          </a:p>
          <a:p>
            <a:r>
              <a:rPr lang="hu-HU" dirty="0" err="1"/>
              <a:t>Mitgliedern</a:t>
            </a:r>
            <a:r>
              <a:rPr lang="hu-HU" dirty="0"/>
              <a:t> </a:t>
            </a:r>
            <a:r>
              <a:rPr lang="hu-HU" dirty="0" err="1"/>
              <a:t>des</a:t>
            </a:r>
            <a:r>
              <a:rPr lang="hu-HU" dirty="0"/>
              <a:t> </a:t>
            </a:r>
            <a:r>
              <a:rPr lang="hu-HU" dirty="0" err="1"/>
              <a:t>Netzwerks</a:t>
            </a:r>
            <a:r>
              <a:rPr lang="hu-HU" dirty="0"/>
              <a:t>: </a:t>
            </a:r>
          </a:p>
          <a:p>
            <a:pPr lvl="1"/>
            <a:r>
              <a:rPr lang="hu-HU" dirty="0" err="1"/>
              <a:t>Tagebücher</a:t>
            </a:r>
            <a:endParaRPr lang="hu-HU" dirty="0"/>
          </a:p>
          <a:p>
            <a:pPr lvl="1"/>
            <a:r>
              <a:rPr lang="hu-HU" dirty="0" err="1"/>
              <a:t>Stammbüchern</a:t>
            </a:r>
            <a:endParaRPr lang="hu-HU" dirty="0"/>
          </a:p>
          <a:p>
            <a:pPr lvl="1"/>
            <a:r>
              <a:rPr lang="hu-HU" dirty="0" err="1"/>
              <a:t>Autobiographie</a:t>
            </a:r>
            <a:endParaRPr lang="hu-HU" dirty="0"/>
          </a:p>
        </p:txBody>
      </p:sp>
      <p:sp>
        <p:nvSpPr>
          <p:cNvPr id="4" name="Tartalom helye 3">
            <a:extLst>
              <a:ext uri="{FF2B5EF4-FFF2-40B4-BE49-F238E27FC236}">
                <a16:creationId xmlns:a16="http://schemas.microsoft.com/office/drawing/2014/main" id="{87F9BF17-DDA6-3CFC-70A2-5EEF1CBF1CAD}"/>
              </a:ext>
            </a:extLst>
          </p:cNvPr>
          <p:cNvSpPr>
            <a:spLocks noGrp="1"/>
          </p:cNvSpPr>
          <p:nvPr>
            <p:ph sz="half" idx="2"/>
          </p:nvPr>
        </p:nvSpPr>
        <p:spPr/>
        <p:txBody>
          <a:bodyPr/>
          <a:lstStyle/>
          <a:p>
            <a:r>
              <a:rPr lang="hu-HU" dirty="0" err="1"/>
              <a:t>kollektives</a:t>
            </a:r>
            <a:r>
              <a:rPr lang="hu-HU" dirty="0"/>
              <a:t> </a:t>
            </a:r>
            <a:r>
              <a:rPr lang="hu-HU" dirty="0" err="1"/>
              <a:t>Gedächtnis</a:t>
            </a:r>
            <a:endParaRPr lang="hu-HU" dirty="0"/>
          </a:p>
          <a:p>
            <a:r>
              <a:rPr lang="hu-HU"/>
              <a:t>kommunikatives </a:t>
            </a:r>
            <a:r>
              <a:rPr lang="hu-HU" dirty="0" err="1"/>
              <a:t>Gedächtnis</a:t>
            </a:r>
            <a:endParaRPr lang="hu-HU" dirty="0"/>
          </a:p>
        </p:txBody>
      </p:sp>
    </p:spTree>
    <p:extLst>
      <p:ext uri="{BB962C8B-B14F-4D97-AF65-F5344CB8AC3E}">
        <p14:creationId xmlns:p14="http://schemas.microsoft.com/office/powerpoint/2010/main" val="189673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D0EFF7-6CFE-02B0-48F2-E16D89967089}"/>
              </a:ext>
            </a:extLst>
          </p:cNvPr>
          <p:cNvSpPr>
            <a:spLocks noGrp="1"/>
          </p:cNvSpPr>
          <p:nvPr>
            <p:ph type="title"/>
          </p:nvPr>
        </p:nvSpPr>
        <p:spPr/>
        <p:txBody>
          <a:bodyPr/>
          <a:lstStyle/>
          <a:p>
            <a:pPr algn="ctr"/>
            <a:r>
              <a:rPr lang="hu-HU" dirty="0" err="1"/>
              <a:t>Ich</a:t>
            </a:r>
            <a:r>
              <a:rPr lang="hu-HU" dirty="0"/>
              <a:t> </a:t>
            </a:r>
            <a:r>
              <a:rPr lang="hu-HU" dirty="0" err="1"/>
              <a:t>beadnke</a:t>
            </a:r>
            <a:r>
              <a:rPr lang="hu-HU" dirty="0"/>
              <a:t> </a:t>
            </a:r>
            <a:r>
              <a:rPr lang="hu-HU" dirty="0" err="1"/>
              <a:t>mich</a:t>
            </a:r>
            <a:r>
              <a:rPr lang="hu-HU" dirty="0"/>
              <a:t> </a:t>
            </a:r>
            <a:r>
              <a:rPr lang="hu-HU" dirty="0" err="1"/>
              <a:t>für</a:t>
            </a:r>
            <a:r>
              <a:rPr lang="hu-HU" dirty="0"/>
              <a:t> </a:t>
            </a:r>
            <a:r>
              <a:rPr lang="hu-HU" dirty="0" err="1"/>
              <a:t>Ihre</a:t>
            </a:r>
            <a:r>
              <a:rPr lang="hu-HU" dirty="0"/>
              <a:t> </a:t>
            </a:r>
            <a:r>
              <a:rPr lang="hu-HU" dirty="0" err="1"/>
              <a:t>Aufmerksamkeit</a:t>
            </a:r>
            <a:r>
              <a:rPr lang="hu-HU" dirty="0"/>
              <a:t>!</a:t>
            </a:r>
          </a:p>
        </p:txBody>
      </p:sp>
      <p:sp>
        <p:nvSpPr>
          <p:cNvPr id="3" name="Szöveg helye 2">
            <a:extLst>
              <a:ext uri="{FF2B5EF4-FFF2-40B4-BE49-F238E27FC236}">
                <a16:creationId xmlns:a16="http://schemas.microsoft.com/office/drawing/2014/main" id="{A0C56CBC-4458-3DE4-237B-1103322426A8}"/>
              </a:ext>
            </a:extLst>
          </p:cNvPr>
          <p:cNvSpPr>
            <a:spLocks noGrp="1"/>
          </p:cNvSpPr>
          <p:nvPr>
            <p:ph type="body" idx="1"/>
          </p:nvPr>
        </p:nvSpPr>
        <p:spPr/>
        <p:txBody>
          <a:bodyPr/>
          <a:lstStyle/>
          <a:p>
            <a:endParaRPr lang="hu-HU"/>
          </a:p>
        </p:txBody>
      </p:sp>
    </p:spTree>
    <p:extLst>
      <p:ext uri="{BB962C8B-B14F-4D97-AF65-F5344CB8AC3E}">
        <p14:creationId xmlns:p14="http://schemas.microsoft.com/office/powerpoint/2010/main" val="116261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610B4A-BC2F-1054-888D-85419A09767B}"/>
              </a:ext>
            </a:extLst>
          </p:cNvPr>
          <p:cNvSpPr>
            <a:spLocks noGrp="1"/>
          </p:cNvSpPr>
          <p:nvPr>
            <p:ph type="title"/>
          </p:nvPr>
        </p:nvSpPr>
        <p:spPr/>
        <p:txBody>
          <a:bodyPr/>
          <a:lstStyle/>
          <a:p>
            <a:pPr algn="ctr"/>
            <a:r>
              <a:rPr lang="hu-HU" dirty="0" err="1"/>
              <a:t>Ein</a:t>
            </a:r>
            <a:r>
              <a:rPr lang="hu-HU" dirty="0"/>
              <a:t> </a:t>
            </a:r>
            <a:r>
              <a:rPr lang="hu-HU" dirty="0" err="1"/>
              <a:t>Beispiel</a:t>
            </a:r>
            <a:r>
              <a:rPr lang="hu-HU" dirty="0"/>
              <a:t>: </a:t>
            </a:r>
            <a:r>
              <a:rPr lang="hu-HU" dirty="0" err="1"/>
              <a:t>Netzwerk</a:t>
            </a:r>
            <a:r>
              <a:rPr lang="hu-HU" dirty="0"/>
              <a:t> von Albrecht von Haller</a:t>
            </a:r>
          </a:p>
        </p:txBody>
      </p:sp>
      <p:sp>
        <p:nvSpPr>
          <p:cNvPr id="3" name="Tartalom helye 2">
            <a:extLst>
              <a:ext uri="{FF2B5EF4-FFF2-40B4-BE49-F238E27FC236}">
                <a16:creationId xmlns:a16="http://schemas.microsoft.com/office/drawing/2014/main" id="{9C9BB11C-623D-228D-42ED-9CA2D202B9D6}"/>
              </a:ext>
            </a:extLst>
          </p:cNvPr>
          <p:cNvSpPr>
            <a:spLocks noGrp="1"/>
          </p:cNvSpPr>
          <p:nvPr>
            <p:ph sz="half" idx="1"/>
          </p:nvPr>
        </p:nvSpPr>
        <p:spPr/>
        <p:txBody>
          <a:bodyPr>
            <a:normAutofit lnSpcReduction="10000"/>
          </a:bodyPr>
          <a:lstStyle/>
          <a:p>
            <a:r>
              <a:rPr lang="hu-HU" dirty="0" err="1"/>
              <a:t>wenige</a:t>
            </a:r>
            <a:r>
              <a:rPr lang="hu-HU" dirty="0"/>
              <a:t> </a:t>
            </a:r>
            <a:r>
              <a:rPr lang="hu-HU" dirty="0" err="1"/>
              <a:t>ungarländische</a:t>
            </a:r>
            <a:r>
              <a:rPr lang="hu-HU" dirty="0"/>
              <a:t> </a:t>
            </a:r>
            <a:r>
              <a:rPr lang="hu-HU" dirty="0" err="1"/>
              <a:t>Korrespondenzpartner</a:t>
            </a:r>
            <a:endParaRPr lang="hu-HU" dirty="0"/>
          </a:p>
          <a:p>
            <a:r>
              <a:rPr lang="hu-HU" dirty="0" err="1"/>
              <a:t>Religionskritik</a:t>
            </a:r>
            <a:r>
              <a:rPr lang="hu-HU" dirty="0"/>
              <a:t> und </a:t>
            </a:r>
            <a:r>
              <a:rPr lang="hu-HU" dirty="0" err="1"/>
              <a:t>Toleranz</a:t>
            </a:r>
            <a:endParaRPr lang="hu-HU" dirty="0"/>
          </a:p>
          <a:p>
            <a:r>
              <a:rPr lang="hu-HU" dirty="0" err="1"/>
              <a:t>Stammbücher</a:t>
            </a:r>
            <a:endParaRPr lang="hu-HU" dirty="0"/>
          </a:p>
        </p:txBody>
      </p:sp>
      <p:sp>
        <p:nvSpPr>
          <p:cNvPr id="4" name="Tartalom helye 3">
            <a:extLst>
              <a:ext uri="{FF2B5EF4-FFF2-40B4-BE49-F238E27FC236}">
                <a16:creationId xmlns:a16="http://schemas.microsoft.com/office/drawing/2014/main" id="{0FE2177E-BEEC-9403-02CE-E7FB396765C5}"/>
              </a:ext>
            </a:extLst>
          </p:cNvPr>
          <p:cNvSpPr>
            <a:spLocks noGrp="1"/>
          </p:cNvSpPr>
          <p:nvPr>
            <p:ph sz="half" idx="2"/>
          </p:nvPr>
        </p:nvSpPr>
        <p:spPr/>
        <p:txBody>
          <a:bodyPr>
            <a:normAutofit lnSpcReduction="10000"/>
          </a:bodyPr>
          <a:lstStyle/>
          <a:p>
            <a:r>
              <a:rPr lang="hu-HU" dirty="0"/>
              <a:t>Martin </a:t>
            </a:r>
            <a:r>
              <a:rPr lang="hu-HU" dirty="0" err="1"/>
              <a:t>Stuber</a:t>
            </a:r>
            <a:r>
              <a:rPr lang="hu-HU" dirty="0"/>
              <a:t> (hg.): </a:t>
            </a:r>
            <a:r>
              <a:rPr lang="hu-HU" i="1" dirty="0" err="1"/>
              <a:t>Hallers</a:t>
            </a:r>
            <a:r>
              <a:rPr lang="hu-HU" i="1" dirty="0"/>
              <a:t> </a:t>
            </a:r>
            <a:r>
              <a:rPr lang="hu-HU" i="1" dirty="0" err="1"/>
              <a:t>Netz</a:t>
            </a:r>
            <a:r>
              <a:rPr lang="hu-HU" i="1" dirty="0"/>
              <a:t>: </a:t>
            </a:r>
            <a:r>
              <a:rPr lang="de-DE" i="1" dirty="0"/>
              <a:t>ein europäischer Gelehrtenbriefwechsel zur Zeit der Aufklärung</a:t>
            </a:r>
            <a:r>
              <a:rPr lang="hu-HU" dirty="0"/>
              <a:t>, Basel, 2005</a:t>
            </a:r>
          </a:p>
          <a:p>
            <a:r>
              <a:rPr lang="hu-HU" dirty="0"/>
              <a:t>Miklós </a:t>
            </a:r>
            <a:r>
              <a:rPr lang="hu-HU" dirty="0" err="1"/>
              <a:t>Latzkovits</a:t>
            </a:r>
            <a:r>
              <a:rPr lang="hu-HU" dirty="0"/>
              <a:t>: </a:t>
            </a:r>
            <a:r>
              <a:rPr lang="hu-HU" i="1" dirty="0" err="1"/>
              <a:t>Zur</a:t>
            </a:r>
            <a:r>
              <a:rPr lang="hu-HU" i="1" dirty="0"/>
              <a:t> </a:t>
            </a:r>
            <a:r>
              <a:rPr lang="hu-HU" i="1" dirty="0" err="1"/>
              <a:t>Geschichte</a:t>
            </a:r>
            <a:r>
              <a:rPr lang="hu-HU" i="1" dirty="0"/>
              <a:t> </a:t>
            </a:r>
            <a:r>
              <a:rPr lang="hu-HU" i="1" dirty="0" err="1"/>
              <a:t>der</a:t>
            </a:r>
            <a:r>
              <a:rPr lang="hu-HU" i="1" dirty="0"/>
              <a:t> </a:t>
            </a:r>
            <a:r>
              <a:rPr lang="hu-HU" i="1" dirty="0" err="1"/>
              <a:t>ungarischen</a:t>
            </a:r>
            <a:r>
              <a:rPr lang="hu-HU" i="1" dirty="0"/>
              <a:t> </a:t>
            </a:r>
            <a:r>
              <a:rPr lang="hu-HU" i="1" dirty="0" err="1"/>
              <a:t>Rezeption</a:t>
            </a:r>
            <a:r>
              <a:rPr lang="hu-HU" i="1" dirty="0"/>
              <a:t> </a:t>
            </a:r>
            <a:r>
              <a:rPr lang="hu-HU" i="1" dirty="0" err="1"/>
              <a:t>Allbrecht</a:t>
            </a:r>
            <a:r>
              <a:rPr lang="hu-HU" i="1" dirty="0"/>
              <a:t> von </a:t>
            </a:r>
            <a:r>
              <a:rPr lang="hu-HU" i="1" dirty="0" err="1"/>
              <a:t>Hallers</a:t>
            </a:r>
            <a:r>
              <a:rPr lang="hu-HU" dirty="0"/>
              <a:t>, </a:t>
            </a:r>
            <a:r>
              <a:rPr lang="hu-HU" dirty="0" err="1"/>
              <a:t>Erster-Zweiter</a:t>
            </a:r>
            <a:r>
              <a:rPr lang="hu-HU" dirty="0"/>
              <a:t> </a:t>
            </a:r>
            <a:r>
              <a:rPr lang="hu-HU" dirty="0" err="1"/>
              <a:t>Teils</a:t>
            </a:r>
            <a:r>
              <a:rPr lang="hu-HU" dirty="0"/>
              <a:t>, </a:t>
            </a:r>
            <a:r>
              <a:rPr lang="hu-HU" dirty="0" err="1"/>
              <a:t>Hungarian</a:t>
            </a:r>
            <a:r>
              <a:rPr lang="hu-HU" dirty="0"/>
              <a:t> </a:t>
            </a:r>
            <a:r>
              <a:rPr lang="hu-HU" dirty="0" err="1"/>
              <a:t>Studies</a:t>
            </a:r>
            <a:r>
              <a:rPr lang="hu-HU" dirty="0"/>
              <a:t>, 34 (2021), 199 – 222. 35 (2021), 119 – 136.</a:t>
            </a:r>
          </a:p>
        </p:txBody>
      </p:sp>
    </p:spTree>
    <p:extLst>
      <p:ext uri="{BB962C8B-B14F-4D97-AF65-F5344CB8AC3E}">
        <p14:creationId xmlns:p14="http://schemas.microsoft.com/office/powerpoint/2010/main" val="204599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E9753F77-7EA4-4084-3F86-F790811DE1F9}"/>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Stammbuch von László Német, 1791</a:t>
            </a:r>
          </a:p>
        </p:txBody>
      </p:sp>
      <p:grpSp>
        <p:nvGrpSpPr>
          <p:cNvPr id="2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zöveg helye 3">
            <a:extLst>
              <a:ext uri="{FF2B5EF4-FFF2-40B4-BE49-F238E27FC236}">
                <a16:creationId xmlns:a16="http://schemas.microsoft.com/office/drawing/2014/main" id="{13EE2BB2-C3F5-C2CC-A8A2-163D3C40088A}"/>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de-DE" sz="2000" dirty="0"/>
              <a:t>Doch der </a:t>
            </a:r>
            <a:r>
              <a:rPr lang="de-DE" sz="2000" dirty="0" err="1"/>
              <a:t>Him</a:t>
            </a:r>
            <a:r>
              <a:rPr lang="de-DE" sz="2000" dirty="0"/>
              <a:t>/m/</a:t>
            </a:r>
            <a:r>
              <a:rPr lang="de-DE" sz="2000" dirty="0" err="1"/>
              <a:t>el</a:t>
            </a:r>
            <a:r>
              <a:rPr lang="de-DE" sz="2000" dirty="0"/>
              <a:t> hat noch seine Kinder,</a:t>
            </a:r>
            <a:br>
              <a:rPr lang="de-DE" sz="2000" dirty="0"/>
            </a:br>
            <a:r>
              <a:rPr lang="de-DE" sz="2000" dirty="0" err="1"/>
              <a:t>From</a:t>
            </a:r>
            <a:r>
              <a:rPr lang="de-DE" sz="2000" dirty="0"/>
              <a:t>/m/e leben, </a:t>
            </a:r>
            <a:r>
              <a:rPr lang="de-DE" sz="2000" dirty="0" err="1"/>
              <a:t>ken</a:t>
            </a:r>
            <a:r>
              <a:rPr lang="de-DE" sz="2000" dirty="0"/>
              <a:t>/n/t man sie schon minder,</a:t>
            </a:r>
            <a:br>
              <a:rPr lang="de-DE" sz="2000" dirty="0"/>
            </a:br>
            <a:r>
              <a:rPr lang="de-DE" sz="2000" dirty="0"/>
              <a:t>Gold und Perlen findet man </a:t>
            </a:r>
            <a:r>
              <a:rPr lang="de-DE" sz="2000" dirty="0" err="1"/>
              <a:t>bey</a:t>
            </a:r>
            <a:r>
              <a:rPr lang="de-DE" sz="2000" dirty="0"/>
              <a:t> Mohren,</a:t>
            </a:r>
            <a:br>
              <a:rPr lang="de-DE" sz="2000" dirty="0"/>
            </a:br>
            <a:r>
              <a:rPr lang="de-DE" sz="2000" dirty="0"/>
              <a:t>Weise </a:t>
            </a:r>
            <a:r>
              <a:rPr lang="de-DE" sz="2000" dirty="0" err="1"/>
              <a:t>bey</a:t>
            </a:r>
            <a:r>
              <a:rPr lang="de-DE" sz="2000" dirty="0"/>
              <a:t> Thoren.</a:t>
            </a:r>
            <a:endParaRPr lang="hu-HU" sz="2000" dirty="0"/>
          </a:p>
          <a:p>
            <a:endParaRPr lang="hu-HU" sz="2000" dirty="0"/>
          </a:p>
          <a:p>
            <a:pPr indent="-228600">
              <a:buFont typeface="Arial" panose="020B0604020202020204" pitchFamily="34" charset="0"/>
              <a:buChar char="•"/>
            </a:pPr>
            <a:r>
              <a:rPr lang="en-US" sz="2000" dirty="0"/>
              <a:t>IAA no. 11739</a:t>
            </a:r>
          </a:p>
          <a:p>
            <a:pPr indent="-228600">
              <a:buFont typeface="Arial" panose="020B0604020202020204" pitchFamily="34" charset="0"/>
              <a:buChar char="•"/>
            </a:pPr>
            <a:r>
              <a:rPr lang="en-US" sz="2000" dirty="0"/>
              <a:t>Albrecht von Haller: Die Tugend</a:t>
            </a:r>
          </a:p>
        </p:txBody>
      </p:sp>
      <p:sp>
        <p:nvSpPr>
          <p:cNvPr id="26"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ép helye 5" descr="A képen szöveg, kézírás, papír, könyv látható&#10;&#10;Előfordulhat, hogy az AI által létrehozott tartalom helytelen.">
            <a:extLst>
              <a:ext uri="{FF2B5EF4-FFF2-40B4-BE49-F238E27FC236}">
                <a16:creationId xmlns:a16="http://schemas.microsoft.com/office/drawing/2014/main" id="{721E64CA-738C-DAB2-C8E3-D03B8E7883A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826" r="19830" b="-2"/>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82833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5">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3684ADD7-C172-7DBA-085E-071A94FF131B}"/>
              </a:ext>
            </a:extLst>
          </p:cNvPr>
          <p:cNvSpPr>
            <a:spLocks noGrp="1"/>
          </p:cNvSpPr>
          <p:nvPr>
            <p:ph type="title"/>
          </p:nvPr>
        </p:nvSpPr>
        <p:spPr>
          <a:xfrm>
            <a:off x="645064" y="525982"/>
            <a:ext cx="4282983" cy="1200361"/>
          </a:xfrm>
        </p:spPr>
        <p:txBody>
          <a:bodyPr vert="horz" lIns="91440" tIns="45720" rIns="91440" bIns="45720" rtlCol="0" anchor="b">
            <a:normAutofit/>
          </a:bodyPr>
          <a:lstStyle/>
          <a:p>
            <a:pPr algn="ctr"/>
            <a:r>
              <a:rPr lang="en-US" sz="3300" kern="1200" dirty="0" err="1">
                <a:solidFill>
                  <a:schemeClr val="tx1"/>
                </a:solidFill>
                <a:latin typeface="+mj-lt"/>
                <a:ea typeface="+mj-ea"/>
                <a:cs typeface="+mj-cs"/>
              </a:rPr>
              <a:t>Peregrinatio</a:t>
            </a:r>
            <a:r>
              <a:rPr lang="en-US" sz="3300" kern="1200" dirty="0">
                <a:solidFill>
                  <a:schemeClr val="tx1"/>
                </a:solidFill>
                <a:latin typeface="+mj-lt"/>
                <a:ea typeface="+mj-ea"/>
                <a:cs typeface="+mj-cs"/>
              </a:rPr>
              <a:t> </a:t>
            </a:r>
            <a:r>
              <a:rPr lang="en-US" sz="3300" kern="1200" dirty="0" err="1">
                <a:solidFill>
                  <a:schemeClr val="tx1"/>
                </a:solidFill>
                <a:latin typeface="+mj-lt"/>
                <a:ea typeface="+mj-ea"/>
                <a:cs typeface="+mj-cs"/>
              </a:rPr>
              <a:t>academica</a:t>
            </a:r>
            <a:r>
              <a:rPr lang="en-US" sz="3300" kern="1200" dirty="0">
                <a:solidFill>
                  <a:schemeClr val="tx1"/>
                </a:solidFill>
                <a:latin typeface="+mj-lt"/>
                <a:ea typeface="+mj-ea"/>
                <a:cs typeface="+mj-cs"/>
              </a:rPr>
              <a:t> </a:t>
            </a:r>
            <a:r>
              <a:rPr lang="en-US" sz="3300" kern="1200" dirty="0" err="1">
                <a:solidFill>
                  <a:schemeClr val="tx1"/>
                </a:solidFill>
                <a:latin typeface="+mj-lt"/>
                <a:ea typeface="+mj-ea"/>
                <a:cs typeface="+mj-cs"/>
              </a:rPr>
              <a:t>als</a:t>
            </a:r>
            <a:r>
              <a:rPr lang="en-US" sz="3300" kern="1200" dirty="0">
                <a:solidFill>
                  <a:schemeClr val="tx1"/>
                </a:solidFill>
                <a:latin typeface="+mj-lt"/>
                <a:ea typeface="+mj-ea"/>
                <a:cs typeface="+mj-cs"/>
              </a:rPr>
              <a:t> </a:t>
            </a:r>
            <a:r>
              <a:rPr lang="en-US" sz="3300" kern="1200" dirty="0" err="1">
                <a:solidFill>
                  <a:schemeClr val="tx1"/>
                </a:solidFill>
                <a:latin typeface="+mj-lt"/>
                <a:ea typeface="+mj-ea"/>
                <a:cs typeface="+mj-cs"/>
              </a:rPr>
              <a:t>Netzwerk</a:t>
            </a:r>
            <a:endParaRPr lang="en-US" sz="33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8009578C-3FB5-67C1-33D1-C21908F781B0}"/>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r>
              <a:rPr lang="en-US" sz="1800"/>
              <a:t>Mündlichkeit</a:t>
            </a:r>
          </a:p>
          <a:p>
            <a:r>
              <a:rPr lang="en-US" sz="1800"/>
              <a:t>Netzwerk:</a:t>
            </a:r>
          </a:p>
          <a:p>
            <a:pPr lvl="1"/>
            <a:r>
              <a:rPr lang="en-US" sz="1800"/>
              <a:t>dieses System war ständig in Bewegung</a:t>
            </a:r>
          </a:p>
          <a:p>
            <a:pPr lvl="1"/>
            <a:r>
              <a:rPr lang="en-US" sz="1800"/>
              <a:t>Stipendien</a:t>
            </a:r>
          </a:p>
          <a:p>
            <a:pPr lvl="1"/>
            <a:r>
              <a:rPr lang="en-US" sz="1800"/>
              <a:t>Stammbücher</a:t>
            </a:r>
          </a:p>
          <a:p>
            <a:pPr lvl="1"/>
            <a:r>
              <a:rPr lang="en-US" sz="1800"/>
              <a:t>Hochschulschrift</a:t>
            </a:r>
          </a:p>
          <a:p>
            <a:pPr lvl="1"/>
            <a:r>
              <a:rPr lang="en-US" sz="1800"/>
              <a:t>Gemeinschaften</a:t>
            </a:r>
          </a:p>
        </p:txBody>
      </p:sp>
      <p:sp>
        <p:nvSpPr>
          <p:cNvPr id="30" name="Rectangle 2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artalom helye 5" descr="A képen rajz, vázlat látható&#10;&#10;Előfordulhat, hogy az AI által létrehozott tartalom helytelen.">
            <a:extLst>
              <a:ext uri="{FF2B5EF4-FFF2-40B4-BE49-F238E27FC236}">
                <a16:creationId xmlns:a16="http://schemas.microsoft.com/office/drawing/2014/main" id="{50AF09B2-1ADA-B34E-AF40-244F29ABDF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3434" r="2" b="13864"/>
          <a:stretch>
            <a:fillRect/>
          </a:stretch>
        </p:blipFill>
        <p:spPr>
          <a:xfrm>
            <a:off x="6055588" y="91483"/>
            <a:ext cx="6068985" cy="5883153"/>
          </a:xfrm>
          <a:prstGeom prst="rect">
            <a:avLst/>
          </a:prstGeom>
        </p:spPr>
      </p:pic>
      <p:sp>
        <p:nvSpPr>
          <p:cNvPr id="7" name="Szövegdoboz 6">
            <a:extLst>
              <a:ext uri="{FF2B5EF4-FFF2-40B4-BE49-F238E27FC236}">
                <a16:creationId xmlns:a16="http://schemas.microsoft.com/office/drawing/2014/main" id="{C010E5F9-A73F-408D-FDD5-956262EF4F12}"/>
              </a:ext>
            </a:extLst>
          </p:cNvPr>
          <p:cNvSpPr txBox="1"/>
          <p:nvPr/>
        </p:nvSpPr>
        <p:spPr>
          <a:xfrm>
            <a:off x="153511" y="6488033"/>
            <a:ext cx="10484345" cy="369332"/>
          </a:xfrm>
          <a:prstGeom prst="rect">
            <a:avLst/>
          </a:prstGeom>
          <a:noFill/>
        </p:spPr>
        <p:txBody>
          <a:bodyPr wrap="none" rtlCol="0">
            <a:spAutoFit/>
          </a:bodyPr>
          <a:lstStyle/>
          <a:p>
            <a:r>
              <a:rPr lang="hu-HU" cap="small" dirty="0"/>
              <a:t>Markó</a:t>
            </a:r>
            <a:r>
              <a:rPr lang="hu-HU" dirty="0"/>
              <a:t> Anita (2018): Hálózatok a 16–17. századi album </a:t>
            </a:r>
            <a:r>
              <a:rPr lang="hu-HU" dirty="0" err="1"/>
              <a:t>amicorumokban</a:t>
            </a:r>
            <a:r>
              <a:rPr lang="hu-HU" dirty="0"/>
              <a:t>, In: </a:t>
            </a:r>
            <a:r>
              <a:rPr lang="hu-HU" i="1" dirty="0"/>
              <a:t>Digitális Bölcsészet</a:t>
            </a:r>
            <a:r>
              <a:rPr lang="hu-HU" dirty="0"/>
              <a:t>. 1. 55–82</a:t>
            </a:r>
          </a:p>
        </p:txBody>
      </p:sp>
    </p:spTree>
    <p:extLst>
      <p:ext uri="{BB962C8B-B14F-4D97-AF65-F5344CB8AC3E}">
        <p14:creationId xmlns:p14="http://schemas.microsoft.com/office/powerpoint/2010/main" val="60825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7660085-A44B-0062-28EB-D25D895281C6}"/>
              </a:ext>
            </a:extLst>
          </p:cNvPr>
          <p:cNvSpPr>
            <a:spLocks noGrp="1"/>
          </p:cNvSpPr>
          <p:nvPr>
            <p:ph type="title"/>
          </p:nvPr>
        </p:nvSpPr>
        <p:spPr/>
        <p:txBody>
          <a:bodyPr/>
          <a:lstStyle/>
          <a:p>
            <a:pPr algn="ctr"/>
            <a:r>
              <a:rPr lang="hu-HU" dirty="0" err="1"/>
              <a:t>Erinnerungen</a:t>
            </a:r>
            <a:r>
              <a:rPr lang="hu-HU" dirty="0"/>
              <a:t> </a:t>
            </a:r>
            <a:r>
              <a:rPr lang="hu-HU" dirty="0" err="1"/>
              <a:t>der</a:t>
            </a:r>
            <a:r>
              <a:rPr lang="hu-HU" dirty="0"/>
              <a:t> </a:t>
            </a:r>
            <a:r>
              <a:rPr lang="hu-HU" dirty="0" err="1"/>
              <a:t>Studienzeit</a:t>
            </a:r>
            <a:endParaRPr lang="hu-HU" dirty="0"/>
          </a:p>
        </p:txBody>
      </p:sp>
      <p:sp>
        <p:nvSpPr>
          <p:cNvPr id="3" name="Tartalom helye 2">
            <a:extLst>
              <a:ext uri="{FF2B5EF4-FFF2-40B4-BE49-F238E27FC236}">
                <a16:creationId xmlns:a16="http://schemas.microsoft.com/office/drawing/2014/main" id="{5C38830B-994D-0497-1174-E4F77DD33C16}"/>
              </a:ext>
            </a:extLst>
          </p:cNvPr>
          <p:cNvSpPr>
            <a:spLocks noGrp="1"/>
          </p:cNvSpPr>
          <p:nvPr>
            <p:ph sz="half" idx="1"/>
          </p:nvPr>
        </p:nvSpPr>
        <p:spPr/>
        <p:txBody>
          <a:bodyPr/>
          <a:lstStyle/>
          <a:p>
            <a:r>
              <a:rPr lang="hu-HU" dirty="0"/>
              <a:t>Péter Laskai Csókás: </a:t>
            </a:r>
            <a:r>
              <a:rPr lang="hu-HU" dirty="0" err="1"/>
              <a:t>Speculum</a:t>
            </a:r>
            <a:r>
              <a:rPr lang="hu-HU" dirty="0"/>
              <a:t> </a:t>
            </a:r>
            <a:r>
              <a:rPr lang="hu-HU" dirty="0" err="1"/>
              <a:t>exilii</a:t>
            </a:r>
            <a:r>
              <a:rPr lang="hu-HU" dirty="0"/>
              <a:t> (1581)</a:t>
            </a:r>
          </a:p>
          <a:p>
            <a:r>
              <a:rPr lang="hu-HU" dirty="0"/>
              <a:t>Péter Laskai Csókás: De </a:t>
            </a:r>
            <a:r>
              <a:rPr lang="hu-HU" dirty="0" err="1"/>
              <a:t>homine</a:t>
            </a:r>
            <a:r>
              <a:rPr lang="hu-HU" dirty="0"/>
              <a:t> (1585)</a:t>
            </a:r>
          </a:p>
          <a:p>
            <a:r>
              <a:rPr lang="hu-HU" dirty="0"/>
              <a:t>Márton Szepsi Csombor: </a:t>
            </a:r>
            <a:r>
              <a:rPr lang="hu-HU" dirty="0" err="1"/>
              <a:t>Europica</a:t>
            </a:r>
            <a:r>
              <a:rPr lang="hu-HU" dirty="0"/>
              <a:t> </a:t>
            </a:r>
            <a:r>
              <a:rPr lang="hu-HU" dirty="0" err="1"/>
              <a:t>varietas</a:t>
            </a:r>
            <a:r>
              <a:rPr lang="hu-HU" dirty="0"/>
              <a:t> (1620)</a:t>
            </a:r>
          </a:p>
          <a:p>
            <a:endParaRPr lang="hu-HU" dirty="0"/>
          </a:p>
        </p:txBody>
      </p:sp>
      <p:sp>
        <p:nvSpPr>
          <p:cNvPr id="4" name="Tartalom helye 3">
            <a:extLst>
              <a:ext uri="{FF2B5EF4-FFF2-40B4-BE49-F238E27FC236}">
                <a16:creationId xmlns:a16="http://schemas.microsoft.com/office/drawing/2014/main" id="{20F3F53B-EB96-D4B7-14D6-48EFC3587C57}"/>
              </a:ext>
            </a:extLst>
          </p:cNvPr>
          <p:cNvSpPr>
            <a:spLocks noGrp="1"/>
          </p:cNvSpPr>
          <p:nvPr>
            <p:ph sz="half" idx="2"/>
          </p:nvPr>
        </p:nvSpPr>
        <p:spPr/>
        <p:txBody>
          <a:bodyPr/>
          <a:lstStyle/>
          <a:p>
            <a:r>
              <a:rPr lang="hu-HU" dirty="0" err="1"/>
              <a:t>Quellenforschung</a:t>
            </a:r>
            <a:r>
              <a:rPr lang="hu-HU" dirty="0"/>
              <a:t>:</a:t>
            </a:r>
          </a:p>
          <a:p>
            <a:pPr lvl="1"/>
            <a:r>
              <a:rPr lang="hu-HU" dirty="0"/>
              <a:t>Daniel </a:t>
            </a:r>
            <a:r>
              <a:rPr lang="hu-HU" dirty="0" err="1"/>
              <a:t>Klesch</a:t>
            </a:r>
            <a:r>
              <a:rPr lang="hu-HU" dirty="0"/>
              <a:t> (1680)</a:t>
            </a:r>
          </a:p>
          <a:p>
            <a:pPr lvl="1"/>
            <a:r>
              <a:rPr lang="hu-HU" dirty="0"/>
              <a:t>József Teleki und Péter </a:t>
            </a:r>
            <a:r>
              <a:rPr lang="hu-HU" dirty="0" err="1"/>
              <a:t>Bod</a:t>
            </a:r>
            <a:r>
              <a:rPr lang="hu-HU" dirty="0"/>
              <a:t> (1760)</a:t>
            </a:r>
          </a:p>
          <a:p>
            <a:pPr lvl="1"/>
            <a:r>
              <a:rPr lang="hu-HU" dirty="0"/>
              <a:t>Theodor Zwinger  und István </a:t>
            </a:r>
            <a:r>
              <a:rPr lang="hu-HU" dirty="0" err="1"/>
              <a:t>Weszprémi</a:t>
            </a:r>
            <a:r>
              <a:rPr lang="hu-HU" dirty="0"/>
              <a:t> (1766)</a:t>
            </a:r>
          </a:p>
          <a:p>
            <a:pPr marL="457200" lvl="1" indent="0">
              <a:buNone/>
            </a:pPr>
            <a:endParaRPr lang="hu-HU" dirty="0"/>
          </a:p>
        </p:txBody>
      </p:sp>
    </p:spTree>
    <p:extLst>
      <p:ext uri="{BB962C8B-B14F-4D97-AF65-F5344CB8AC3E}">
        <p14:creationId xmlns:p14="http://schemas.microsoft.com/office/powerpoint/2010/main" val="395654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2DF74963-EE8D-DBF0-BE51-037EE1D69A7B}"/>
              </a:ext>
            </a:extLst>
          </p:cNvPr>
          <p:cNvSpPr>
            <a:spLocks noGrp="1"/>
          </p:cNvSpPr>
          <p:nvPr>
            <p:ph type="title"/>
          </p:nvPr>
        </p:nvSpPr>
        <p:spPr>
          <a:xfrm>
            <a:off x="5764783" y="349664"/>
            <a:ext cx="5845571" cy="1638377"/>
          </a:xfrm>
        </p:spPr>
        <p:txBody>
          <a:bodyPr vert="horz" lIns="91440" tIns="45720" rIns="91440" bIns="45720" rtlCol="0" anchor="b">
            <a:normAutofit/>
          </a:bodyPr>
          <a:lstStyle/>
          <a:p>
            <a:r>
              <a:rPr lang="en-US" sz="4800"/>
              <a:t>Lexikon von István Weszprémi</a:t>
            </a:r>
          </a:p>
        </p:txBody>
      </p:sp>
      <p:sp>
        <p:nvSpPr>
          <p:cNvPr id="15"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ép helye 5" descr="A képen szöveg, könyv, Betűtípus, menü látható&#10;&#10;Előfordulhat, hogy az AI által létrehozott tartalom helytelen.">
            <a:extLst>
              <a:ext uri="{FF2B5EF4-FFF2-40B4-BE49-F238E27FC236}">
                <a16:creationId xmlns:a16="http://schemas.microsoft.com/office/drawing/2014/main" id="{29FF72F3-9B35-8A08-7F51-85FD6A716F8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72" b="10317"/>
          <a:stretch>
            <a:fillRect/>
          </a:stretch>
        </p:blipFill>
        <p:spPr>
          <a:xfrm>
            <a:off x="535110" y="627954"/>
            <a:ext cx="4235516" cy="5353373"/>
          </a:xfrm>
          <a:prstGeom prst="rect">
            <a:avLst/>
          </a:prstGeom>
        </p:spPr>
      </p:pic>
      <p:sp>
        <p:nvSpPr>
          <p:cNvPr id="4" name="Szöveg helye 3">
            <a:extLst>
              <a:ext uri="{FF2B5EF4-FFF2-40B4-BE49-F238E27FC236}">
                <a16:creationId xmlns:a16="http://schemas.microsoft.com/office/drawing/2014/main" id="{4434FD57-ACE7-54F9-C821-552F40AF6828}"/>
              </a:ext>
            </a:extLst>
          </p:cNvPr>
          <p:cNvSpPr>
            <a:spLocks noGrp="1"/>
          </p:cNvSpPr>
          <p:nvPr>
            <p:ph type="body" sz="half" idx="2"/>
          </p:nvPr>
        </p:nvSpPr>
        <p:spPr>
          <a:xfrm>
            <a:off x="5766262" y="2146816"/>
            <a:ext cx="5837750" cy="3799139"/>
          </a:xfrm>
        </p:spPr>
        <p:txBody>
          <a:bodyPr vert="horz" lIns="91440" tIns="45720" rIns="91440" bIns="45720" rtlCol="0" anchor="ctr">
            <a:normAutofit lnSpcReduction="10000"/>
          </a:bodyPr>
          <a:lstStyle/>
          <a:p>
            <a:pPr>
              <a:spcBef>
                <a:spcPts val="0"/>
              </a:spcBef>
            </a:pPr>
            <a:r>
              <a:rPr lang="en-US" sz="2000" b="1" dirty="0" err="1"/>
              <a:t>Stupanus</a:t>
            </a:r>
            <a:r>
              <a:rPr lang="en-US" sz="2000" b="1" dirty="0"/>
              <a:t>, Johann Niklaus</a:t>
            </a:r>
            <a:r>
              <a:rPr lang="en-US" sz="2000" dirty="0"/>
              <a:t> (</a:t>
            </a:r>
            <a:r>
              <a:rPr lang="en-US" sz="2000" dirty="0" err="1"/>
              <a:t>praeses</a:t>
            </a:r>
            <a:r>
              <a:rPr lang="en-US" sz="2000" dirty="0"/>
              <a:t>)</a:t>
            </a:r>
          </a:p>
          <a:p>
            <a:pPr>
              <a:spcBef>
                <a:spcPts val="0"/>
              </a:spcBef>
            </a:pPr>
            <a:r>
              <a:rPr lang="en-US" sz="2000" dirty="0"/>
              <a:t>Christo duce et </a:t>
            </a:r>
            <a:r>
              <a:rPr lang="en-US" sz="2000" dirty="0" err="1"/>
              <a:t>auxiliante</a:t>
            </a:r>
            <a:r>
              <a:rPr lang="en-US" sz="2000" dirty="0"/>
              <a:t>, ad theses de </a:t>
            </a:r>
            <a:r>
              <a:rPr lang="en-US" sz="2000" dirty="0" err="1"/>
              <a:t>tabe</a:t>
            </a:r>
            <a:r>
              <a:rPr lang="en-US" sz="2000" dirty="0"/>
              <a:t> </a:t>
            </a:r>
            <a:r>
              <a:rPr lang="en-US" sz="2000" dirty="0" err="1"/>
              <a:t>seu</a:t>
            </a:r>
            <a:r>
              <a:rPr lang="en-US" sz="2000" dirty="0"/>
              <a:t> </a:t>
            </a:r>
            <a:r>
              <a:rPr lang="en-US" sz="2000" dirty="0" err="1"/>
              <a:t>phthisi</a:t>
            </a:r>
            <a:r>
              <a:rPr lang="en-US" sz="2000" dirty="0"/>
              <a:t> </a:t>
            </a:r>
            <a:r>
              <a:rPr lang="en-US" sz="2000" dirty="0" err="1"/>
              <a:t>praescriptas</a:t>
            </a:r>
            <a:r>
              <a:rPr lang="en-US" sz="2000" dirty="0"/>
              <a:t> / </a:t>
            </a:r>
            <a:r>
              <a:rPr lang="en-US" sz="2000" dirty="0" err="1"/>
              <a:t>clarissimorum</a:t>
            </a:r>
            <a:r>
              <a:rPr lang="en-US" sz="2000" dirty="0"/>
              <a:t> in </a:t>
            </a:r>
            <a:r>
              <a:rPr lang="en-US" sz="2000" dirty="0" err="1"/>
              <a:t>celeberrima</a:t>
            </a:r>
            <a:r>
              <a:rPr lang="en-US" sz="2000" dirty="0"/>
              <a:t> Academia </a:t>
            </a:r>
            <a:r>
              <a:rPr lang="en-US" sz="2000" dirty="0" err="1"/>
              <a:t>Basiliensi</a:t>
            </a:r>
            <a:r>
              <a:rPr lang="en-US" sz="2000" dirty="0"/>
              <a:t> </a:t>
            </a:r>
            <a:r>
              <a:rPr lang="en-US" sz="2000" dirty="0" err="1"/>
              <a:t>dominorum</a:t>
            </a:r>
            <a:r>
              <a:rPr lang="en-US" sz="2000" dirty="0"/>
              <a:t> </a:t>
            </a:r>
            <a:r>
              <a:rPr lang="en-US" sz="2000" dirty="0" err="1"/>
              <a:t>medicorum</a:t>
            </a:r>
            <a:r>
              <a:rPr lang="en-US" sz="2000" dirty="0"/>
              <a:t>, </a:t>
            </a:r>
            <a:r>
              <a:rPr lang="en-US" sz="2000" dirty="0" err="1"/>
              <a:t>praeceptorumque</a:t>
            </a:r>
            <a:r>
              <a:rPr lang="en-US" sz="2000" dirty="0"/>
              <a:t> </a:t>
            </a:r>
            <a:r>
              <a:rPr lang="en-US" sz="2000" dirty="0" err="1"/>
              <a:t>dignissimorum</a:t>
            </a:r>
            <a:r>
              <a:rPr lang="en-US" sz="2000" dirty="0"/>
              <a:t> </a:t>
            </a:r>
            <a:r>
              <a:rPr lang="en-US" sz="2000" dirty="0" err="1"/>
              <a:t>voluntate</a:t>
            </a:r>
            <a:r>
              <a:rPr lang="en-US" sz="2000" dirty="0"/>
              <a:t>, et </a:t>
            </a:r>
            <a:r>
              <a:rPr lang="en-US" sz="2000" dirty="0" err="1"/>
              <a:t>praeside</a:t>
            </a:r>
            <a:r>
              <a:rPr lang="en-US" sz="2000" dirty="0"/>
              <a:t> ... Johanne Nicolao </a:t>
            </a:r>
            <a:r>
              <a:rPr lang="en-US" sz="2000" dirty="0" err="1"/>
              <a:t>Stupano</a:t>
            </a:r>
            <a:r>
              <a:rPr lang="en-US" sz="2000" dirty="0"/>
              <a:t>, </a:t>
            </a:r>
            <a:r>
              <a:rPr lang="en-US" sz="2000" dirty="0" err="1"/>
              <a:t>philosopho</a:t>
            </a:r>
            <a:r>
              <a:rPr lang="en-US" sz="2000" dirty="0"/>
              <a:t> ac medico </a:t>
            </a:r>
            <a:r>
              <a:rPr lang="en-US" sz="2000" dirty="0" err="1"/>
              <a:t>praestantissimo</a:t>
            </a:r>
            <a:r>
              <a:rPr lang="en-US" sz="2000" dirty="0"/>
              <a:t> </a:t>
            </a:r>
            <a:r>
              <a:rPr lang="en-US" sz="2000" dirty="0" err="1"/>
              <a:t>existente</a:t>
            </a:r>
            <a:r>
              <a:rPr lang="en-US" sz="2000" dirty="0"/>
              <a:t>, </a:t>
            </a:r>
            <a:r>
              <a:rPr lang="en-US" sz="2000" b="1" dirty="0"/>
              <a:t>Jacobus Gregorii </a:t>
            </a:r>
            <a:r>
              <a:rPr lang="en-US" sz="2000" b="1" dirty="0" err="1"/>
              <a:t>Taxovinus</a:t>
            </a:r>
            <a:r>
              <a:rPr lang="en-US" sz="2000" b="1" dirty="0"/>
              <a:t> </a:t>
            </a:r>
            <a:r>
              <a:rPr lang="en-US" sz="2000" b="1" dirty="0" err="1"/>
              <a:t>Pannonius</a:t>
            </a:r>
            <a:r>
              <a:rPr lang="en-US" sz="2000" dirty="0"/>
              <a:t>, </a:t>
            </a:r>
            <a:r>
              <a:rPr lang="en-US" sz="2000" dirty="0" err="1"/>
              <a:t>exercitii</a:t>
            </a:r>
            <a:r>
              <a:rPr lang="en-US" sz="2000" dirty="0"/>
              <a:t> gratia </a:t>
            </a:r>
            <a:r>
              <a:rPr lang="en-US" sz="2000" dirty="0" err="1"/>
              <a:t>conabitur</a:t>
            </a:r>
            <a:r>
              <a:rPr lang="en-US" sz="2000" dirty="0"/>
              <a:t> </a:t>
            </a:r>
            <a:r>
              <a:rPr lang="en-US" sz="2000" dirty="0" err="1"/>
              <a:t>respondere</a:t>
            </a:r>
            <a:r>
              <a:rPr lang="en-US" sz="2000" dirty="0"/>
              <a:t>. – </a:t>
            </a:r>
            <a:r>
              <a:rPr lang="en-US" sz="2000" dirty="0" err="1"/>
              <a:t>Basileae</a:t>
            </a:r>
            <a:r>
              <a:rPr lang="en-US" sz="2000" dirty="0"/>
              <a:t> : </a:t>
            </a:r>
            <a:r>
              <a:rPr lang="en-US" sz="2000" dirty="0" err="1"/>
              <a:t>typis</a:t>
            </a:r>
            <a:r>
              <a:rPr lang="en-US" sz="2000" dirty="0"/>
              <a:t> Leonardi </a:t>
            </a:r>
            <a:r>
              <a:rPr lang="en-US" sz="2000" dirty="0" err="1"/>
              <a:t>Ostenii</a:t>
            </a:r>
            <a:r>
              <a:rPr lang="en-US" sz="2000" dirty="0"/>
              <a:t>, 1586</a:t>
            </a:r>
            <a:r>
              <a:rPr lang="hu-HU" sz="2000" dirty="0"/>
              <a:t> </a:t>
            </a:r>
            <a:r>
              <a:rPr lang="en-US" sz="2000" dirty="0"/>
              <a:t>; 4°</a:t>
            </a:r>
            <a:endParaRPr lang="hu-HU" sz="2000" dirty="0"/>
          </a:p>
          <a:p>
            <a:pPr>
              <a:spcBef>
                <a:spcPts val="0"/>
              </a:spcBef>
            </a:pPr>
            <a:endParaRPr lang="hu-HU" sz="2000" dirty="0"/>
          </a:p>
          <a:p>
            <a:pPr>
              <a:spcBef>
                <a:spcPts val="0"/>
              </a:spcBef>
            </a:pPr>
            <a:r>
              <a:rPr lang="hu-HU" sz="2000" dirty="0"/>
              <a:t>Gregory </a:t>
            </a:r>
            <a:r>
              <a:rPr lang="hu-HU" sz="2000" dirty="0" err="1"/>
              <a:t>Tuxovinus</a:t>
            </a:r>
            <a:r>
              <a:rPr lang="hu-HU" sz="2000" dirty="0"/>
              <a:t> an 1586 </a:t>
            </a:r>
            <a:r>
              <a:rPr lang="hu-HU" sz="2000" dirty="0" err="1"/>
              <a:t>Basileae</a:t>
            </a:r>
            <a:r>
              <a:rPr lang="hu-HU" sz="2000" dirty="0"/>
              <a:t>, </a:t>
            </a:r>
            <a:r>
              <a:rPr lang="hu-HU" sz="2000" dirty="0" err="1"/>
              <a:t>praesidiae</a:t>
            </a:r>
            <a:r>
              <a:rPr lang="hu-HU" sz="2000" dirty="0"/>
              <a:t> D. </a:t>
            </a:r>
            <a:r>
              <a:rPr lang="hu-HU" sz="2000" dirty="0" err="1"/>
              <a:t>Stupano</a:t>
            </a:r>
            <a:r>
              <a:rPr lang="hu-HU" sz="2000" dirty="0"/>
              <a:t>[…] </a:t>
            </a:r>
            <a:r>
              <a:rPr lang="hu-HU" sz="2000" b="1" dirty="0" err="1"/>
              <a:t>vid</a:t>
            </a:r>
            <a:r>
              <a:rPr lang="hu-HU" sz="2000" b="1" dirty="0"/>
              <a:t>. </a:t>
            </a:r>
            <a:r>
              <a:rPr lang="hu-HU" sz="2000" b="1" dirty="0" err="1"/>
              <a:t>Matricula</a:t>
            </a:r>
            <a:r>
              <a:rPr lang="hu-HU" sz="2000" b="1" dirty="0"/>
              <a:t> </a:t>
            </a:r>
            <a:r>
              <a:rPr lang="hu-HU" sz="2000" b="1" dirty="0" err="1"/>
              <a:t>universitatis</a:t>
            </a:r>
            <a:r>
              <a:rPr lang="hu-HU" sz="2000" b="1" dirty="0"/>
              <a:t> </a:t>
            </a:r>
            <a:r>
              <a:rPr lang="hu-HU" sz="2000" b="1" dirty="0" err="1"/>
              <a:t>Basileensis</a:t>
            </a:r>
            <a:r>
              <a:rPr lang="hu-HU" sz="2000" dirty="0"/>
              <a:t>… (</a:t>
            </a:r>
            <a:r>
              <a:rPr lang="hu-HU" sz="2000" dirty="0" err="1"/>
              <a:t>Weszprémi</a:t>
            </a:r>
            <a:r>
              <a:rPr lang="hu-HU" sz="2000" dirty="0"/>
              <a:t>, I., 118)</a:t>
            </a:r>
            <a:endParaRPr lang="en-US" sz="2000" dirty="0"/>
          </a:p>
        </p:txBody>
      </p:sp>
    </p:spTree>
    <p:extLst>
      <p:ext uri="{BB962C8B-B14F-4D97-AF65-F5344CB8AC3E}">
        <p14:creationId xmlns:p14="http://schemas.microsoft.com/office/powerpoint/2010/main" val="6066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A577C59-FA5B-4D8F-A38C-018FDC2EF3F5}"/>
              </a:ext>
            </a:extLst>
          </p:cNvPr>
          <p:cNvSpPr>
            <a:spLocks noGrp="1"/>
          </p:cNvSpPr>
          <p:nvPr>
            <p:ph type="title"/>
          </p:nvPr>
        </p:nvSpPr>
        <p:spPr/>
        <p:txBody>
          <a:bodyPr/>
          <a:lstStyle/>
          <a:p>
            <a:pPr algn="ctr"/>
            <a:r>
              <a:rPr lang="de-DE" dirty="0"/>
              <a:t>Der Staat und die Studierenden</a:t>
            </a:r>
            <a:r>
              <a:rPr lang="hu-HU" dirty="0"/>
              <a:t> </a:t>
            </a:r>
            <a:r>
              <a:rPr lang="hu-HU" dirty="0" err="1"/>
              <a:t>im</a:t>
            </a:r>
            <a:r>
              <a:rPr lang="hu-HU" dirty="0"/>
              <a:t> 18. </a:t>
            </a:r>
            <a:r>
              <a:rPr lang="hu-HU" dirty="0" err="1"/>
              <a:t>Jh</a:t>
            </a:r>
            <a:r>
              <a:rPr lang="hu-HU"/>
              <a:t>.</a:t>
            </a:r>
          </a:p>
        </p:txBody>
      </p:sp>
      <p:sp>
        <p:nvSpPr>
          <p:cNvPr id="3" name="Tartalom helye 2">
            <a:extLst>
              <a:ext uri="{FF2B5EF4-FFF2-40B4-BE49-F238E27FC236}">
                <a16:creationId xmlns:a16="http://schemas.microsoft.com/office/drawing/2014/main" id="{4F7F76C5-EBEE-2CDC-017A-B233D6746A0A}"/>
              </a:ext>
            </a:extLst>
          </p:cNvPr>
          <p:cNvSpPr>
            <a:spLocks noGrp="1"/>
          </p:cNvSpPr>
          <p:nvPr>
            <p:ph sz="half" idx="1"/>
          </p:nvPr>
        </p:nvSpPr>
        <p:spPr/>
        <p:txBody>
          <a:bodyPr>
            <a:normAutofit fontScale="92500" lnSpcReduction="10000"/>
          </a:bodyPr>
          <a:lstStyle/>
          <a:p>
            <a:r>
              <a:rPr lang="hu-HU" i="1" dirty="0"/>
              <a:t>Tabella </a:t>
            </a:r>
            <a:r>
              <a:rPr lang="hu-HU" i="1" dirty="0" err="1"/>
              <a:t>Demonstrans</a:t>
            </a:r>
            <a:r>
              <a:rPr lang="hu-HU" i="1" dirty="0"/>
              <a:t> </a:t>
            </a:r>
            <a:r>
              <a:rPr lang="hu-HU" i="1" dirty="0" err="1"/>
              <a:t>Acatholicorum</a:t>
            </a:r>
            <a:r>
              <a:rPr lang="hu-HU" i="1" dirty="0"/>
              <a:t> </a:t>
            </a:r>
            <a:r>
              <a:rPr lang="hu-HU" i="1" dirty="0" err="1"/>
              <a:t>Studiosorum</a:t>
            </a:r>
            <a:r>
              <a:rPr lang="hu-HU" i="1" dirty="0"/>
              <a:t> ad </a:t>
            </a:r>
            <a:r>
              <a:rPr lang="hu-HU" i="1" dirty="0" err="1"/>
              <a:t>Exteras</a:t>
            </a:r>
            <a:r>
              <a:rPr lang="hu-HU" i="1" dirty="0"/>
              <a:t> </a:t>
            </a:r>
            <a:r>
              <a:rPr lang="hu-HU" i="1" dirty="0" err="1"/>
              <a:t>Academias</a:t>
            </a:r>
            <a:r>
              <a:rPr lang="hu-HU" i="1" dirty="0"/>
              <a:t> </a:t>
            </a:r>
            <a:r>
              <a:rPr lang="hu-HU" i="1" dirty="0" err="1"/>
              <a:t>ire</a:t>
            </a:r>
            <a:r>
              <a:rPr lang="hu-HU" i="1" dirty="0"/>
              <a:t> </a:t>
            </a:r>
            <a:r>
              <a:rPr lang="hu-HU" i="1" dirty="0" err="1"/>
              <a:t>volentium</a:t>
            </a:r>
            <a:r>
              <a:rPr lang="hu-HU" i="1" dirty="0"/>
              <a:t> </a:t>
            </a:r>
            <a:r>
              <a:rPr lang="hu-HU" i="1" dirty="0" err="1"/>
              <a:t>nomina</a:t>
            </a:r>
            <a:r>
              <a:rPr lang="hu-HU" i="1" dirty="0"/>
              <a:t> </a:t>
            </a:r>
            <a:r>
              <a:rPr lang="hu-HU" i="1" dirty="0" err="1"/>
              <a:t>et</a:t>
            </a:r>
            <a:r>
              <a:rPr lang="hu-HU" i="1" dirty="0"/>
              <a:t> </a:t>
            </a:r>
            <a:r>
              <a:rPr lang="hu-HU" i="1" dirty="0" err="1"/>
              <a:t>cognomina</a:t>
            </a:r>
            <a:r>
              <a:rPr lang="hu-HU" i="1" dirty="0"/>
              <a:t> </a:t>
            </a:r>
            <a:r>
              <a:rPr lang="hu-HU" i="1" dirty="0" err="1"/>
              <a:t>ortum</a:t>
            </a:r>
            <a:r>
              <a:rPr lang="hu-HU" i="1" dirty="0"/>
              <a:t> </a:t>
            </a:r>
            <a:r>
              <a:rPr lang="hu-HU" i="1" dirty="0" err="1"/>
              <a:t>confessionem</a:t>
            </a:r>
            <a:r>
              <a:rPr lang="hu-HU" i="1" dirty="0"/>
              <a:t> </a:t>
            </a:r>
            <a:r>
              <a:rPr lang="hu-HU" i="1" dirty="0" err="1"/>
              <a:t>qvam</a:t>
            </a:r>
            <a:r>
              <a:rPr lang="hu-HU" i="1" dirty="0"/>
              <a:t> </a:t>
            </a:r>
            <a:r>
              <a:rPr lang="hu-HU" i="1" dirty="0" err="1"/>
              <a:t>praesitentur</a:t>
            </a:r>
            <a:r>
              <a:rPr lang="hu-HU" i="1" dirty="0"/>
              <a:t> </a:t>
            </a:r>
            <a:r>
              <a:rPr lang="hu-HU" i="1" dirty="0" err="1"/>
              <a:t>Accademiam</a:t>
            </a:r>
            <a:r>
              <a:rPr lang="hu-HU" i="1" dirty="0"/>
              <a:t> </a:t>
            </a:r>
            <a:r>
              <a:rPr lang="hu-HU" i="1" dirty="0" err="1"/>
              <a:t>et</a:t>
            </a:r>
            <a:r>
              <a:rPr lang="hu-HU" i="1" dirty="0"/>
              <a:t> </a:t>
            </a:r>
            <a:r>
              <a:rPr lang="hu-HU" i="1" dirty="0" err="1"/>
              <a:t>studium</a:t>
            </a:r>
            <a:r>
              <a:rPr lang="hu-HU" i="1" dirty="0"/>
              <a:t> ad </a:t>
            </a:r>
            <a:r>
              <a:rPr lang="hu-HU" i="1" dirty="0" err="1"/>
              <a:t>qva</a:t>
            </a:r>
            <a:r>
              <a:rPr lang="hu-HU" i="1" dirty="0"/>
              <a:t> </a:t>
            </a:r>
            <a:r>
              <a:rPr lang="hu-HU" i="1" dirty="0" err="1"/>
              <a:t>tendunt</a:t>
            </a:r>
            <a:r>
              <a:rPr lang="hu-HU" i="1" dirty="0"/>
              <a:t> </a:t>
            </a:r>
            <a:r>
              <a:rPr lang="hu-HU" dirty="0"/>
              <a:t>Magyar Nemzeti Levéltár Országos Levéltár (MNL OL), Helytartótanácsi Levéltár C 41 </a:t>
            </a:r>
            <a:r>
              <a:rPr lang="hu-HU" dirty="0" err="1"/>
              <a:t>Acta</a:t>
            </a:r>
            <a:r>
              <a:rPr lang="hu-HU" dirty="0"/>
              <a:t> </a:t>
            </a:r>
            <a:r>
              <a:rPr lang="hu-HU" dirty="0" err="1"/>
              <a:t>studiosorum</a:t>
            </a:r>
            <a:r>
              <a:rPr lang="hu-HU" dirty="0"/>
              <a:t> </a:t>
            </a:r>
            <a:r>
              <a:rPr lang="hu-HU" dirty="0" err="1"/>
              <a:t>acatholicorum</a:t>
            </a:r>
            <a:r>
              <a:rPr lang="hu-HU" dirty="0"/>
              <a:t> 1743–1779, Beadvány 1762. október 8.</a:t>
            </a:r>
          </a:p>
        </p:txBody>
      </p:sp>
      <p:sp>
        <p:nvSpPr>
          <p:cNvPr id="4" name="Tartalom helye 3">
            <a:extLst>
              <a:ext uri="{FF2B5EF4-FFF2-40B4-BE49-F238E27FC236}">
                <a16:creationId xmlns:a16="http://schemas.microsoft.com/office/drawing/2014/main" id="{5C1BE061-DD59-CA8A-B85F-E705493ACEB9}"/>
              </a:ext>
            </a:extLst>
          </p:cNvPr>
          <p:cNvSpPr>
            <a:spLocks noGrp="1"/>
          </p:cNvSpPr>
          <p:nvPr>
            <p:ph sz="half" idx="2"/>
          </p:nvPr>
        </p:nvSpPr>
        <p:spPr/>
        <p:txBody>
          <a:bodyPr>
            <a:normAutofit fontScale="92500" lnSpcReduction="10000"/>
          </a:bodyPr>
          <a:lstStyle/>
          <a:p>
            <a:r>
              <a:rPr lang="hu-HU" i="1" dirty="0" err="1"/>
              <a:t>Series</a:t>
            </a:r>
            <a:r>
              <a:rPr lang="hu-HU" i="1" dirty="0"/>
              <a:t> </a:t>
            </a:r>
            <a:r>
              <a:rPr lang="hu-HU" i="1" dirty="0" err="1"/>
              <a:t>ac</a:t>
            </a:r>
            <a:r>
              <a:rPr lang="hu-HU" i="1" dirty="0"/>
              <a:t> </a:t>
            </a:r>
            <a:r>
              <a:rPr lang="hu-HU" i="1" dirty="0" err="1"/>
              <a:t>Specificatio</a:t>
            </a:r>
            <a:r>
              <a:rPr lang="hu-HU" i="1" dirty="0"/>
              <a:t> </a:t>
            </a:r>
            <a:r>
              <a:rPr lang="hu-HU" i="1" dirty="0" err="1"/>
              <a:t>Beneficiorum</a:t>
            </a:r>
            <a:r>
              <a:rPr lang="hu-HU" i="1" dirty="0"/>
              <a:t> </a:t>
            </a:r>
            <a:r>
              <a:rPr lang="hu-HU" i="1" dirty="0" err="1"/>
              <a:t>ac</a:t>
            </a:r>
            <a:r>
              <a:rPr lang="hu-HU" i="1" dirty="0"/>
              <a:t> </a:t>
            </a:r>
            <a:r>
              <a:rPr lang="hu-HU" i="1" dirty="0" err="1"/>
              <a:t>Alumneorum</a:t>
            </a:r>
            <a:r>
              <a:rPr lang="hu-HU" i="1" dirty="0"/>
              <a:t>, </a:t>
            </a:r>
            <a:r>
              <a:rPr lang="hu-HU" i="1" dirty="0" err="1"/>
              <a:t>nec</a:t>
            </a:r>
            <a:r>
              <a:rPr lang="hu-HU" i="1" dirty="0"/>
              <a:t> non </a:t>
            </a:r>
            <a:r>
              <a:rPr lang="hu-HU" i="1" dirty="0" err="1"/>
              <a:t>fundationum</a:t>
            </a:r>
            <a:r>
              <a:rPr lang="hu-HU" i="1" dirty="0"/>
              <a:t> pro </a:t>
            </a:r>
            <a:r>
              <a:rPr lang="hu-HU" i="1" dirty="0" err="1"/>
              <a:t>Studiosii</a:t>
            </a:r>
            <a:r>
              <a:rPr lang="hu-HU" i="1" dirty="0"/>
              <a:t> </a:t>
            </a:r>
            <a:r>
              <a:rPr lang="hu-HU" i="1" dirty="0" err="1"/>
              <a:t>Helveticae</a:t>
            </a:r>
            <a:r>
              <a:rPr lang="hu-HU" i="1" dirty="0"/>
              <a:t> Confessioni </a:t>
            </a:r>
            <a:r>
              <a:rPr lang="hu-HU" i="1" dirty="0" err="1"/>
              <a:t>addictis</a:t>
            </a:r>
            <a:r>
              <a:rPr lang="hu-HU" i="1" dirty="0"/>
              <a:t> </a:t>
            </a:r>
            <a:r>
              <a:rPr lang="hu-HU" i="1" dirty="0" err="1"/>
              <a:t>Hungaris</a:t>
            </a:r>
            <a:r>
              <a:rPr lang="hu-HU" i="1" dirty="0"/>
              <a:t> apud </a:t>
            </a:r>
            <a:r>
              <a:rPr lang="hu-HU" i="1" dirty="0" err="1"/>
              <a:t>exteros</a:t>
            </a:r>
            <a:r>
              <a:rPr lang="hu-HU" i="1" dirty="0"/>
              <a:t>. </a:t>
            </a:r>
            <a:r>
              <a:rPr lang="hu-HU" dirty="0"/>
              <a:t>Ráday Levéltár B/5 </a:t>
            </a:r>
            <a:r>
              <a:rPr lang="hu-HU" dirty="0" err="1"/>
              <a:t>Archivum</a:t>
            </a:r>
            <a:r>
              <a:rPr lang="hu-HU" dirty="0"/>
              <a:t> </a:t>
            </a:r>
            <a:r>
              <a:rPr lang="hu-HU" dirty="0" err="1"/>
              <a:t>Agentiale</a:t>
            </a:r>
            <a:r>
              <a:rPr lang="hu-HU" dirty="0"/>
              <a:t> 1600–1800, </a:t>
            </a:r>
            <a:r>
              <a:rPr lang="hu-HU" dirty="0" err="1"/>
              <a:t>Acta</a:t>
            </a:r>
            <a:r>
              <a:rPr lang="hu-HU" dirty="0"/>
              <a:t> </a:t>
            </a:r>
            <a:r>
              <a:rPr lang="hu-HU" dirty="0" err="1"/>
              <a:t>synodiali</a:t>
            </a:r>
            <a:r>
              <a:rPr lang="hu-HU" dirty="0"/>
              <a:t> 1734–1804, </a:t>
            </a:r>
            <a:r>
              <a:rPr lang="hu-HU" dirty="0" err="1"/>
              <a:t>Bd</a:t>
            </a:r>
            <a:r>
              <a:rPr lang="hu-HU" dirty="0"/>
              <a:t>. 2. </a:t>
            </a:r>
            <a:r>
              <a:rPr lang="hu-HU" dirty="0" err="1"/>
              <a:t>nr</a:t>
            </a:r>
            <a:r>
              <a:rPr lang="hu-HU" dirty="0"/>
              <a:t>. 367–382/b</a:t>
            </a:r>
          </a:p>
        </p:txBody>
      </p:sp>
    </p:spTree>
    <p:extLst>
      <p:ext uri="{BB962C8B-B14F-4D97-AF65-F5344CB8AC3E}">
        <p14:creationId xmlns:p14="http://schemas.microsoft.com/office/powerpoint/2010/main" val="54952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7887301-2504-8285-7E70-EAD757BFFA34}"/>
              </a:ext>
            </a:extLst>
          </p:cNvPr>
          <p:cNvSpPr>
            <a:spLocks noGrp="1"/>
          </p:cNvSpPr>
          <p:nvPr>
            <p:ph type="title"/>
          </p:nvPr>
        </p:nvSpPr>
        <p:spPr/>
        <p:txBody>
          <a:bodyPr/>
          <a:lstStyle/>
          <a:p>
            <a:pPr algn="ctr"/>
            <a:r>
              <a:rPr lang="de-DE" dirty="0"/>
              <a:t>Wie lässt sich die Erinnerung an die </a:t>
            </a:r>
            <a:r>
              <a:rPr lang="de-DE" dirty="0" err="1"/>
              <a:t>peregrinatio</a:t>
            </a:r>
            <a:r>
              <a:rPr lang="de-DE" dirty="0"/>
              <a:t> </a:t>
            </a:r>
            <a:r>
              <a:rPr lang="de-DE" dirty="0" err="1"/>
              <a:t>academica</a:t>
            </a:r>
            <a:r>
              <a:rPr lang="de-DE" dirty="0"/>
              <a:t> untersuchen?</a:t>
            </a:r>
            <a:endParaRPr lang="hu-HU" dirty="0"/>
          </a:p>
        </p:txBody>
      </p:sp>
      <p:sp>
        <p:nvSpPr>
          <p:cNvPr id="3" name="Tartalom helye 2">
            <a:extLst>
              <a:ext uri="{FF2B5EF4-FFF2-40B4-BE49-F238E27FC236}">
                <a16:creationId xmlns:a16="http://schemas.microsoft.com/office/drawing/2014/main" id="{AAA63BC5-9F96-85EF-FED2-B3C30E842C5C}"/>
              </a:ext>
            </a:extLst>
          </p:cNvPr>
          <p:cNvSpPr>
            <a:spLocks noGrp="1"/>
          </p:cNvSpPr>
          <p:nvPr>
            <p:ph sz="half" idx="1"/>
          </p:nvPr>
        </p:nvSpPr>
        <p:spPr/>
        <p:txBody>
          <a:bodyPr/>
          <a:lstStyle/>
          <a:p>
            <a:r>
              <a:rPr lang="hu-HU" dirty="0" err="1"/>
              <a:t>Wie</a:t>
            </a:r>
            <a:r>
              <a:rPr lang="hu-HU" dirty="0"/>
              <a:t> </a:t>
            </a:r>
            <a:r>
              <a:rPr lang="hu-HU" dirty="0" err="1"/>
              <a:t>funktionierte</a:t>
            </a:r>
            <a:r>
              <a:rPr lang="hu-HU" dirty="0"/>
              <a:t> </a:t>
            </a:r>
            <a:r>
              <a:rPr lang="hu-HU" dirty="0" err="1"/>
              <a:t>die</a:t>
            </a:r>
            <a:r>
              <a:rPr lang="hu-HU" dirty="0"/>
              <a:t> </a:t>
            </a:r>
            <a:r>
              <a:rPr lang="hu-HU" dirty="0" err="1"/>
              <a:t>reformierte</a:t>
            </a:r>
            <a:r>
              <a:rPr lang="hu-HU" dirty="0"/>
              <a:t> </a:t>
            </a:r>
            <a:r>
              <a:rPr lang="hu-HU" dirty="0" err="1"/>
              <a:t>Erinnerung</a:t>
            </a:r>
            <a:r>
              <a:rPr lang="hu-HU" dirty="0"/>
              <a:t>?</a:t>
            </a:r>
          </a:p>
          <a:p>
            <a:r>
              <a:rPr lang="hu-HU" dirty="0" err="1"/>
              <a:t>Was</a:t>
            </a:r>
            <a:r>
              <a:rPr lang="hu-HU" dirty="0"/>
              <a:t> </a:t>
            </a:r>
            <a:r>
              <a:rPr lang="hu-HU" dirty="0" err="1"/>
              <a:t>dachten</a:t>
            </a:r>
            <a:r>
              <a:rPr lang="hu-HU" dirty="0"/>
              <a:t> </a:t>
            </a:r>
            <a:r>
              <a:rPr lang="hu-HU" dirty="0" err="1"/>
              <a:t>einzelne</a:t>
            </a:r>
            <a:r>
              <a:rPr lang="hu-HU" dirty="0"/>
              <a:t> </a:t>
            </a:r>
            <a:r>
              <a:rPr lang="hu-HU" dirty="0" err="1"/>
              <a:t>Personen</a:t>
            </a:r>
            <a:r>
              <a:rPr lang="hu-HU" dirty="0"/>
              <a:t> und </a:t>
            </a:r>
            <a:r>
              <a:rPr lang="hu-HU" dirty="0" err="1"/>
              <a:t>Gemeinschaften</a:t>
            </a:r>
            <a:r>
              <a:rPr lang="hu-HU" dirty="0"/>
              <a:t> </a:t>
            </a:r>
            <a:r>
              <a:rPr lang="hu-HU" dirty="0" err="1"/>
              <a:t>über</a:t>
            </a:r>
            <a:r>
              <a:rPr lang="hu-HU" dirty="0"/>
              <a:t> </a:t>
            </a:r>
            <a:r>
              <a:rPr lang="hu-HU" dirty="0" err="1"/>
              <a:t>die</a:t>
            </a:r>
            <a:r>
              <a:rPr lang="hu-HU" dirty="0"/>
              <a:t> </a:t>
            </a:r>
            <a:r>
              <a:rPr lang="hu-HU" dirty="0" err="1"/>
              <a:t>Peregrination</a:t>
            </a:r>
            <a:r>
              <a:rPr lang="hu-HU" dirty="0"/>
              <a:t>?</a:t>
            </a:r>
          </a:p>
          <a:p>
            <a:r>
              <a:rPr lang="hu-HU" dirty="0" err="1"/>
              <a:t>Teil</a:t>
            </a:r>
            <a:r>
              <a:rPr lang="hu-HU" dirty="0"/>
              <a:t> </a:t>
            </a:r>
            <a:r>
              <a:rPr lang="hu-HU" dirty="0" err="1"/>
              <a:t>des</a:t>
            </a:r>
            <a:r>
              <a:rPr lang="hu-HU" dirty="0"/>
              <a:t> </a:t>
            </a:r>
            <a:r>
              <a:rPr lang="hu-HU" dirty="0" err="1"/>
              <a:t>Netzwerks</a:t>
            </a:r>
            <a:endParaRPr lang="hu-HU" dirty="0"/>
          </a:p>
          <a:p>
            <a:r>
              <a:rPr lang="hu-HU" dirty="0"/>
              <a:t>Jan Assmann: </a:t>
            </a:r>
            <a:r>
              <a:rPr lang="hu-HU" dirty="0" err="1"/>
              <a:t>Kanonisation</a:t>
            </a:r>
            <a:r>
              <a:rPr lang="hu-HU" dirty="0"/>
              <a:t>,  </a:t>
            </a:r>
            <a:r>
              <a:rPr lang="hu-HU"/>
              <a:t>kommunikatives </a:t>
            </a:r>
            <a:r>
              <a:rPr lang="hu-HU" dirty="0" err="1"/>
              <a:t>Gedächtnis</a:t>
            </a:r>
            <a:endParaRPr lang="hu-HU" dirty="0"/>
          </a:p>
        </p:txBody>
      </p:sp>
      <p:sp>
        <p:nvSpPr>
          <p:cNvPr id="4" name="Tartalom helye 3">
            <a:extLst>
              <a:ext uri="{FF2B5EF4-FFF2-40B4-BE49-F238E27FC236}">
                <a16:creationId xmlns:a16="http://schemas.microsoft.com/office/drawing/2014/main" id="{561089F9-0A31-0BEE-0F6C-C60D6E3FBB4F}"/>
              </a:ext>
            </a:extLst>
          </p:cNvPr>
          <p:cNvSpPr>
            <a:spLocks noGrp="1"/>
          </p:cNvSpPr>
          <p:nvPr>
            <p:ph sz="half" idx="2"/>
          </p:nvPr>
        </p:nvSpPr>
        <p:spPr/>
        <p:txBody>
          <a:bodyPr/>
          <a:lstStyle/>
          <a:p>
            <a:r>
              <a:rPr lang="hu-HU" dirty="0"/>
              <a:t>Ego-</a:t>
            </a:r>
            <a:r>
              <a:rPr lang="hu-HU" dirty="0" err="1"/>
              <a:t>Dokumenten</a:t>
            </a:r>
            <a:r>
              <a:rPr lang="hu-HU" dirty="0"/>
              <a:t>:</a:t>
            </a:r>
          </a:p>
          <a:p>
            <a:pPr lvl="1"/>
            <a:r>
              <a:rPr lang="hu-HU" dirty="0" err="1"/>
              <a:t>Autobiografie</a:t>
            </a:r>
            <a:endParaRPr lang="hu-HU" dirty="0"/>
          </a:p>
          <a:p>
            <a:r>
              <a:rPr lang="hu-HU" dirty="0" err="1"/>
              <a:t>Gemeinschaftsdokumente</a:t>
            </a:r>
            <a:r>
              <a:rPr lang="hu-HU" dirty="0"/>
              <a:t>:</a:t>
            </a:r>
          </a:p>
          <a:p>
            <a:pPr lvl="1"/>
            <a:r>
              <a:rPr lang="hu-HU" dirty="0" err="1"/>
              <a:t>mündliche</a:t>
            </a:r>
            <a:r>
              <a:rPr lang="hu-HU" dirty="0"/>
              <a:t> </a:t>
            </a:r>
            <a:r>
              <a:rPr lang="hu-HU" dirty="0" err="1"/>
              <a:t>Überlieferung</a:t>
            </a:r>
            <a:endParaRPr lang="hu-HU" dirty="0"/>
          </a:p>
          <a:p>
            <a:pPr lvl="1"/>
            <a:r>
              <a:rPr lang="hu-HU" dirty="0" err="1"/>
              <a:t>Kirchenchroniken</a:t>
            </a:r>
            <a:endParaRPr lang="hu-HU" dirty="0"/>
          </a:p>
          <a:p>
            <a:pPr lvl="1"/>
            <a:endParaRPr lang="hu-HU" dirty="0"/>
          </a:p>
        </p:txBody>
      </p:sp>
    </p:spTree>
    <p:extLst>
      <p:ext uri="{BB962C8B-B14F-4D97-AF65-F5344CB8AC3E}">
        <p14:creationId xmlns:p14="http://schemas.microsoft.com/office/powerpoint/2010/main" val="1000965051"/>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608</TotalTime>
  <Words>1104</Words>
  <Application>Microsoft Office PowerPoint</Application>
  <PresentationFormat>Szélesvásznú</PresentationFormat>
  <Paragraphs>120</Paragraphs>
  <Slides>21</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21</vt:i4>
      </vt:variant>
    </vt:vector>
  </HeadingPairs>
  <TitlesOfParts>
    <vt:vector size="26" baseType="lpstr">
      <vt:lpstr>Aptos</vt:lpstr>
      <vt:lpstr>Aptos Display</vt:lpstr>
      <vt:lpstr>Arial</vt:lpstr>
      <vt:lpstr>Calibri</vt:lpstr>
      <vt:lpstr>Office-téma</vt:lpstr>
      <vt:lpstr>Die Erinnerung an die reformierte peregrinato academica:  ein historisches Wissensnetzwerk zwischen Westeuropa und dem Königreich Ungarn in der fürhen Neuzeit</vt:lpstr>
      <vt:lpstr>Beziehungssystem (Social Network)</vt:lpstr>
      <vt:lpstr>Ein Beispiel: Netzwerk von Albrecht von Haller</vt:lpstr>
      <vt:lpstr>Stammbuch von László Német, 1791</vt:lpstr>
      <vt:lpstr>Peregrinatio academica als Netzwerk</vt:lpstr>
      <vt:lpstr>Erinnerungen der Studienzeit</vt:lpstr>
      <vt:lpstr>Lexikon von István Weszprémi</vt:lpstr>
      <vt:lpstr>Der Staat und die Studierenden im 18. Jh.</vt:lpstr>
      <vt:lpstr>Wie lässt sich die Erinnerung an die peregrinatio academica untersuchen?</vt:lpstr>
      <vt:lpstr>Kirchengeschichtsschreibung und kollektives Gedächtnis</vt:lpstr>
      <vt:lpstr>Samuel Keresztesi de Nagy Megyer Sacrae Casareae Regiae Maiestatis in Transilvania Excelso-Regio Gubernio Consiliarius intimus, ac Inclyti Comitatus Albensis Transilvaniae Comes Supremus, nec non universarum Refor. Ecclesiarum et Collegiorum Supremus Curator curavit Ecclae Orthodoxae Mako Vasarhelyiensi Anno Domini 1700. die 6. 8bris</vt:lpstr>
      <vt:lpstr>Ego-Dokumente</vt:lpstr>
      <vt:lpstr>Autobiografie von Benjámin Szőnyi</vt:lpstr>
      <vt:lpstr>Autobiografie von Ferenc Pápai Páriz</vt:lpstr>
      <vt:lpstr>Vorteilhafte ausländische Universitäten</vt:lpstr>
      <vt:lpstr>Urkunde und Kirchenchroniken</vt:lpstr>
      <vt:lpstr>Ermittlungen gegen den Pfarrer</vt:lpstr>
      <vt:lpstr>Miklós Sinai und Franeker</vt:lpstr>
      <vt:lpstr>Kirchengemeindechroniken von Bihardiószeg</vt:lpstr>
      <vt:lpstr>Fazit </vt:lpstr>
      <vt:lpstr>Ich beadnke mich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Angst vor der Säkularisierung unter den Reformierten der Batschka und des Banats zwischen 1781 und 1791</dc:title>
  <dc:creator>Hegyi Ádám Alex Dr.</dc:creator>
  <cp:lastModifiedBy>Ádám Hegyi</cp:lastModifiedBy>
  <cp:revision>73</cp:revision>
  <dcterms:created xsi:type="dcterms:W3CDTF">2024-05-28T21:42:43Z</dcterms:created>
  <dcterms:modified xsi:type="dcterms:W3CDTF">2025-08-29T14:30:39Z</dcterms:modified>
</cp:coreProperties>
</file>