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8" r:id="rId6"/>
    <p:sldId id="269" r:id="rId7"/>
    <p:sldId id="261" r:id="rId8"/>
    <p:sldId id="270" r:id="rId9"/>
    <p:sldId id="271" r:id="rId10"/>
    <p:sldId id="272" r:id="rId11"/>
    <p:sldId id="263" r:id="rId12"/>
    <p:sldId id="265" r:id="rId13"/>
    <p:sldId id="266" r:id="rId14"/>
    <p:sldId id="262" r:id="rId15"/>
    <p:sldId id="258" r:id="rId16"/>
    <p:sldId id="259" r:id="rId17"/>
    <p:sldId id="273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677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623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24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1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409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923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09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304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64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0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002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CCD75-5523-4305-8F88-BFAF1CB5ED9F}" type="datetimeFigureOut">
              <a:rPr lang="sk-SK" smtClean="0"/>
              <a:t>13. 9. 2025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1D09-EF54-4ABC-980E-787E6E1CF5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519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Prínos školských divadelných hier pre edukáciu v </a:t>
            </a:r>
            <a:r>
              <a:rPr lang="sk-SK" b="1" dirty="0" err="1"/>
              <a:t>ranonovovekej</a:t>
            </a:r>
            <a:r>
              <a:rPr lang="sk-SK" b="1" dirty="0"/>
              <a:t> strednej Európe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75138"/>
            <a:ext cx="9144000" cy="1655762"/>
          </a:xfrm>
        </p:spPr>
        <p:txBody>
          <a:bodyPr/>
          <a:lstStyle/>
          <a:p>
            <a:r>
              <a:rPr lang="sk-SK" dirty="0" smtClean="0"/>
              <a:t>Eduard Lukáč</a:t>
            </a:r>
          </a:p>
          <a:p>
            <a:r>
              <a:rPr lang="sk-SK" dirty="0" smtClean="0"/>
              <a:t>Ústav pedagogiky, </a:t>
            </a:r>
            <a:r>
              <a:rPr lang="sk-SK" dirty="0" err="1" smtClean="0"/>
              <a:t>andragogiky</a:t>
            </a:r>
            <a:r>
              <a:rPr lang="sk-SK" dirty="0" smtClean="0"/>
              <a:t> a psychológie</a:t>
            </a:r>
          </a:p>
          <a:p>
            <a:r>
              <a:rPr lang="sk-SK" dirty="0" smtClean="0"/>
              <a:t>FHPV PU v Prešove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199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66400" cy="549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J. A. Komenský – </a:t>
            </a:r>
            <a:r>
              <a:rPr lang="sk-SK" sz="3200" b="1" i="1" dirty="0" smtClean="0">
                <a:latin typeface="+mn-lt"/>
              </a:rPr>
              <a:t>cieľ </a:t>
            </a:r>
            <a:r>
              <a:rPr lang="sk-SK" sz="3200" b="1" i="1" dirty="0" err="1" smtClean="0">
                <a:latin typeface="+mn-lt"/>
              </a:rPr>
              <a:t>všenápravného</a:t>
            </a:r>
            <a:r>
              <a:rPr lang="sk-SK" sz="3200" b="1" i="1" dirty="0" smtClean="0">
                <a:latin typeface="+mn-lt"/>
              </a:rPr>
              <a:t> úsilia</a:t>
            </a:r>
            <a:r>
              <a:rPr lang="sk-SK" sz="3200" b="1" i="1" dirty="0" smtClean="0">
                <a:latin typeface="+mn-lt"/>
              </a:rPr>
              <a:t> </a:t>
            </a:r>
            <a:r>
              <a:rPr lang="sk-SK" sz="3200" b="1" i="1" dirty="0">
                <a:latin typeface="+mn-lt"/>
              </a:rPr>
              <a:t>(</a:t>
            </a:r>
            <a:r>
              <a:rPr lang="sk-SK" sz="3200" b="1" i="1" dirty="0" err="1" smtClean="0">
                <a:latin typeface="+mn-lt"/>
              </a:rPr>
              <a:t>Všenáprava</a:t>
            </a:r>
            <a:r>
              <a:rPr lang="sk-SK" sz="3200" b="1" i="1" dirty="0">
                <a:latin typeface="+mn-lt"/>
              </a:rPr>
              <a:t>)</a:t>
            </a:r>
            <a:endParaRPr lang="sk-SK" sz="3200" b="1" i="1" dirty="0"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38200" y="987424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J. A. Komenský: „</a:t>
            </a:r>
            <a:r>
              <a:rPr lang="sk-SK" sz="2800" b="1" dirty="0" err="1" smtClean="0"/>
              <a:t>Všenáprava</a:t>
            </a:r>
            <a:r>
              <a:rPr lang="sk-SK" sz="2800" b="1" dirty="0" smtClean="0"/>
              <a:t>“ (</a:t>
            </a:r>
            <a:r>
              <a:rPr lang="sk-SK" sz="2800" b="1" dirty="0" err="1" smtClean="0"/>
              <a:t>Panorthosia</a:t>
            </a:r>
            <a:r>
              <a:rPr lang="sk-SK" sz="2800" b="1" dirty="0" smtClean="0"/>
              <a:t>)</a:t>
            </a:r>
          </a:p>
          <a:p>
            <a:r>
              <a:rPr lang="sk-SK" sz="2800" dirty="0" smtClean="0"/>
              <a:t>„</a:t>
            </a:r>
            <a:r>
              <a:rPr lang="sk-SK" sz="2800" dirty="0"/>
              <a:t>Keby sa teda ľudia spojili s vecami pravým spôsobom prostredníctvom pravej filozofie, navzájom spolu prostredníctvom pravej politiky a s Bohom prostredníctvom pravého náboženstva, to by </a:t>
            </a:r>
            <a:r>
              <a:rPr lang="sk-SK" sz="2800" dirty="0" smtClean="0"/>
              <a:t>bola </a:t>
            </a:r>
            <a:r>
              <a:rPr lang="sk-SK" sz="2800" dirty="0"/>
              <a:t>pravá náprava ľudských vecí čiže reformácia, reparácia a reštitúcia alebo aj regenerácia (pretože všetky tieto slová chápeme v rovnakom význame), vynikali by nad všetky reformácie, ktoré boli doteraz tu a tam podniknuté zlomkovite s veľkým úsilím a hlukom, ale nie bez násilností, a už dávno, alebo počas pamäte našich otcov či dedov.“  (Komenský, 1992, s. 259</a:t>
            </a:r>
            <a:r>
              <a:rPr lang="sk-SK" sz="2800" dirty="0" smtClean="0"/>
              <a:t>).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44" y="987424"/>
            <a:ext cx="2353756" cy="34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6400" cy="549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J. A. Komenský </a:t>
            </a:r>
            <a:r>
              <a:rPr lang="sk-SK" sz="3200" b="1" i="1" dirty="0" smtClean="0">
                <a:latin typeface="+mn-lt"/>
              </a:rPr>
              <a:t>– </a:t>
            </a:r>
            <a:r>
              <a:rPr lang="sk-SK" sz="3200" b="1" i="1" dirty="0" smtClean="0">
                <a:latin typeface="+mn-lt"/>
              </a:rPr>
              <a:t>odporúčané d</a:t>
            </a:r>
            <a:r>
              <a:rPr lang="sk-SK" sz="3200" b="1" i="1" dirty="0" smtClean="0">
                <a:latin typeface="+mn-lt"/>
              </a:rPr>
              <a:t>ivadelné hry </a:t>
            </a:r>
            <a:r>
              <a:rPr lang="sk-SK" sz="3200" b="1" i="1" dirty="0">
                <a:latin typeface="+mn-lt"/>
              </a:rPr>
              <a:t>(</a:t>
            </a:r>
            <a:r>
              <a:rPr lang="sk-SK" sz="3200" b="1" i="1" dirty="0" err="1" smtClean="0">
                <a:latin typeface="+mn-lt"/>
              </a:rPr>
              <a:t>Všenáprava</a:t>
            </a:r>
            <a:r>
              <a:rPr lang="sk-SK" sz="3200" b="1" i="1" dirty="0">
                <a:latin typeface="+mn-lt"/>
              </a:rPr>
              <a:t>)</a:t>
            </a:r>
            <a:endParaRPr lang="sk-SK" sz="3200" b="1" i="1" dirty="0"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38200" y="1114424"/>
            <a:ext cx="774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V</a:t>
            </a:r>
            <a:r>
              <a:rPr lang="sk-SK" sz="2800" dirty="0"/>
              <a:t> rámci dodržiavania </a:t>
            </a:r>
            <a:r>
              <a:rPr lang="sk-SK" sz="2800" dirty="0" smtClean="0"/>
              <a:t>poriadku a </a:t>
            </a:r>
            <a:r>
              <a:rPr lang="sk-SK" sz="2800" dirty="0" smtClean="0"/>
              <a:t>predpisov </a:t>
            </a:r>
            <a:r>
              <a:rPr lang="sk-SK" sz="2800" dirty="0"/>
              <a:t>a pre radosť a zábavu </a:t>
            </a:r>
            <a:r>
              <a:rPr lang="sk-SK" sz="2800" dirty="0" smtClean="0"/>
              <a:t>odporúčal: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v</a:t>
            </a:r>
            <a:r>
              <a:rPr lang="sk-SK" sz="2800" dirty="0" smtClean="0"/>
              <a:t> </a:t>
            </a:r>
            <a:r>
              <a:rPr lang="sk-SK" sz="2800" i="1" u="sng" dirty="0" smtClean="0"/>
              <a:t>školách:</a:t>
            </a:r>
            <a:r>
              <a:rPr lang="sk-SK" sz="2800" dirty="0" smtClean="0"/>
              <a:t> divadelné hry, oslavy na verejných zhromaždeniach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v</a:t>
            </a:r>
            <a:r>
              <a:rPr lang="sk-SK" sz="2800" dirty="0"/>
              <a:t> </a:t>
            </a:r>
            <a:r>
              <a:rPr lang="sk-SK" sz="2800" i="1" u="sng" dirty="0" smtClean="0"/>
              <a:t>obciach či mestách:</a:t>
            </a:r>
            <a:r>
              <a:rPr lang="sk-SK" sz="2800" i="1" dirty="0" smtClean="0"/>
              <a:t> </a:t>
            </a:r>
            <a:r>
              <a:rPr lang="sk-SK" sz="2800" dirty="0" smtClean="0"/>
              <a:t>divadelné hry:  </a:t>
            </a:r>
          </a:p>
          <a:p>
            <a:pPr marL="342900" indent="-342900">
              <a:buFontTx/>
              <a:buChar char="-"/>
            </a:pPr>
            <a:r>
              <a:rPr lang="sk-SK" sz="2800" dirty="0" smtClean="0"/>
              <a:t>nemali byť bezobsažné (jalové) </a:t>
            </a:r>
          </a:p>
          <a:p>
            <a:pPr marL="342900" indent="-342900">
              <a:buFontTx/>
              <a:buChar char="-"/>
            </a:pPr>
            <a:r>
              <a:rPr lang="sk-SK" sz="2800" dirty="0" smtClean="0"/>
              <a:t>ale užitočné, napr. udalosti z národných dejín, činy predkov, prezentácie životov svätých, alebo mudrcov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v</a:t>
            </a:r>
            <a:r>
              <a:rPr lang="sk-SK" sz="2800" dirty="0" smtClean="0"/>
              <a:t> dobre usporiadanom </a:t>
            </a:r>
            <a:r>
              <a:rPr lang="sk-SK" sz="2800" i="1" u="sng" dirty="0" smtClean="0"/>
              <a:t>štáte:</a:t>
            </a:r>
            <a:r>
              <a:rPr lang="sk-SK" sz="2800" dirty="0" smtClean="0"/>
              <a:t> mali byť divadelné hry nielen zachovávané, </a:t>
            </a:r>
            <a:r>
              <a:rPr lang="sk-SK" sz="2800" dirty="0"/>
              <a:t>ale </a:t>
            </a:r>
            <a:r>
              <a:rPr lang="sk-SK" sz="2800" dirty="0" smtClean="0"/>
              <a:t>mali byť priamo a účelne zavádzané </a:t>
            </a:r>
            <a:r>
              <a:rPr lang="sk-SK" sz="2800" dirty="0"/>
              <a:t>a </a:t>
            </a:r>
            <a:r>
              <a:rPr lang="sk-SK" sz="2800" dirty="0" smtClean="0"/>
              <a:t>rozširované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31" y="1228723"/>
            <a:ext cx="2439269" cy="36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7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6400" cy="86359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J. A. Komenský – dôkazy o význame divadelných hier </a:t>
            </a:r>
            <a:r>
              <a:rPr lang="sk-SK" sz="3200" b="1" i="1" dirty="0">
                <a:latin typeface="+mn-lt"/>
              </a:rPr>
              <a:t>(</a:t>
            </a:r>
            <a:r>
              <a:rPr lang="sk-SK" sz="3200" b="1" i="1" dirty="0" err="1" smtClean="0">
                <a:latin typeface="+mn-lt"/>
              </a:rPr>
              <a:t>Všenáprava</a:t>
            </a:r>
            <a:r>
              <a:rPr lang="sk-SK" sz="3200" b="1" i="1" dirty="0">
                <a:latin typeface="+mn-lt"/>
              </a:rPr>
              <a:t>)</a:t>
            </a:r>
            <a:endParaRPr lang="sk-SK" sz="3200" b="1" i="1" dirty="0"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38200" y="1533524"/>
            <a:ext cx="10655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400" dirty="0" smtClean="0"/>
              <a:t>Počestné </a:t>
            </a:r>
            <a:r>
              <a:rPr lang="sk-SK" sz="2400" dirty="0"/>
              <a:t>priateľské osvieženie je samo sebou užitočné, ak je umiernené. Hlavne však také, ktoré sa veľmi podobá nejakému cestovaniu a poskytne za nejakú hodinku toľko poznania, koľko iný kedysi získal až počas niekoľkých rokov priamou </a:t>
            </a:r>
            <a:r>
              <a:rPr lang="sk-SK" sz="2400" dirty="0" smtClean="0"/>
              <a:t>účasťou.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Všetky </a:t>
            </a:r>
            <a:r>
              <a:rPr lang="sk-SK" sz="2400" dirty="0"/>
              <a:t>najužitočnejšie dojmy sa takto dajú účinne vtlačiť do </a:t>
            </a:r>
            <a:r>
              <a:rPr lang="sk-SK" sz="2400" dirty="0" smtClean="0"/>
              <a:t>mysle. 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Mlčky </a:t>
            </a:r>
            <a:r>
              <a:rPr lang="sk-SK" sz="2400" dirty="0"/>
              <a:t>sa utvárajú mravy ľudu hlbokým dojmom z toho, čo sa predvádza. Lebo sa tu </a:t>
            </a:r>
            <a:r>
              <a:rPr lang="sk-SK" sz="2400" dirty="0" smtClean="0"/>
              <a:t>spájajú: a/ </a:t>
            </a:r>
            <a:r>
              <a:rPr lang="sk-SK" sz="2400" dirty="0"/>
              <a:t>neobyčajné veci; </a:t>
            </a:r>
            <a:r>
              <a:rPr lang="sk-SK" sz="2400" dirty="0" smtClean="0"/>
              <a:t>b/ </a:t>
            </a:r>
            <a:r>
              <a:rPr lang="sk-SK" sz="2400" dirty="0"/>
              <a:t>vybrané slová; </a:t>
            </a:r>
            <a:r>
              <a:rPr lang="sk-SK" sz="2400" dirty="0" smtClean="0"/>
              <a:t>c/ </a:t>
            </a:r>
            <a:r>
              <a:rPr lang="sk-SK" sz="2400" dirty="0"/>
              <a:t>výrazná mimika; </a:t>
            </a:r>
            <a:r>
              <a:rPr lang="sk-SK" sz="2400" dirty="0" smtClean="0"/>
              <a:t>d/ sladká </a:t>
            </a:r>
            <a:r>
              <a:rPr lang="sk-SK" sz="2400" dirty="0"/>
              <a:t>harmónia a smutná disharmónia; </a:t>
            </a:r>
            <a:r>
              <a:rPr lang="sk-SK" sz="2400" dirty="0" smtClean="0"/>
              <a:t>e/ </a:t>
            </a:r>
            <a:r>
              <a:rPr lang="sk-SK" sz="2400" dirty="0"/>
              <a:t>priaznivé i nepriaznivé súdy Božie, stíhajúce </a:t>
            </a:r>
            <a:r>
              <a:rPr lang="sk-SK" sz="2400" dirty="0" smtClean="0"/>
              <a:t>človeka.</a:t>
            </a:r>
          </a:p>
          <a:p>
            <a:r>
              <a:rPr lang="sk-SK" sz="2400" dirty="0"/>
              <a:t>Takže, ak je všetko obratne zahrané, musí byť divák ohromený a akosi mimo seba unesený, že upadá do akéhosi vytrženia alebo </a:t>
            </a:r>
            <a:r>
              <a:rPr lang="sk-SK" sz="2400" dirty="0" smtClean="0"/>
              <a:t>nadšenia. </a:t>
            </a:r>
            <a:r>
              <a:rPr lang="sk-SK" sz="2400" dirty="0"/>
              <a:t>Preto jediná dráma dobre zahraná prináša viac úžitku ako </a:t>
            </a:r>
            <a:r>
              <a:rPr lang="sk-SK" sz="2400" dirty="0" err="1"/>
              <a:t>sebaviac</a:t>
            </a:r>
            <a:r>
              <a:rPr lang="sk-SK" sz="2400" dirty="0"/>
              <a:t> rečí akokoľvek </a:t>
            </a:r>
            <a:r>
              <a:rPr lang="sk-SK" sz="2400" dirty="0" smtClean="0"/>
              <a:t>vyzdobených. </a:t>
            </a:r>
            <a:r>
              <a:rPr lang="sk-SK" sz="2400" dirty="0"/>
              <a:t>Skrátka a dobre, sú to živé predohry vážnych vecí a vyzývajú na </a:t>
            </a:r>
            <a:r>
              <a:rPr lang="sk-SK" sz="2400" dirty="0" smtClean="0"/>
              <a:t>napodobnenie.</a:t>
            </a:r>
          </a:p>
        </p:txBody>
      </p:sp>
    </p:spTree>
    <p:extLst>
      <p:ext uri="{BB962C8B-B14F-4D97-AF65-F5344CB8AC3E}">
        <p14:creationId xmlns:p14="http://schemas.microsoft.com/office/powerpoint/2010/main" val="372145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66400" cy="86359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J. A. Komenský – spôsoby </a:t>
            </a:r>
            <a:r>
              <a:rPr lang="sk-SK" sz="3200" b="1" i="1" dirty="0" smtClean="0">
                <a:latin typeface="+mn-lt"/>
              </a:rPr>
              <a:t>predvedenia </a:t>
            </a:r>
            <a:r>
              <a:rPr lang="sk-SK" sz="3200" b="1" i="1" dirty="0" smtClean="0">
                <a:latin typeface="+mn-lt"/>
              </a:rPr>
              <a:t>hier </a:t>
            </a:r>
            <a:r>
              <a:rPr lang="sk-SK" sz="3200" b="1" i="1" dirty="0">
                <a:latin typeface="+mn-lt"/>
              </a:rPr>
              <a:t>(</a:t>
            </a:r>
            <a:r>
              <a:rPr lang="sk-SK" sz="3200" b="1" i="1" dirty="0" err="1" smtClean="0">
                <a:latin typeface="+mn-lt"/>
              </a:rPr>
              <a:t>Všenáprava</a:t>
            </a:r>
            <a:r>
              <a:rPr lang="sk-SK" sz="3200" b="1" i="1" dirty="0">
                <a:latin typeface="+mn-lt"/>
              </a:rPr>
              <a:t>)</a:t>
            </a:r>
            <a:endParaRPr lang="sk-SK" sz="3200" b="1" i="1" dirty="0"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38200" y="1533524"/>
            <a:ext cx="10655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800" dirty="0"/>
              <a:t>Nech sú predvádzané historické udalosti, ktoré vôbec stoja za to, aby boli poznané, najmä dejiny vlasti, aby činy predkov neboli neznáme; potom aj význačnejšie a podivuhodné skutky cudzích </a:t>
            </a:r>
            <a:r>
              <a:rPr lang="sk-SK" sz="2800" dirty="0" smtClean="0"/>
              <a:t>národov.</a:t>
            </a:r>
          </a:p>
          <a:p>
            <a:pPr marL="342900" indent="-342900">
              <a:buAutoNum type="arabicPeriod"/>
            </a:pPr>
            <a:r>
              <a:rPr lang="sk-SK" sz="2800" dirty="0"/>
              <a:t>Nič sa nemá k udalostiam pribásniť, ale pokiaľ možno len tak, ako sa </a:t>
            </a:r>
            <a:r>
              <a:rPr lang="sk-SK" sz="2800" dirty="0" smtClean="0"/>
              <a:t>udalosti stali</a:t>
            </a:r>
            <a:r>
              <a:rPr lang="sk-SK" sz="2800" dirty="0"/>
              <a:t>, s podobným odevom aj zvykmi, aby bola predvedená samotná </a:t>
            </a:r>
            <a:r>
              <a:rPr lang="sk-SK" sz="2800" dirty="0" smtClean="0"/>
              <a:t>minulosť.</a:t>
            </a:r>
          </a:p>
          <a:p>
            <a:pPr marL="342900" indent="-342900">
              <a:buAutoNum type="arabicPeriod"/>
            </a:pPr>
            <a:r>
              <a:rPr lang="sk-SK" sz="2800" dirty="0"/>
              <a:t>Nič necudné sa nesmie primiešať, alebo ak sa niečo také prihodilo, buď to uvádzané tak, ako by sa to odohralo mimo scény, keďže sú tu Božie súdy pred zrakmi </a:t>
            </a:r>
            <a:r>
              <a:rPr lang="sk-SK" sz="2800" dirty="0" smtClean="0"/>
              <a:t>divákov.</a:t>
            </a:r>
          </a:p>
        </p:txBody>
      </p:sp>
    </p:spTree>
    <p:extLst>
      <p:ext uri="{BB962C8B-B14F-4D97-AF65-F5344CB8AC3E}">
        <p14:creationId xmlns:p14="http://schemas.microsoft.com/office/powerpoint/2010/main" val="321237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6400" cy="549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J. A. Komenský – školské divadelné hry v </a:t>
            </a:r>
            <a:r>
              <a:rPr lang="sk-SK" sz="3200" b="1" i="1" dirty="0" err="1" smtClean="0">
                <a:latin typeface="+mn-lt"/>
              </a:rPr>
              <a:t>Lešne</a:t>
            </a:r>
            <a:endParaRPr lang="sk-SK" sz="3200" b="1" i="1" dirty="0">
              <a:latin typeface="+mn-lt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10" y="1228724"/>
            <a:ext cx="2688266" cy="4879975"/>
          </a:xfrm>
        </p:spPr>
      </p:pic>
      <p:sp>
        <p:nvSpPr>
          <p:cNvPr id="6" name="BlokTextu 5"/>
          <p:cNvSpPr txBox="1"/>
          <p:nvPr/>
        </p:nvSpPr>
        <p:spPr>
          <a:xfrm>
            <a:off x="838200" y="1228724"/>
            <a:ext cx="7683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„</a:t>
            </a:r>
            <a:r>
              <a:rPr lang="sk-SK" sz="2800" b="1" i="1" dirty="0"/>
              <a:t>Diogenes </a:t>
            </a:r>
            <a:r>
              <a:rPr lang="sk-SK" sz="2800" b="1" i="1" dirty="0" err="1"/>
              <a:t>Cynicus</a:t>
            </a:r>
            <a:r>
              <a:rPr lang="sk-SK" sz="2800" b="1" i="1" dirty="0"/>
              <a:t> </a:t>
            </a:r>
            <a:r>
              <a:rPr lang="sk-SK" sz="2800" b="1" i="1" dirty="0" err="1"/>
              <a:t>redivivus</a:t>
            </a:r>
            <a:r>
              <a:rPr lang="sk-SK" sz="2800" b="1" i="1" dirty="0"/>
              <a:t> </a:t>
            </a:r>
            <a:r>
              <a:rPr lang="sk-SK" sz="2800" b="1" i="1" dirty="0" err="1"/>
              <a:t>sive</a:t>
            </a:r>
            <a:r>
              <a:rPr lang="sk-SK" sz="2800" b="1" i="1" dirty="0"/>
              <a:t> de </a:t>
            </a:r>
            <a:r>
              <a:rPr lang="sk-SK" sz="2800" b="1" i="1" dirty="0" err="1"/>
              <a:t>compendiose</a:t>
            </a:r>
            <a:r>
              <a:rPr lang="sk-SK" sz="2800" b="1" i="1" dirty="0"/>
              <a:t> </a:t>
            </a:r>
            <a:r>
              <a:rPr lang="sk-SK" sz="2800" b="1" i="1" dirty="0" err="1"/>
              <a:t>philosophando</a:t>
            </a:r>
            <a:r>
              <a:rPr lang="sk-SK" sz="2800" dirty="0"/>
              <a:t>“ </a:t>
            </a:r>
            <a:r>
              <a:rPr lang="sk-SK" sz="2800" dirty="0" smtClean="0"/>
              <a:t>- Diogenes </a:t>
            </a:r>
            <a:r>
              <a:rPr lang="sk-SK" sz="2800" dirty="0" err="1"/>
              <a:t>Kynik</a:t>
            </a:r>
            <a:r>
              <a:rPr lang="sk-SK" sz="2800" dirty="0"/>
              <a:t> znovu živý alebo ako úsporne </a:t>
            </a:r>
            <a:r>
              <a:rPr lang="sk-SK" sz="2800" dirty="0" smtClean="0"/>
              <a:t>filozofovať</a:t>
            </a:r>
            <a:r>
              <a:rPr lang="sk-SK" sz="2800" dirty="0"/>
              <a:t> </a:t>
            </a:r>
            <a:r>
              <a:rPr lang="sk-SK" sz="2800" dirty="0" smtClean="0"/>
              <a:t>(1638)</a:t>
            </a:r>
          </a:p>
          <a:p>
            <a:endParaRPr lang="sk-S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v</a:t>
            </a:r>
            <a:r>
              <a:rPr lang="sk-SK" sz="2800" dirty="0" smtClean="0"/>
              <a:t>ydaná v Amsterdame v r. 1658</a:t>
            </a:r>
            <a:endParaRPr lang="sk-SK" sz="2800" dirty="0"/>
          </a:p>
          <a:p>
            <a:r>
              <a:rPr lang="sk-SK" sz="2800" dirty="0"/>
              <a:t>„Diogenes </a:t>
            </a:r>
            <a:r>
              <a:rPr lang="sk-SK" sz="2800" dirty="0" err="1"/>
              <a:t>Cynicus</a:t>
            </a:r>
            <a:r>
              <a:rPr lang="sk-SK" sz="2800" dirty="0"/>
              <a:t> </a:t>
            </a:r>
            <a:r>
              <a:rPr lang="sk-SK" sz="2800" dirty="0" err="1"/>
              <a:t>redivivus</a:t>
            </a:r>
            <a:r>
              <a:rPr lang="sk-SK" sz="2800" dirty="0"/>
              <a:t> </a:t>
            </a:r>
            <a:r>
              <a:rPr lang="sk-SK" sz="2800" dirty="0" err="1"/>
              <a:t>sive</a:t>
            </a:r>
            <a:r>
              <a:rPr lang="sk-SK" sz="2800" dirty="0"/>
              <a:t> de </a:t>
            </a:r>
            <a:r>
              <a:rPr lang="sk-SK" sz="2800" dirty="0" err="1"/>
              <a:t>compendiose</a:t>
            </a:r>
            <a:r>
              <a:rPr lang="sk-SK" sz="2800" dirty="0"/>
              <a:t> </a:t>
            </a:r>
            <a:r>
              <a:rPr lang="sk-SK" sz="2800" dirty="0" err="1"/>
              <a:t>philosophando</a:t>
            </a:r>
            <a:r>
              <a:rPr lang="sk-SK" sz="2800" dirty="0"/>
              <a:t>. Ad </a:t>
            </a:r>
            <a:r>
              <a:rPr lang="sk-SK" sz="2800" dirty="0" err="1"/>
              <a:t>scholae</a:t>
            </a:r>
            <a:r>
              <a:rPr lang="sk-SK" sz="2800" dirty="0"/>
              <a:t> </a:t>
            </a:r>
            <a:r>
              <a:rPr lang="sk-SK" sz="2800" dirty="0" err="1"/>
              <a:t>ludentis</a:t>
            </a:r>
            <a:r>
              <a:rPr lang="sk-SK" sz="2800" dirty="0"/>
              <a:t> </a:t>
            </a:r>
            <a:r>
              <a:rPr lang="sk-SK" sz="2800" dirty="0" err="1"/>
              <a:t>exercitia</a:t>
            </a:r>
            <a:r>
              <a:rPr lang="sk-SK" sz="2800" dirty="0"/>
              <a:t> </a:t>
            </a:r>
            <a:r>
              <a:rPr lang="sk-SK" sz="2800" dirty="0" err="1"/>
              <a:t>olim</a:t>
            </a:r>
            <a:r>
              <a:rPr lang="sk-SK" sz="2800" dirty="0"/>
              <a:t> </a:t>
            </a:r>
            <a:r>
              <a:rPr lang="sk-SK" sz="2800" dirty="0" err="1"/>
              <a:t>accommodatus</a:t>
            </a:r>
            <a:r>
              <a:rPr lang="sk-SK" sz="2800" dirty="0"/>
              <a:t>, </a:t>
            </a:r>
            <a:r>
              <a:rPr lang="sk-SK" sz="2800" dirty="0" err="1"/>
              <a:t>nunc</a:t>
            </a:r>
            <a:r>
              <a:rPr lang="sk-SK" sz="2800" dirty="0"/>
              <a:t> </a:t>
            </a:r>
            <a:r>
              <a:rPr lang="sk-SK" sz="2800" dirty="0" err="1"/>
              <a:t>autem</a:t>
            </a:r>
            <a:r>
              <a:rPr lang="sk-SK" sz="2800" dirty="0"/>
              <a:t> </a:t>
            </a:r>
            <a:r>
              <a:rPr lang="sk-SK" sz="2800" dirty="0" err="1"/>
              <a:t>luci</a:t>
            </a:r>
            <a:r>
              <a:rPr lang="sk-SK" sz="2800" dirty="0"/>
              <a:t> </a:t>
            </a:r>
            <a:r>
              <a:rPr lang="sk-SK" sz="2800" dirty="0" err="1"/>
              <a:t>datus</a:t>
            </a:r>
            <a:r>
              <a:rPr lang="sk-SK" sz="2800" dirty="0"/>
              <a:t>“ </a:t>
            </a:r>
            <a:r>
              <a:rPr lang="sk-SK" sz="2800" dirty="0" smtClean="0"/>
              <a:t>- Diogenes </a:t>
            </a:r>
            <a:r>
              <a:rPr lang="sk-SK" sz="2800" dirty="0" err="1"/>
              <a:t>Kynik</a:t>
            </a:r>
            <a:r>
              <a:rPr lang="sk-SK" sz="2800" dirty="0"/>
              <a:t> znovu živý alebo ako úsporne filozofovať. Uspôsobený kedysi pre cvičenie v škole založenej na hre, teraz zverený do tlače</a:t>
            </a:r>
            <a:r>
              <a:rPr lang="sk-SK" sz="2800" dirty="0" smtClean="0"/>
              <a:t>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85753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>
                <a:latin typeface="+mn-lt"/>
              </a:rPr>
              <a:t>J. A. Komenský – školské divadelné hry v </a:t>
            </a:r>
            <a:r>
              <a:rPr lang="sk-SK" sz="3200" b="1" i="1" dirty="0" err="1">
                <a:latin typeface="+mn-lt"/>
              </a:rPr>
              <a:t>Lešne</a:t>
            </a:r>
            <a:endParaRPr lang="sk-SK" sz="3200" b="1" i="1" dirty="0">
              <a:latin typeface="+mn-lt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470025"/>
            <a:ext cx="2692400" cy="4651376"/>
          </a:xfrm>
        </p:spPr>
      </p:pic>
      <p:sp>
        <p:nvSpPr>
          <p:cNvPr id="5" name="BlokTextu 4"/>
          <p:cNvSpPr txBox="1"/>
          <p:nvPr/>
        </p:nvSpPr>
        <p:spPr>
          <a:xfrm>
            <a:off x="838200" y="1574800"/>
            <a:ext cx="734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 r. </a:t>
            </a:r>
            <a:r>
              <a:rPr lang="sk-SK" sz="2800" dirty="0" smtClean="0"/>
              <a:t>1641 premiéra školskej divadelnej hry </a:t>
            </a:r>
            <a:r>
              <a:rPr lang="sk-SK" sz="2800" dirty="0"/>
              <a:t>„</a:t>
            </a:r>
            <a:r>
              <a:rPr lang="sk-SK" sz="2800" b="1" i="1" dirty="0" err="1"/>
              <a:t>Abrahamus</a:t>
            </a:r>
            <a:r>
              <a:rPr lang="sk-SK" sz="2800" b="1" i="1" dirty="0"/>
              <a:t> patriarcha</a:t>
            </a:r>
            <a:r>
              <a:rPr lang="sk-SK" sz="2800" dirty="0"/>
              <a:t>“ </a:t>
            </a:r>
            <a:r>
              <a:rPr lang="sk-SK" sz="2800" dirty="0" smtClean="0"/>
              <a:t>- Praotec Abrahám.</a:t>
            </a:r>
          </a:p>
          <a:p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 vydaná </a:t>
            </a:r>
            <a:r>
              <a:rPr lang="sk-SK" sz="2800" dirty="0"/>
              <a:t>v Amsterdame v r. 1661 </a:t>
            </a:r>
            <a:endParaRPr lang="sk-SK" sz="2800" dirty="0" smtClean="0"/>
          </a:p>
          <a:p>
            <a:r>
              <a:rPr lang="sk-SK" sz="2800" dirty="0" smtClean="0"/>
              <a:t>„</a:t>
            </a:r>
            <a:r>
              <a:rPr lang="sk-SK" sz="2800" dirty="0" err="1"/>
              <a:t>Abrahamus</a:t>
            </a:r>
            <a:r>
              <a:rPr lang="sk-SK" sz="2800" dirty="0"/>
              <a:t> patriarcha. </a:t>
            </a:r>
            <a:r>
              <a:rPr lang="sk-SK" sz="2800" dirty="0" err="1"/>
              <a:t>Scena</a:t>
            </a:r>
            <a:r>
              <a:rPr lang="sk-SK" sz="2800" dirty="0"/>
              <a:t> </a:t>
            </a:r>
            <a:r>
              <a:rPr lang="sk-SK" sz="2800" dirty="0" err="1"/>
              <a:t>repraesentatus</a:t>
            </a:r>
            <a:r>
              <a:rPr lang="sk-SK" sz="2800" dirty="0"/>
              <a:t> </a:t>
            </a:r>
            <a:r>
              <a:rPr lang="sk-SK" sz="2800" dirty="0" err="1"/>
              <a:t>anno</a:t>
            </a:r>
            <a:r>
              <a:rPr lang="sk-SK" sz="2800" dirty="0"/>
              <a:t> 1641 in </a:t>
            </a:r>
            <a:r>
              <a:rPr lang="sk-SK" sz="2800" dirty="0" err="1"/>
              <a:t>Januario</a:t>
            </a:r>
            <a:r>
              <a:rPr lang="sk-SK" sz="2800" dirty="0"/>
              <a:t>, </a:t>
            </a:r>
            <a:r>
              <a:rPr lang="sk-SK" sz="2800" dirty="0" err="1"/>
              <a:t>sub</a:t>
            </a:r>
            <a:r>
              <a:rPr lang="sk-SK" sz="2800" dirty="0"/>
              <a:t> </a:t>
            </a:r>
            <a:r>
              <a:rPr lang="sk-SK" sz="2800" dirty="0" err="1"/>
              <a:t>examen</a:t>
            </a:r>
            <a:r>
              <a:rPr lang="sk-SK" sz="2800" dirty="0"/>
              <a:t> </a:t>
            </a:r>
            <a:r>
              <a:rPr lang="sk-SK" sz="2800" dirty="0" err="1"/>
              <a:t>scholae</a:t>
            </a:r>
            <a:r>
              <a:rPr lang="sk-SK" sz="2800" dirty="0"/>
              <a:t> </a:t>
            </a:r>
            <a:r>
              <a:rPr lang="sk-SK" sz="2800" dirty="0" err="1"/>
              <a:t>publicum</a:t>
            </a:r>
            <a:r>
              <a:rPr lang="sk-SK" sz="2800" dirty="0"/>
              <a:t>“ (</a:t>
            </a:r>
            <a:r>
              <a:rPr lang="sk-SK" sz="2800" dirty="0" smtClean="0"/>
              <a:t>Praotec </a:t>
            </a:r>
            <a:r>
              <a:rPr lang="sk-SK" sz="2800" dirty="0"/>
              <a:t>Abrahám. Predvedený na javisku v januári v roku 1641, v čase verejných školských </a:t>
            </a:r>
            <a:r>
              <a:rPr lang="sk-SK" sz="2800" dirty="0" smtClean="0"/>
              <a:t>skúšok)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390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Aktuálne vydanie Komenského hier (2024)</a:t>
            </a:r>
            <a:endParaRPr lang="sk-SK" sz="3200" b="1" i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560044"/>
            <a:ext cx="5499100" cy="46169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b="1" dirty="0" smtClean="0"/>
              <a:t>Diogenes </a:t>
            </a:r>
            <a:r>
              <a:rPr lang="sk-SK" b="1" dirty="0" err="1" smtClean="0"/>
              <a:t>Kynik</a:t>
            </a:r>
            <a:r>
              <a:rPr lang="sk-SK" b="1" dirty="0" smtClean="0"/>
              <a:t> znovu </a:t>
            </a:r>
            <a:r>
              <a:rPr lang="sk-SK" b="1" dirty="0" err="1" smtClean="0"/>
              <a:t>naživu</a:t>
            </a:r>
            <a:endParaRPr lang="sk-SK" b="1" dirty="0" smtClean="0"/>
          </a:p>
          <a:p>
            <a:pPr marL="0" indent="0" algn="ctr">
              <a:buNone/>
            </a:pPr>
            <a:r>
              <a:rPr lang="sk-SK" b="1" dirty="0"/>
              <a:t>a</a:t>
            </a:r>
            <a:r>
              <a:rPr lang="sk-SK" b="1" dirty="0" smtClean="0"/>
              <a:t>  </a:t>
            </a:r>
          </a:p>
          <a:p>
            <a:pPr marL="0" indent="0" algn="ctr">
              <a:buNone/>
            </a:pPr>
            <a:r>
              <a:rPr lang="sk-SK" b="1" dirty="0" smtClean="0"/>
              <a:t>Patriarcha </a:t>
            </a:r>
            <a:r>
              <a:rPr lang="sk-SK" b="1" dirty="0" err="1" smtClean="0"/>
              <a:t>Abraham</a:t>
            </a:r>
            <a:endParaRPr lang="sk-SK" b="1" dirty="0" smtClean="0"/>
          </a:p>
          <a:p>
            <a:r>
              <a:rPr lang="sk-SK" dirty="0" smtClean="0"/>
              <a:t>2024, vydavateľstvo: Sofia, 272 s.</a:t>
            </a:r>
          </a:p>
          <a:p>
            <a:r>
              <a:rPr lang="sk-SK" dirty="0"/>
              <a:t>Markéta </a:t>
            </a:r>
            <a:r>
              <a:rPr lang="sk-SK" dirty="0" err="1" smtClean="0"/>
              <a:t>Klosová</a:t>
            </a:r>
            <a:r>
              <a:rPr lang="sk-SK" dirty="0" smtClean="0"/>
              <a:t>:</a:t>
            </a:r>
          </a:p>
          <a:p>
            <a:pPr>
              <a:buFontTx/>
              <a:buChar char="-"/>
            </a:pPr>
            <a:r>
              <a:rPr lang="sk-SK" dirty="0" smtClean="0"/>
              <a:t>preklad, </a:t>
            </a:r>
            <a:r>
              <a:rPr lang="sk-SK" dirty="0"/>
              <a:t>autorka </a:t>
            </a:r>
            <a:r>
              <a:rPr lang="sk-SK" dirty="0" smtClean="0"/>
              <a:t>komentárov a autorka úvodnej štúdie „O Komenského </a:t>
            </a:r>
            <a:r>
              <a:rPr lang="sk-SK" dirty="0" err="1" smtClean="0"/>
              <a:t>divadelních</a:t>
            </a:r>
            <a:r>
              <a:rPr lang="sk-SK" dirty="0" smtClean="0"/>
              <a:t> hrách Diogenes </a:t>
            </a:r>
            <a:r>
              <a:rPr lang="sk-SK" dirty="0" err="1"/>
              <a:t>Kynik</a:t>
            </a:r>
            <a:r>
              <a:rPr lang="sk-SK" dirty="0"/>
              <a:t> znovu </a:t>
            </a:r>
            <a:r>
              <a:rPr lang="sk-SK" dirty="0" err="1" smtClean="0"/>
              <a:t>naživu</a:t>
            </a:r>
            <a:r>
              <a:rPr lang="sk-SK" dirty="0" smtClean="0"/>
              <a:t> a Patriarcha </a:t>
            </a:r>
            <a:r>
              <a:rPr lang="sk-SK" dirty="0" err="1" smtClean="0"/>
              <a:t>Abraham</a:t>
            </a:r>
            <a:r>
              <a:rPr lang="sk-SK" dirty="0" smtClean="0"/>
              <a:t>“ 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1560044"/>
            <a:ext cx="3157208" cy="46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1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>
                <a:latin typeface="+mn-lt"/>
              </a:rPr>
              <a:t>J. A. Komenský – školské divadelné hry v </a:t>
            </a:r>
            <a:r>
              <a:rPr lang="sk-SK" sz="3200" b="1" i="1" dirty="0" err="1" smtClean="0">
                <a:latin typeface="+mn-lt"/>
              </a:rPr>
              <a:t>Šárošpataku</a:t>
            </a:r>
            <a:endParaRPr lang="sk-SK" sz="3200" b="1" i="1" dirty="0"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310223"/>
            <a:ext cx="734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smtClean="0"/>
              <a:t>V príhovore </a:t>
            </a:r>
            <a:r>
              <a:rPr lang="sk-SK" sz="2400" b="1" i="1" dirty="0" smtClean="0"/>
              <a:t>diela - argumenty pre nevyhnutnosť </a:t>
            </a:r>
            <a:r>
              <a:rPr lang="sk-SK" sz="2400" b="1" i="1" dirty="0"/>
              <a:t>zachovania scénických a divadelných </a:t>
            </a:r>
            <a:r>
              <a:rPr lang="sk-SK" sz="2400" b="1" i="1" dirty="0" smtClean="0"/>
              <a:t>predstavení: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Verejné vystupovanie podnecuje žiaka k horlivosti viac než akékoľvek napomínanie alebo ťarcha disciplíny.</a:t>
            </a:r>
          </a:p>
          <a:p>
            <a:pPr marL="342900" indent="-342900">
              <a:buAutoNum type="arabicPeriod"/>
            </a:pPr>
            <a:r>
              <a:rPr lang="sk-SK" sz="2400" dirty="0"/>
              <a:t>P</a:t>
            </a:r>
            <a:r>
              <a:rPr lang="sk-SK" sz="2400" dirty="0" smtClean="0"/>
              <a:t>re </a:t>
            </a:r>
            <a:r>
              <a:rPr lang="sk-SK" sz="2400" dirty="0"/>
              <a:t>žiakov je dôležitým popudom k ďalším veciam, ktoré majú jednu po druhej dosiahnuť</a:t>
            </a:r>
            <a:endParaRPr lang="sk-SK" sz="2400" dirty="0" smtClean="0"/>
          </a:p>
          <a:p>
            <a:pPr marL="342900" indent="-342900">
              <a:buAutoNum type="arabicPeriod"/>
            </a:pPr>
            <a:r>
              <a:rPr lang="sk-SK" sz="2400" dirty="0" smtClean="0"/>
              <a:t>Je popudom aj pre učiteľov k lepším výkonom.</a:t>
            </a:r>
          </a:p>
          <a:p>
            <a:pPr marL="342900" indent="-342900">
              <a:buAutoNum type="arabicPeriod"/>
            </a:pPr>
            <a:r>
              <a:rPr lang="sk-SK" sz="2400" dirty="0"/>
              <a:t>T</a:t>
            </a:r>
            <a:r>
              <a:rPr lang="sk-SK" sz="2400" dirty="0" smtClean="0"/>
              <a:t>eší </a:t>
            </a:r>
            <a:r>
              <a:rPr lang="sk-SK" sz="2400" dirty="0"/>
              <a:t>a</a:t>
            </a:r>
            <a:r>
              <a:rPr lang="sk-SK" sz="2400" dirty="0" smtClean="0"/>
              <a:t>j </a:t>
            </a:r>
            <a:r>
              <a:rPr lang="sk-SK" sz="2400" dirty="0"/>
              <a:t>rodičov </a:t>
            </a:r>
            <a:r>
              <a:rPr lang="sk-SK" sz="2400" dirty="0" smtClean="0"/>
              <a:t>vidieť svoje deti a </a:t>
            </a:r>
            <a:r>
              <a:rPr lang="sk-SK" sz="2400" dirty="0"/>
              <a:t>neľutujú </a:t>
            </a:r>
            <a:r>
              <a:rPr lang="sk-SK" sz="2400" dirty="0" smtClean="0"/>
              <a:t>výdavky.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Prezrádzajú sa </a:t>
            </a:r>
            <a:r>
              <a:rPr lang="sk-SK" sz="2400" dirty="0"/>
              <a:t>výnimočné talenty a ľahšie sa </a:t>
            </a:r>
            <a:r>
              <a:rPr lang="sk-SK" sz="2400" dirty="0" smtClean="0"/>
              <a:t>spozná pre </a:t>
            </a:r>
            <a:r>
              <a:rPr lang="sk-SK" sz="2400" dirty="0"/>
              <a:t>aké štúdium sa kto najviac </a:t>
            </a:r>
            <a:r>
              <a:rPr lang="sk-SK" sz="2400" dirty="0" smtClean="0"/>
              <a:t>hodí.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Mladí ľudia sa pripravujú vystupovaním, prejavom, komunikáciou, správaním a pod. pre </a:t>
            </a:r>
            <a:r>
              <a:rPr lang="sk-SK" sz="2400" dirty="0"/>
              <a:t>cirkev, politiku a </a:t>
            </a:r>
            <a:r>
              <a:rPr lang="sk-SK" sz="2400" dirty="0" smtClean="0"/>
              <a:t>školstvo.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65" y="1310223"/>
            <a:ext cx="3113735" cy="47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3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Ev. Kolégium v Prešove</a:t>
            </a:r>
            <a:endParaRPr lang="sk-SK" sz="3200" b="1" i="1" dirty="0"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310223"/>
            <a:ext cx="7099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Ev. Kolégium v Prešove (1667)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gymnázium </a:t>
            </a:r>
            <a:r>
              <a:rPr lang="sk-SK" sz="2800" dirty="0"/>
              <a:t>s vyučovaním vyšších náuk a kurzom teológie a filozofie v najvyšších </a:t>
            </a:r>
            <a:r>
              <a:rPr lang="sk-SK" sz="2800" dirty="0" smtClean="0"/>
              <a:t>ročníkoch</a:t>
            </a:r>
          </a:p>
          <a:p>
            <a:pPr marL="285750" indent="-285750">
              <a:buFontTx/>
              <a:buChar char="-"/>
            </a:pPr>
            <a:r>
              <a:rPr lang="sk-SK" sz="2800" dirty="0"/>
              <a:t>s</a:t>
            </a:r>
            <a:r>
              <a:rPr lang="sk-SK" sz="2800" dirty="0" smtClean="0"/>
              <a:t>naha o premenu na univerzitu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významné osobnosti, </a:t>
            </a:r>
            <a:r>
              <a:rPr lang="sk-SK" sz="2800" dirty="0"/>
              <a:t>ktoré preslávili </a:t>
            </a:r>
            <a:r>
              <a:rPr lang="sk-SK" sz="2800" dirty="0" smtClean="0"/>
              <a:t>školu</a:t>
            </a:r>
          </a:p>
          <a:p>
            <a:r>
              <a:rPr lang="sk-SK" sz="2800" dirty="0" smtClean="0"/>
              <a:t>   doma </a:t>
            </a:r>
            <a:r>
              <a:rPr lang="sk-SK" sz="2800" dirty="0"/>
              <a:t>i v </a:t>
            </a:r>
            <a:r>
              <a:rPr lang="sk-SK" sz="2800" dirty="0" smtClean="0"/>
              <a:t>zahraničí (E. </a:t>
            </a:r>
            <a:r>
              <a:rPr lang="sk-SK" sz="2800" dirty="0" err="1"/>
              <a:t>L</a:t>
            </a:r>
            <a:r>
              <a:rPr lang="sk-SK" sz="2800" dirty="0" err="1" smtClean="0"/>
              <a:t>adiver</a:t>
            </a:r>
            <a:r>
              <a:rPr lang="sk-SK" sz="2800" dirty="0" smtClean="0"/>
              <a:t> ml.)</a:t>
            </a:r>
            <a:endParaRPr lang="sk-SK" sz="2800" dirty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81" y="1492758"/>
            <a:ext cx="3116020" cy="191084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838200" y="4890890"/>
            <a:ext cx="10401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„Vznik evanjelickej univerzity v krajine by bol mocnou zbraňou v rukách protestantských stavov a veľkým nebezpečenstvom pre katolícku cirkev a proces </a:t>
            </a:r>
            <a:r>
              <a:rPr lang="sk-SK" sz="2800" dirty="0" err="1"/>
              <a:t>katolizácie</a:t>
            </a:r>
            <a:r>
              <a:rPr lang="sk-SK" sz="2800" dirty="0"/>
              <a:t>.“ </a:t>
            </a:r>
            <a:r>
              <a:rPr lang="sk-SK" sz="2800" dirty="0" smtClean="0"/>
              <a:t>(prof. P. </a:t>
            </a:r>
            <a:r>
              <a:rPr lang="sk-SK" sz="2800" dirty="0" err="1" smtClean="0"/>
              <a:t>Kónya</a:t>
            </a:r>
            <a:r>
              <a:rPr lang="sk-SK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776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8714"/>
            <a:ext cx="10515600" cy="7016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E. </a:t>
            </a:r>
            <a:r>
              <a:rPr lang="sk-SK" sz="3200" b="1" i="1" dirty="0" err="1" smtClean="0">
                <a:latin typeface="+mn-lt"/>
              </a:rPr>
              <a:t>Ladiver</a:t>
            </a:r>
            <a:r>
              <a:rPr lang="sk-SK" sz="3200" b="1" i="1" dirty="0" smtClean="0">
                <a:latin typeface="+mn-lt"/>
              </a:rPr>
              <a:t> </a:t>
            </a:r>
            <a:r>
              <a:rPr lang="sk-SK" sz="3200" b="1" i="1" dirty="0" smtClean="0">
                <a:latin typeface="+mn-lt"/>
              </a:rPr>
              <a:t>a </a:t>
            </a:r>
            <a:r>
              <a:rPr lang="sk-SK" sz="3200" b="1" i="1" dirty="0" smtClean="0">
                <a:latin typeface="+mn-lt"/>
              </a:rPr>
              <a:t>školské hry na ev. </a:t>
            </a:r>
            <a:r>
              <a:rPr lang="sk-SK" sz="3200" b="1" i="1" dirty="0" smtClean="0">
                <a:latin typeface="+mn-lt"/>
              </a:rPr>
              <a:t>Kolégiu </a:t>
            </a:r>
            <a:r>
              <a:rPr lang="sk-SK" sz="3200" b="1" i="1" dirty="0" smtClean="0">
                <a:latin typeface="+mn-lt"/>
              </a:rPr>
              <a:t>v Prešove</a:t>
            </a:r>
            <a:endParaRPr lang="sk-SK" sz="3200" b="1" i="1" dirty="0"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095238"/>
            <a:ext cx="7912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Eliáš </a:t>
            </a:r>
            <a:r>
              <a:rPr lang="sk-SK" sz="2800" b="1" dirty="0" err="1" smtClean="0"/>
              <a:t>Ladiver</a:t>
            </a:r>
            <a:r>
              <a:rPr lang="sk-SK" sz="2800" b="1" dirty="0" smtClean="0"/>
              <a:t> ml. (1633 - 1686)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1667 – 1672 (profesor logiky a poézie)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1681 – 1686 (rektor)</a:t>
            </a:r>
          </a:p>
          <a:p>
            <a:pPr marL="285750" indent="-285750">
              <a:buFontTx/>
              <a:buChar char="-"/>
            </a:pPr>
            <a:r>
              <a:rPr lang="sk-SK" sz="2800" dirty="0"/>
              <a:t>bol študentom </a:t>
            </a:r>
            <a:r>
              <a:rPr lang="sk-SK" sz="2800" dirty="0" smtClean="0"/>
              <a:t>J. A. Komenského</a:t>
            </a:r>
          </a:p>
          <a:p>
            <a:pPr marL="285750" indent="-285750">
              <a:buFontTx/>
              <a:buChar char="-"/>
            </a:pPr>
            <a:r>
              <a:rPr lang="sk-SK" sz="2800" u="sng" dirty="0"/>
              <a:t>a</a:t>
            </a:r>
            <a:r>
              <a:rPr lang="sk-SK" sz="2800" u="sng" dirty="0" smtClean="0"/>
              <a:t>utor školských hier</a:t>
            </a:r>
            <a:r>
              <a:rPr lang="sk-SK" sz="2800" dirty="0" smtClean="0"/>
              <a:t>:</a:t>
            </a:r>
          </a:p>
          <a:p>
            <a:r>
              <a:rPr lang="sk-SK" sz="2800" dirty="0"/>
              <a:t>„</a:t>
            </a:r>
            <a:r>
              <a:rPr lang="sk-SK" sz="2800" i="1" dirty="0" err="1"/>
              <a:t>Eleazar</a:t>
            </a:r>
            <a:r>
              <a:rPr lang="sk-SK" sz="2800" i="1" dirty="0"/>
              <a:t> </a:t>
            </a:r>
            <a:r>
              <a:rPr lang="sk-SK" sz="2800" i="1" dirty="0" err="1"/>
              <a:t>Constans</a:t>
            </a:r>
            <a:r>
              <a:rPr lang="sk-SK" sz="2800" dirty="0"/>
              <a:t>“ (Vo viere neochvejný </a:t>
            </a:r>
            <a:r>
              <a:rPr lang="sk-SK" sz="2800" dirty="0" err="1"/>
              <a:t>Eleazár</a:t>
            </a:r>
            <a:r>
              <a:rPr lang="sk-SK" sz="2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sk-SK" sz="2800" dirty="0"/>
              <a:t>predstavili </a:t>
            </a:r>
            <a:r>
              <a:rPr lang="sk-SK" sz="2800" dirty="0" smtClean="0"/>
              <a:t>ju žiaci </a:t>
            </a:r>
            <a:r>
              <a:rPr lang="sk-SK" sz="2800" dirty="0"/>
              <a:t>K</a:t>
            </a:r>
            <a:r>
              <a:rPr lang="sk-SK" sz="2800" dirty="0" smtClean="0"/>
              <a:t>olégia </a:t>
            </a:r>
            <a:r>
              <a:rPr lang="sk-SK" sz="2800" dirty="0"/>
              <a:t>18. októbra 1668 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„</a:t>
            </a:r>
            <a:r>
              <a:rPr lang="sk-SK" sz="2800" i="1" dirty="0" err="1"/>
              <a:t>Papinianus</a:t>
            </a:r>
            <a:r>
              <a:rPr lang="sk-SK" sz="2800" i="1" dirty="0"/>
              <a:t> </a:t>
            </a:r>
            <a:r>
              <a:rPr lang="sk-SK" sz="2800" i="1" dirty="0" err="1" smtClean="0"/>
              <a:t>Tetragonos</a:t>
            </a:r>
            <a:r>
              <a:rPr lang="sk-SK" sz="2800" i="1" dirty="0" smtClean="0"/>
              <a:t>“, </a:t>
            </a:r>
            <a:r>
              <a:rPr lang="sk-SK" sz="2800" dirty="0" smtClean="0"/>
              <a:t>(</a:t>
            </a:r>
            <a:r>
              <a:rPr lang="sk-SK" sz="2800" dirty="0"/>
              <a:t>Udatný </a:t>
            </a:r>
            <a:r>
              <a:rPr lang="sk-SK" sz="2800" dirty="0" err="1" smtClean="0"/>
              <a:t>Papinianus</a:t>
            </a:r>
            <a:r>
              <a:rPr lang="sk-SK" sz="2800" dirty="0" smtClean="0"/>
              <a:t>), </a:t>
            </a:r>
          </a:p>
          <a:p>
            <a:r>
              <a:rPr lang="sk-SK" sz="2800" dirty="0" smtClean="0"/>
              <a:t>- 4</a:t>
            </a:r>
            <a:r>
              <a:rPr lang="sk-SK" sz="2800" dirty="0"/>
              <a:t>. októbra 1669 účinkovalo 254 žiakov zo siedmich </a:t>
            </a:r>
            <a:r>
              <a:rPr lang="sk-SK" sz="2800" dirty="0" smtClean="0"/>
              <a:t>tried,</a:t>
            </a:r>
            <a:r>
              <a:rPr lang="sk-SK" sz="2800" dirty="0"/>
              <a:t> medzi nimi bol aj gróf Imrich </a:t>
            </a:r>
            <a:r>
              <a:rPr lang="sk-SK" sz="2800" dirty="0" err="1"/>
              <a:t>Thököli</a:t>
            </a:r>
            <a:r>
              <a:rPr lang="sk-SK" sz="2800" dirty="0"/>
              <a:t>, vtedajší žiak E. </a:t>
            </a:r>
            <a:r>
              <a:rPr lang="sk-SK" sz="2800" dirty="0" err="1"/>
              <a:t>Ladivera</a:t>
            </a:r>
            <a:r>
              <a:rPr lang="sk-SK" sz="2800" dirty="0"/>
              <a:t>. </a:t>
            </a:r>
            <a:endParaRPr lang="sk-SK" sz="2800" dirty="0" smtClean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62" y="1095238"/>
            <a:ext cx="1944288" cy="240996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62" y="3700049"/>
            <a:ext cx="2000250" cy="2442042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9250168" y="6188408"/>
            <a:ext cx="23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Aemilius</a:t>
            </a:r>
            <a:r>
              <a:rPr lang="sk-SK" sz="2400" dirty="0" smtClean="0"/>
              <a:t> </a:t>
            </a:r>
            <a:r>
              <a:rPr lang="sk-SK" sz="2400" dirty="0" err="1" smtClean="0"/>
              <a:t>Papinius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8647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6400" cy="549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Tance</a:t>
            </a:r>
            <a:r>
              <a:rPr lang="sk-SK" sz="3200" b="1" i="1" dirty="0">
                <a:latin typeface="+mn-lt"/>
              </a:rPr>
              <a:t>, pantomimické predstavenia a scénické predvádzania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38200" y="1228724"/>
            <a:ext cx="6680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Pôsobenie hry pri výchove, pri poznávaní charakteru detí i dospelých, pri mravnej očiste, je </a:t>
            </a:r>
            <a:r>
              <a:rPr lang="sk-SK" sz="2800" dirty="0" smtClean="0"/>
              <a:t>známe </a:t>
            </a:r>
            <a:r>
              <a:rPr lang="sk-SK" sz="2800" dirty="0"/>
              <a:t>po celú dobu, kedy ľudstvo začalo žiť </a:t>
            </a:r>
            <a:r>
              <a:rPr lang="sk-SK" sz="2800" dirty="0" smtClean="0"/>
              <a:t>kultúrne.</a:t>
            </a:r>
          </a:p>
          <a:p>
            <a:endParaRPr lang="sk-SK" sz="2800" dirty="0" smtClean="0"/>
          </a:p>
          <a:p>
            <a:r>
              <a:rPr lang="sk-SK" sz="2800" b="1" i="1" dirty="0" smtClean="0"/>
              <a:t>Iniciácie – príprava na vstup do dospelosti</a:t>
            </a:r>
            <a:r>
              <a:rPr lang="sk-SK" sz="2800" dirty="0" smtClean="0"/>
              <a:t>:</a:t>
            </a:r>
          </a:p>
          <a:p>
            <a:r>
              <a:rPr lang="sk-SK" sz="2800" dirty="0"/>
              <a:t>Dôležitú úlohu tu zohrávajú tance, pantomimické predstavenia a scénické predvádzania všetkých druhov, na ktoré musí </a:t>
            </a:r>
            <a:r>
              <a:rPr lang="sk-SK" sz="2800" dirty="0" err="1"/>
              <a:t>iniciant</a:t>
            </a:r>
            <a:r>
              <a:rPr lang="sk-SK" sz="2800" dirty="0"/>
              <a:t> prizerať alebo sa na nich musí nejakým spôsobom </a:t>
            </a:r>
            <a:r>
              <a:rPr lang="sk-SK" sz="2800" dirty="0" smtClean="0"/>
              <a:t>podieľať.</a:t>
            </a:r>
            <a:endParaRPr lang="sk-SK" sz="2800" dirty="0"/>
          </a:p>
        </p:txBody>
      </p:sp>
      <p:pic>
        <p:nvPicPr>
          <p:cNvPr id="7" name="Picture 3" descr="D:\DATA\Pracovna plocha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1228724"/>
            <a:ext cx="3486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1" y="3790948"/>
            <a:ext cx="1960562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5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8714"/>
            <a:ext cx="10515600" cy="7016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Divadelné</a:t>
            </a:r>
            <a:r>
              <a:rPr lang="sk-SK" sz="3200" b="1" i="1" dirty="0" smtClean="0">
                <a:latin typeface="+mn-lt"/>
              </a:rPr>
              <a:t> hry na školách </a:t>
            </a:r>
            <a:endParaRPr lang="sk-SK" sz="3200" b="1" i="1" dirty="0"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095238"/>
            <a:ext cx="7289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obohacujú </a:t>
            </a:r>
            <a:r>
              <a:rPr lang="sk-SK" sz="2800" dirty="0"/>
              <a:t>školský život a prežívanie detí v mnohých oblastiach, ako napr.: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rozvíjanie </a:t>
            </a:r>
            <a:r>
              <a:rPr lang="sk-SK" sz="2800" dirty="0"/>
              <a:t>kreativity a predstavivosti,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rozvíjanie </a:t>
            </a:r>
            <a:r>
              <a:rPr lang="sk-SK" sz="2800" dirty="0"/>
              <a:t>sociálnych zručností,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zvyšovanie </a:t>
            </a:r>
            <a:r>
              <a:rPr lang="sk-SK" sz="2800" dirty="0"/>
              <a:t>sebavedomia,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rozvoj </a:t>
            </a:r>
            <a:r>
              <a:rPr lang="sk-SK" sz="2800" dirty="0"/>
              <a:t>záujmu o umenie,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relaxácia </a:t>
            </a:r>
            <a:r>
              <a:rPr lang="sk-SK" sz="2800" dirty="0"/>
              <a:t>a zábava,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upevňovanie </a:t>
            </a:r>
            <a:r>
              <a:rPr lang="sk-SK" sz="2800" dirty="0"/>
              <a:t>a precvičovanie učiva. </a:t>
            </a:r>
            <a:endParaRPr lang="sk-SK" sz="2800" dirty="0" smtClean="0"/>
          </a:p>
          <a:p>
            <a:r>
              <a:rPr lang="sk-SK" sz="2800" dirty="0" smtClean="0"/>
              <a:t>Aj </a:t>
            </a:r>
            <a:r>
              <a:rPr lang="sk-SK" sz="2800" dirty="0"/>
              <a:t>v dnešnom svete je v tomto kontexte aktuálna Komenského výzva, aby sa „</a:t>
            </a:r>
            <a:r>
              <a:rPr lang="sk-SK" sz="2800" b="1" i="1" dirty="0"/>
              <a:t>školská práca zmenila v hru a </a:t>
            </a:r>
            <a:r>
              <a:rPr lang="sk-SK" sz="2800" b="1" i="1" dirty="0" smtClean="0"/>
              <a:t>potešenie</a:t>
            </a:r>
            <a:r>
              <a:rPr lang="sk-SK" sz="2800" dirty="0" smtClean="0"/>
              <a:t>.“</a:t>
            </a:r>
            <a:endParaRPr lang="sk-SK" sz="2800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07" y="1095238"/>
            <a:ext cx="3024893" cy="42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41499"/>
            <a:ext cx="9144000" cy="944563"/>
          </a:xfrm>
        </p:spPr>
        <p:txBody>
          <a:bodyPr>
            <a:normAutofit/>
          </a:bodyPr>
          <a:lstStyle/>
          <a:p>
            <a:r>
              <a:rPr lang="sk-SK" b="1" dirty="0" smtClean="0"/>
              <a:t>Ďakujem za vašu pozornosť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lstStyle/>
          <a:p>
            <a:r>
              <a:rPr lang="sk-SK" dirty="0" smtClean="0"/>
              <a:t>Eduard Lukáč</a:t>
            </a:r>
          </a:p>
          <a:p>
            <a:r>
              <a:rPr lang="sk-SK" dirty="0" smtClean="0"/>
              <a:t>Ústav pedagogiky, </a:t>
            </a:r>
            <a:r>
              <a:rPr lang="sk-SK" dirty="0" err="1" smtClean="0"/>
              <a:t>andragogiky</a:t>
            </a:r>
            <a:r>
              <a:rPr lang="sk-SK" dirty="0" smtClean="0"/>
              <a:t> a psychológie</a:t>
            </a:r>
          </a:p>
          <a:p>
            <a:r>
              <a:rPr lang="sk-SK" dirty="0" smtClean="0"/>
              <a:t>FHPV PU v Prešove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786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Školské divadelné hry v jezuitských školách</a:t>
            </a:r>
            <a:endParaRPr lang="sk-SK" sz="3200" b="1" i="1" dirty="0">
              <a:latin typeface="+mn-lt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15" y="1412081"/>
            <a:ext cx="3517485" cy="4671219"/>
          </a:xfrm>
        </p:spPr>
      </p:pic>
      <p:sp>
        <p:nvSpPr>
          <p:cNvPr id="5" name="BlokTextu 4"/>
          <p:cNvSpPr txBox="1"/>
          <p:nvPr/>
        </p:nvSpPr>
        <p:spPr>
          <a:xfrm>
            <a:off x="838200" y="1412081"/>
            <a:ext cx="69143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i="1" dirty="0" err="1"/>
              <a:t>Ratio</a:t>
            </a:r>
            <a:r>
              <a:rPr lang="sk-SK" sz="2800" b="1" i="1" dirty="0"/>
              <a:t> </a:t>
            </a:r>
            <a:r>
              <a:rPr lang="sk-SK" sz="2800" b="1" i="1" dirty="0" err="1"/>
              <a:t>atque</a:t>
            </a:r>
            <a:r>
              <a:rPr lang="sk-SK" sz="2800" b="1" i="1" dirty="0"/>
              <a:t> </a:t>
            </a:r>
            <a:r>
              <a:rPr lang="sk-SK" sz="2800" b="1" i="1" dirty="0" err="1"/>
              <a:t>Institutio</a:t>
            </a:r>
            <a:r>
              <a:rPr lang="sk-SK" sz="2800" b="1" i="1" dirty="0"/>
              <a:t> </a:t>
            </a:r>
            <a:r>
              <a:rPr lang="sk-SK" sz="2800" b="1" i="1" dirty="0" err="1"/>
              <a:t>Studiorum</a:t>
            </a:r>
            <a:r>
              <a:rPr lang="sk-SK" sz="2800" b="1" i="1" dirty="0"/>
              <a:t> </a:t>
            </a:r>
            <a:r>
              <a:rPr lang="sk-SK" sz="2800" b="1" i="1" dirty="0" err="1"/>
              <a:t>Societatis</a:t>
            </a:r>
            <a:r>
              <a:rPr lang="sk-SK" sz="2800" b="1" i="1" dirty="0"/>
              <a:t> </a:t>
            </a:r>
            <a:r>
              <a:rPr lang="sk-SK" sz="2800" b="1" i="1" dirty="0" err="1" smtClean="0"/>
              <a:t>Iesu</a:t>
            </a:r>
            <a:r>
              <a:rPr lang="sk-SK" sz="2800" b="1" i="1" dirty="0"/>
              <a:t> (</a:t>
            </a:r>
            <a:r>
              <a:rPr lang="sk-SK" sz="2800" b="1" i="1" dirty="0" err="1"/>
              <a:t>Ratio</a:t>
            </a:r>
            <a:r>
              <a:rPr lang="sk-SK" sz="2800" b="1" i="1" dirty="0"/>
              <a:t> </a:t>
            </a:r>
            <a:r>
              <a:rPr lang="sk-SK" sz="2800" b="1" i="1" dirty="0" err="1" smtClean="0"/>
              <a:t>Studiorum</a:t>
            </a:r>
            <a:r>
              <a:rPr lang="sk-SK" sz="2800" b="1" i="1" dirty="0" smtClean="0"/>
              <a:t>, 1599)</a:t>
            </a:r>
          </a:p>
          <a:p>
            <a:endParaRPr lang="sk-SK" sz="2400" dirty="0" smtClean="0"/>
          </a:p>
          <a:p>
            <a:pPr algn="ctr"/>
            <a:r>
              <a:rPr lang="sk-SK" sz="2800" dirty="0" smtClean="0"/>
              <a:t>Pravidlá pre rektora</a:t>
            </a:r>
          </a:p>
          <a:p>
            <a:r>
              <a:rPr lang="sk-SK" sz="2800" dirty="0" smtClean="0"/>
              <a:t>13.</a:t>
            </a:r>
            <a:endParaRPr lang="sk-SK" sz="2800" dirty="0"/>
          </a:p>
          <a:p>
            <a:r>
              <a:rPr lang="sk-SK" sz="2800" dirty="0"/>
              <a:t>Tragédie a komédie, ktoré sa majú uvádzať len zriedka a v latinčine, musia mať duchovnú a povznášajúcu tému. Všetko, čo sa uvádza ako medzihra, musí byť v latinčine a musí dodržiavať pravidlá slušnosti. Ženský make-up ani kostýmy nie sú </a:t>
            </a:r>
            <a:r>
              <a:rPr lang="sk-SK" sz="2800" dirty="0" smtClean="0"/>
              <a:t>povolené.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72919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Školské divadelné hry v jezuitských školách</a:t>
            </a:r>
            <a:endParaRPr lang="sk-SK" sz="3200" b="1" i="1" dirty="0"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412081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 smtClean="0"/>
              <a:t>kanonizácia </a:t>
            </a:r>
            <a:r>
              <a:rPr lang="sk-SK" sz="2800" dirty="0"/>
              <a:t>Ignáca </a:t>
            </a:r>
            <a:r>
              <a:rPr lang="sk-SK" sz="2800" dirty="0" smtClean="0"/>
              <a:t>z </a:t>
            </a:r>
            <a:r>
              <a:rPr lang="sk-SK" sz="2800" dirty="0" err="1" smtClean="0"/>
              <a:t>Loyoly</a:t>
            </a:r>
            <a:r>
              <a:rPr lang="sk-SK" sz="2800" dirty="0" smtClean="0"/>
              <a:t> </a:t>
            </a:r>
            <a:r>
              <a:rPr lang="sk-SK" sz="2800" dirty="0"/>
              <a:t>a Františka </a:t>
            </a:r>
            <a:r>
              <a:rPr lang="sk-SK" sz="2800" dirty="0" err="1"/>
              <a:t>Xaverského</a:t>
            </a:r>
            <a:r>
              <a:rPr lang="sk-SK" sz="2800" dirty="0"/>
              <a:t> v r. </a:t>
            </a:r>
            <a:r>
              <a:rPr lang="sk-SK" sz="2800" dirty="0" smtClean="0"/>
              <a:t>1622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jezuitské </a:t>
            </a:r>
            <a:r>
              <a:rPr lang="sk-SK" sz="2800" dirty="0"/>
              <a:t>Kolégium v Ríme (</a:t>
            </a:r>
            <a:r>
              <a:rPr lang="sk-SK" sz="2800" dirty="0" err="1"/>
              <a:t>Collegium</a:t>
            </a:r>
            <a:r>
              <a:rPr lang="sk-SK" sz="2800" dirty="0"/>
              <a:t> </a:t>
            </a:r>
            <a:r>
              <a:rPr lang="sk-SK" sz="2800" dirty="0" err="1" smtClean="0"/>
              <a:t>Romanum</a:t>
            </a:r>
            <a:r>
              <a:rPr lang="sk-SK" sz="2800" dirty="0" smtClean="0"/>
              <a:t>, </a:t>
            </a:r>
            <a:r>
              <a:rPr lang="sk-SK" sz="2800" dirty="0" err="1" smtClean="0"/>
              <a:t>zal</a:t>
            </a:r>
            <a:r>
              <a:rPr lang="sk-SK" sz="2800" dirty="0"/>
              <a:t>. </a:t>
            </a:r>
            <a:r>
              <a:rPr lang="sk-SK" sz="2800" dirty="0" smtClean="0"/>
              <a:t>1551)</a:t>
            </a:r>
          </a:p>
          <a:p>
            <a:pPr marL="285750" indent="-285750">
              <a:buFontTx/>
              <a:buChar char="-"/>
            </a:pPr>
            <a:r>
              <a:rPr lang="sk-SK" sz="2800" dirty="0"/>
              <a:t>3</a:t>
            </a:r>
            <a:r>
              <a:rPr lang="sk-SK" sz="2800" dirty="0" smtClean="0"/>
              <a:t> </a:t>
            </a:r>
            <a:r>
              <a:rPr lang="sk-SK" sz="2800" dirty="0"/>
              <a:t>divadelné </a:t>
            </a:r>
            <a:r>
              <a:rPr lang="sk-SK" sz="2800" dirty="0" smtClean="0"/>
              <a:t>predstavenia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412081"/>
            <a:ext cx="4474264" cy="270468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054100" y="4487443"/>
            <a:ext cx="10659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„Divadlo sa odvtedy stalo charakteristickým znakom jezuitských škôl a podstatnou súčasťou vzdelávacieho procesu.“ (J. </a:t>
            </a:r>
            <a:r>
              <a:rPr lang="sk-SK" sz="2800" dirty="0" err="1" smtClean="0"/>
              <a:t>O’Malley</a:t>
            </a:r>
            <a:r>
              <a:rPr lang="sk-SK" sz="2800" dirty="0" smtClean="0"/>
              <a:t>: Dejiny jezuitov, </a:t>
            </a:r>
            <a:r>
              <a:rPr lang="sk-SK" sz="2800" dirty="0"/>
              <a:t>2014)</a:t>
            </a:r>
            <a:endParaRPr lang="sk-SK" sz="2800" b="1" i="1" dirty="0"/>
          </a:p>
        </p:txBody>
      </p:sp>
    </p:spTree>
    <p:extLst>
      <p:ext uri="{BB962C8B-B14F-4D97-AF65-F5344CB8AC3E}">
        <p14:creationId xmlns:p14="http://schemas.microsoft.com/office/powerpoint/2010/main" val="160302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Školské divadelné hry v jezuitských školách</a:t>
            </a:r>
            <a:endParaRPr lang="sk-SK" sz="3200" b="1" i="1" dirty="0"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412081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Študenti </a:t>
            </a:r>
            <a:r>
              <a:rPr lang="sk-SK" sz="2800" dirty="0"/>
              <a:t>sa vďaka </a:t>
            </a:r>
            <a:r>
              <a:rPr lang="sk-SK" sz="2800" dirty="0" smtClean="0"/>
              <a:t>divadlu: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v</a:t>
            </a:r>
            <a:r>
              <a:rPr lang="sk-SK" sz="2800" dirty="0"/>
              <a:t> praxi naučili kultivovane vystupovať,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hovoriť </a:t>
            </a:r>
            <a:r>
              <a:rPr lang="sk-SK" sz="2800" dirty="0"/>
              <a:t>na verejnosti, čo bolo dôležité vo vedúcich pozíciách spoločnosti.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/>
              <a:t>d</a:t>
            </a:r>
            <a:r>
              <a:rPr lang="sk-SK" sz="2800" dirty="0" smtClean="0"/>
              <a:t>ivadlo </a:t>
            </a:r>
            <a:r>
              <a:rPr lang="sk-SK" sz="2800" dirty="0"/>
              <a:t>v nich zapálilo iskru nadšenia a aspoň raz na chvíľu sa uliali z driny v laviciach. 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Dokonca </a:t>
            </a:r>
            <a:r>
              <a:rPr lang="sk-SK" sz="2800" dirty="0"/>
              <a:t>aj menšie školy uvádzali dve až tri hry ročne, čím sa stali dôležitou súčasťou kultúrneho života </a:t>
            </a:r>
            <a:r>
              <a:rPr lang="sk-SK" sz="2800" dirty="0" smtClean="0"/>
              <a:t>miest.  (John </a:t>
            </a:r>
            <a:r>
              <a:rPr lang="sk-SK" sz="2800" dirty="0"/>
              <a:t>W. </a:t>
            </a:r>
            <a:r>
              <a:rPr lang="sk-SK" sz="2800" dirty="0" err="1"/>
              <a:t>O’Malley</a:t>
            </a:r>
            <a:r>
              <a:rPr lang="sk-SK" sz="2800" dirty="0"/>
              <a:t> </a:t>
            </a:r>
            <a:r>
              <a:rPr lang="sk-SK" sz="2800" dirty="0" smtClean="0"/>
              <a:t>SJ, 2014</a:t>
            </a:r>
            <a:r>
              <a:rPr lang="sk-SK" sz="2800" dirty="0"/>
              <a:t>, s. 40</a:t>
            </a:r>
            <a:r>
              <a:rPr lang="sk-SK" sz="2800" dirty="0" smtClean="0"/>
              <a:t>)</a:t>
            </a:r>
            <a:endParaRPr lang="sk-SK" sz="2800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08" y="1551780"/>
            <a:ext cx="2722492" cy="38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Školské divadelné hry v jezuitských školách</a:t>
            </a:r>
            <a:endParaRPr lang="sk-SK" sz="3200" b="1" i="1" dirty="0"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246981"/>
            <a:ext cx="10414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400" b="1" dirty="0" smtClean="0"/>
              <a:t>Ružička</a:t>
            </a:r>
            <a:r>
              <a:rPr lang="sk-SK" sz="2400" b="1" dirty="0"/>
              <a:t>, V</a:t>
            </a:r>
            <a:r>
              <a:rPr lang="sk-SK" sz="2400" b="1" dirty="0" smtClean="0"/>
              <a:t>.: </a:t>
            </a:r>
            <a:r>
              <a:rPr lang="sk-SK" sz="2400" b="1" dirty="0"/>
              <a:t>Školstvo na Slovensku v období neskorého feudalizmu (po 70-te roky 18. storočia</a:t>
            </a:r>
            <a:r>
              <a:rPr lang="sk-SK" sz="2400" b="1" dirty="0" smtClean="0"/>
              <a:t>), 1974,  </a:t>
            </a:r>
            <a:r>
              <a:rPr lang="sk-SK" sz="2400" b="1" dirty="0"/>
              <a:t>s. </a:t>
            </a:r>
            <a:r>
              <a:rPr lang="sk-SK" sz="2400" b="1" dirty="0" smtClean="0"/>
              <a:t>130. 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Školské drámy boli </a:t>
            </a:r>
            <a:r>
              <a:rPr lang="sk-SK" sz="2400" dirty="0"/>
              <a:t>účinne výchovným, no aj bojovne propagačným </a:t>
            </a:r>
            <a:r>
              <a:rPr lang="sk-SK" sz="2400" dirty="0" smtClean="0"/>
              <a:t>prostriedkom.</a:t>
            </a:r>
          </a:p>
          <a:p>
            <a:pPr>
              <a:spcAft>
                <a:spcPts val="600"/>
              </a:spcAft>
            </a:pPr>
            <a:r>
              <a:rPr lang="sk-SK" sz="2400" u="sng" dirty="0" smtClean="0"/>
              <a:t>Druhy</a:t>
            </a:r>
            <a:r>
              <a:rPr lang="sk-SK" sz="2400" dirty="0" smtClean="0"/>
              <a:t> jezuitských školských drám:</a:t>
            </a:r>
          </a:p>
          <a:p>
            <a:pPr>
              <a:spcAft>
                <a:spcPts val="600"/>
              </a:spcAft>
            </a:pPr>
            <a:r>
              <a:rPr lang="sk-SK" sz="2400" dirty="0"/>
              <a:t>a/ </a:t>
            </a:r>
            <a:r>
              <a:rPr lang="sk-SK" sz="2400" i="1" dirty="0"/>
              <a:t>jednoduché školské hry </a:t>
            </a:r>
            <a:r>
              <a:rPr lang="sk-SK" sz="2400" dirty="0"/>
              <a:t>– boli predvádzané pod vedením učiteľa v triede alebo pred menej početným verejným publikom na začiatku školského roka, resp. pri iných vhodných príležitostiach, obsahovo zamerané na významné historické alebo životné udalosti</a:t>
            </a:r>
          </a:p>
          <a:p>
            <a:pPr>
              <a:spcAft>
                <a:spcPts val="600"/>
              </a:spcAft>
            </a:pPr>
            <a:r>
              <a:rPr lang="sk-SK" sz="2400" dirty="0"/>
              <a:t>b/ </a:t>
            </a:r>
            <a:r>
              <a:rPr lang="sk-SK" sz="2400" i="1" dirty="0"/>
              <a:t>väčšie predstavenia </a:t>
            </a:r>
            <a:r>
              <a:rPr lang="sk-SK" sz="2400" dirty="0"/>
              <a:t>– mali moralistický alebo meditačný účel, </a:t>
            </a:r>
            <a:r>
              <a:rPr lang="sk-SK" sz="2400" dirty="0" smtClean="0"/>
              <a:t>prezentujúce </a:t>
            </a:r>
            <a:r>
              <a:rPr lang="sk-SK" sz="2400" dirty="0"/>
              <a:t>etické problémy a zázraky svätých</a:t>
            </a:r>
          </a:p>
          <a:p>
            <a:pPr>
              <a:spcAft>
                <a:spcPts val="600"/>
              </a:spcAft>
            </a:pPr>
            <a:r>
              <a:rPr lang="sk-SK" sz="2400" dirty="0"/>
              <a:t>c/ </a:t>
            </a:r>
            <a:r>
              <a:rPr lang="sk-SK" sz="2400" i="1" dirty="0"/>
              <a:t>sakrálne hry s náboženským zameraním</a:t>
            </a:r>
          </a:p>
          <a:p>
            <a:pPr>
              <a:spcAft>
                <a:spcPts val="600"/>
              </a:spcAft>
            </a:pPr>
            <a:r>
              <a:rPr lang="sk-SK" sz="2400" dirty="0"/>
              <a:t>d/ </a:t>
            </a:r>
            <a:r>
              <a:rPr lang="sk-SK" sz="2400" i="1" dirty="0"/>
              <a:t>veľké tragédie a komédie </a:t>
            </a:r>
            <a:r>
              <a:rPr lang="sk-SK" sz="2400" dirty="0"/>
              <a:t>hrané pri významných udalostiach pred širokou </a:t>
            </a:r>
            <a:r>
              <a:rPr lang="sk-SK" sz="2400" dirty="0" smtClean="0"/>
              <a:t>verejnosťou</a:t>
            </a:r>
            <a:r>
              <a:rPr lang="sk-SK" sz="2800" dirty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8747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676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Školské divadelné hry v jezuitských školách</a:t>
            </a:r>
            <a:endParaRPr lang="sk-SK" sz="3200" b="1" i="1" dirty="0"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259681"/>
            <a:ext cx="716611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Jakub </a:t>
            </a:r>
            <a:r>
              <a:rPr lang="sk-SK" sz="2800" b="1" dirty="0" err="1" smtClean="0"/>
              <a:t>Spanmüller</a:t>
            </a:r>
            <a:r>
              <a:rPr lang="sk-SK" sz="2800" b="1" dirty="0" smtClean="0"/>
              <a:t> - </a:t>
            </a:r>
            <a:r>
              <a:rPr lang="sk-SK" sz="2800" b="1" dirty="0" err="1" smtClean="0"/>
              <a:t>Pontanus</a:t>
            </a:r>
            <a:r>
              <a:rPr lang="sk-SK" sz="2800" b="1" i="1" dirty="0" smtClean="0"/>
              <a:t> (1542 - 1626)</a:t>
            </a:r>
          </a:p>
          <a:p>
            <a:endParaRPr lang="sk-SK" sz="2400" dirty="0" smtClean="0"/>
          </a:p>
          <a:p>
            <a:r>
              <a:rPr lang="sk-SK" sz="2800" u="sng" dirty="0"/>
              <a:t>Vzdelávací </a:t>
            </a:r>
            <a:r>
              <a:rPr lang="sk-SK" sz="2800" u="sng" dirty="0" smtClean="0"/>
              <a:t>účel </a:t>
            </a:r>
            <a:r>
              <a:rPr lang="sk-SK" sz="2800" u="sng" dirty="0"/>
              <a:t>dramatických </a:t>
            </a:r>
            <a:r>
              <a:rPr lang="sk-SK" sz="2800" u="sng" dirty="0" smtClean="0"/>
              <a:t>predstavení</a:t>
            </a:r>
            <a:r>
              <a:rPr lang="sk-SK" sz="2800" dirty="0" smtClean="0"/>
              <a:t>: </a:t>
            </a:r>
            <a:endParaRPr lang="sk-SK" sz="2800" dirty="0"/>
          </a:p>
          <a:p>
            <a:pPr marL="514350" indent="-514350">
              <a:buAutoNum type="arabicParenBoth"/>
            </a:pPr>
            <a:r>
              <a:rPr lang="sk-SK" sz="2800" dirty="0" smtClean="0"/>
              <a:t>Šikovné </a:t>
            </a:r>
            <a:r>
              <a:rPr lang="sk-SK" sz="2800" dirty="0"/>
              <a:t>herecké výkony </a:t>
            </a:r>
            <a:r>
              <a:rPr lang="sk-SK" sz="2800" dirty="0" smtClean="0"/>
              <a:t>chudobných</a:t>
            </a:r>
          </a:p>
          <a:p>
            <a:r>
              <a:rPr lang="sk-SK" sz="2800" dirty="0" smtClean="0"/>
              <a:t>študentov </a:t>
            </a:r>
            <a:r>
              <a:rPr lang="sk-SK" sz="2800" dirty="0"/>
              <a:t>na javisku často podnietia bohatých, aby im pomohli; </a:t>
            </a:r>
            <a:endParaRPr lang="sk-SK" sz="2800" dirty="0" smtClean="0"/>
          </a:p>
          <a:p>
            <a:r>
              <a:rPr lang="sk-SK" sz="2800" dirty="0" smtClean="0"/>
              <a:t>(</a:t>
            </a:r>
            <a:r>
              <a:rPr lang="sk-SK" sz="2800" dirty="0"/>
              <a:t>2) </a:t>
            </a:r>
            <a:r>
              <a:rPr lang="sk-SK" sz="2800" dirty="0" smtClean="0"/>
              <a:t>Hry </a:t>
            </a:r>
            <a:r>
              <a:rPr lang="sk-SK" sz="2800" dirty="0"/>
              <a:t>prinášajú slávu učiteľom a škole; </a:t>
            </a:r>
            <a:endParaRPr lang="sk-SK" sz="2800" dirty="0" smtClean="0"/>
          </a:p>
          <a:p>
            <a:r>
              <a:rPr lang="sk-SK" sz="2800" dirty="0" smtClean="0"/>
              <a:t>(</a:t>
            </a:r>
            <a:r>
              <a:rPr lang="sk-SK" sz="2800" dirty="0"/>
              <a:t>3) </a:t>
            </a:r>
            <a:r>
              <a:rPr lang="sk-SK" sz="2800" dirty="0" smtClean="0"/>
              <a:t>Môžu </a:t>
            </a:r>
            <a:r>
              <a:rPr lang="sk-SK" sz="2800" dirty="0"/>
              <a:t>byť vynikajúcim prostriedkom </a:t>
            </a:r>
            <a:r>
              <a:rPr lang="sk-SK" sz="2800" dirty="0" smtClean="0"/>
              <a:t>na</a:t>
            </a:r>
          </a:p>
          <a:p>
            <a:r>
              <a:rPr lang="sk-SK" sz="2800" dirty="0" smtClean="0"/>
              <a:t>precvičovanie </a:t>
            </a:r>
            <a:r>
              <a:rPr lang="sk-SK" sz="2800" dirty="0"/>
              <a:t>pamäte; </a:t>
            </a:r>
          </a:p>
          <a:p>
            <a:r>
              <a:rPr lang="sk-SK" sz="2800" dirty="0" smtClean="0"/>
              <a:t>(</a:t>
            </a:r>
            <a:r>
              <a:rPr lang="sk-SK" sz="2800" dirty="0"/>
              <a:t>4) </a:t>
            </a:r>
            <a:r>
              <a:rPr lang="sk-SK" sz="2800" dirty="0" smtClean="0"/>
              <a:t>Sú </a:t>
            </a:r>
            <a:r>
              <a:rPr lang="sk-SK" sz="2800" dirty="0"/>
              <a:t>veľkou pomocou študentom pri zvládaní latinčiny; </a:t>
            </a:r>
            <a:endParaRPr lang="sk-SK" sz="2800" dirty="0" smtClean="0"/>
          </a:p>
          <a:p>
            <a:r>
              <a:rPr lang="sk-SK" sz="2800" dirty="0" smtClean="0"/>
              <a:t>(</a:t>
            </a:r>
            <a:r>
              <a:rPr lang="sk-SK" sz="2800" dirty="0"/>
              <a:t>5) </a:t>
            </a:r>
            <a:r>
              <a:rPr lang="sk-SK" sz="2800" dirty="0" smtClean="0"/>
              <a:t>Vštepujú </a:t>
            </a:r>
            <a:r>
              <a:rPr lang="sk-SK" sz="2800" dirty="0"/>
              <a:t>im lekcie cnosti.</a:t>
            </a:r>
            <a:endParaRPr lang="sk-SK" sz="28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1259681"/>
            <a:ext cx="3149600" cy="49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549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Prvé školské divadelné hry v jezuitských školách - príklady</a:t>
            </a:r>
            <a:endParaRPr lang="sk-SK" sz="3200" b="1" i="1" dirty="0">
              <a:latin typeface="+mn-lt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17138"/>
              </p:ext>
            </p:extLst>
          </p:nvPr>
        </p:nvGraphicFramePr>
        <p:xfrm>
          <a:off x="838200" y="901701"/>
          <a:ext cx="10515598" cy="5232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903">
                  <a:extLst>
                    <a:ext uri="{9D8B030D-6E8A-4147-A177-3AD203B41FA5}">
                      <a16:colId xmlns:a16="http://schemas.microsoft.com/office/drawing/2014/main" val="4235543498"/>
                    </a:ext>
                  </a:extLst>
                </a:gridCol>
                <a:gridCol w="807642">
                  <a:extLst>
                    <a:ext uri="{9D8B030D-6E8A-4147-A177-3AD203B41FA5}">
                      <a16:colId xmlns:a16="http://schemas.microsoft.com/office/drawing/2014/main" val="1495118774"/>
                    </a:ext>
                  </a:extLst>
                </a:gridCol>
                <a:gridCol w="2671254">
                  <a:extLst>
                    <a:ext uri="{9D8B030D-6E8A-4147-A177-3AD203B41FA5}">
                      <a16:colId xmlns:a16="http://schemas.microsoft.com/office/drawing/2014/main" val="211266030"/>
                    </a:ext>
                  </a:extLst>
                </a:gridCol>
                <a:gridCol w="1645456">
                  <a:extLst>
                    <a:ext uri="{9D8B030D-6E8A-4147-A177-3AD203B41FA5}">
                      <a16:colId xmlns:a16="http://schemas.microsoft.com/office/drawing/2014/main" val="2473102981"/>
                    </a:ext>
                  </a:extLst>
                </a:gridCol>
                <a:gridCol w="822727">
                  <a:extLst>
                    <a:ext uri="{9D8B030D-6E8A-4147-A177-3AD203B41FA5}">
                      <a16:colId xmlns:a16="http://schemas.microsoft.com/office/drawing/2014/main" val="1065483150"/>
                    </a:ext>
                  </a:extLst>
                </a:gridCol>
                <a:gridCol w="2789616">
                  <a:extLst>
                    <a:ext uri="{9D8B030D-6E8A-4147-A177-3AD203B41FA5}">
                      <a16:colId xmlns:a16="http://schemas.microsoft.com/office/drawing/2014/main" val="1260253599"/>
                    </a:ext>
                  </a:extLst>
                </a:gridCol>
              </a:tblGrid>
              <a:tr h="36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miesto</a:t>
                      </a:r>
                      <a:endParaRPr lang="sk-SK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rok</a:t>
                      </a:r>
                      <a:endParaRPr lang="sk-SK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názov hry</a:t>
                      </a:r>
                      <a:endParaRPr lang="sk-SK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miesto</a:t>
                      </a:r>
                      <a:endParaRPr lang="sk-SK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rok</a:t>
                      </a:r>
                      <a:endParaRPr lang="sk-SK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názov hry</a:t>
                      </a:r>
                      <a:endParaRPr lang="sk-SK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70224"/>
                  </a:ext>
                </a:extLst>
              </a:tr>
              <a:tr h="717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Šaľa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1600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„malá hra“ bez </a:t>
                      </a:r>
                      <a:r>
                        <a:rPr lang="sk-SK" sz="2400" kern="100" dirty="0" smtClean="0">
                          <a:effectLst/>
                          <a:latin typeface="+mn-lt"/>
                        </a:rPr>
                        <a:t>uvedenia </a:t>
                      </a:r>
                      <a:r>
                        <a:rPr lang="sk-SK" sz="2400" kern="100" dirty="0">
                          <a:effectLst/>
                          <a:latin typeface="+mn-lt"/>
                        </a:rPr>
                        <a:t>názvu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Šaľa</a:t>
                      </a:r>
                      <a:endParaRPr lang="sk-SK" sz="2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1601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Víťazný Jozef vyvedený z väzenia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644669"/>
                  </a:ext>
                </a:extLst>
              </a:tr>
              <a:tr h="501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Šaľa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1602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 err="1">
                          <a:effectLst/>
                          <a:latin typeface="+mn-lt"/>
                        </a:rPr>
                        <a:t>Damascén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Humenné</a:t>
                      </a:r>
                      <a:endParaRPr lang="sk-SK" sz="2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1615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O obrátení sv. Ignáca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276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Trnava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1617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Eliáš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Trnava</a:t>
                      </a:r>
                      <a:endParaRPr lang="sk-SK" sz="2400" b="1" kern="1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1627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Svätá Zuzana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5717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Trnava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1635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 err="1">
                          <a:effectLst/>
                          <a:latin typeface="+mn-lt"/>
                        </a:rPr>
                        <a:t>Benjamin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Trnava</a:t>
                      </a:r>
                      <a:endParaRPr lang="sk-SK" sz="2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1640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Život. Sv. Ignáca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166898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Trnava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1649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Mojžiš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Bratislava</a:t>
                      </a:r>
                      <a:endParaRPr lang="sk-SK" sz="2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1629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Štyridsať mučeníkov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156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Trenčín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1649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Chlapec </a:t>
                      </a:r>
                      <a:r>
                        <a:rPr lang="sk-SK" sz="2400" kern="100" dirty="0" err="1">
                          <a:effectLst/>
                          <a:latin typeface="+mn-lt"/>
                        </a:rPr>
                        <a:t>Herman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Trenčín</a:t>
                      </a:r>
                      <a:endParaRPr lang="sk-SK" sz="2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1650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Jozef predaný bratmi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0908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Košice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1643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hra o Izákovi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Košice</a:t>
                      </a:r>
                      <a:endParaRPr lang="sk-SK" sz="2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1674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Hra o sv. Štefanovi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2835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 err="1">
                          <a:effectLst/>
                          <a:latin typeface="+mn-lt"/>
                        </a:rPr>
                        <a:t>Sp</a:t>
                      </a:r>
                      <a:r>
                        <a:rPr lang="sk-SK" sz="2400" kern="100" dirty="0">
                          <a:effectLst/>
                          <a:latin typeface="+mn-lt"/>
                        </a:rPr>
                        <a:t>. Kapitula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1648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Apollo vrátený nebu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</a:t>
                      </a:r>
                      <a:r>
                        <a:rPr lang="sk-SK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Kapitula</a:t>
                      </a:r>
                      <a:endParaRPr lang="sk-SK" sz="2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1649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Šalamúnova múdrosť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0797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Levoča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>
                          <a:effectLst/>
                          <a:latin typeface="+mn-lt"/>
                        </a:rPr>
                        <a:t>1673</a:t>
                      </a:r>
                      <a:endParaRPr lang="sk-SK" sz="2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 err="1">
                          <a:effectLst/>
                          <a:latin typeface="+mn-lt"/>
                        </a:rPr>
                        <a:t>Semiramis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Prešov</a:t>
                      </a:r>
                      <a:endParaRPr lang="sk-SK" sz="2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>
                          <a:effectLst/>
                          <a:latin typeface="+mn-lt"/>
                        </a:rPr>
                        <a:t>1693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2400" kern="100" dirty="0" err="1">
                          <a:effectLst/>
                          <a:latin typeface="+mn-lt"/>
                        </a:rPr>
                        <a:t>Chremes</a:t>
                      </a:r>
                      <a:endParaRPr lang="sk-SK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22473"/>
                  </a:ext>
                </a:extLst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838200" y="6210301"/>
            <a:ext cx="1060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Poláková, </a:t>
            </a:r>
            <a:r>
              <a:rPr lang="sk-SK" sz="2400" dirty="0" smtClean="0"/>
              <a:t>Š.: Z</a:t>
            </a:r>
            <a:r>
              <a:rPr lang="sk-SK" sz="2400" dirty="0"/>
              <a:t> análov jezuitského školského divadla na </a:t>
            </a:r>
            <a:r>
              <a:rPr lang="sk-SK" sz="2400" dirty="0" smtClean="0"/>
              <a:t>Slovensku, 1995.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239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4440"/>
            <a:ext cx="10566400" cy="5492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k-SK" sz="3200" b="1" i="1" dirty="0" smtClean="0">
                <a:latin typeface="+mn-lt"/>
              </a:rPr>
              <a:t>Školské hry na piaristických školách</a:t>
            </a:r>
            <a:endParaRPr lang="sk-SK" sz="3200" b="1" i="1" dirty="0"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38200" y="1060448"/>
            <a:ext cx="707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Piaristické gymnázium – Podolínec (1643)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r</a:t>
            </a:r>
            <a:r>
              <a:rPr lang="sk-SK" sz="2800" dirty="0"/>
              <a:t>. 1668 </a:t>
            </a:r>
            <a:r>
              <a:rPr lang="sk-SK" sz="2800" dirty="0" smtClean="0"/>
              <a:t>„</a:t>
            </a:r>
            <a:r>
              <a:rPr lang="sk-SK" sz="2800" dirty="0"/>
              <a:t>Najstaršia loď </a:t>
            </a:r>
            <a:r>
              <a:rPr lang="sk-SK" sz="2800" dirty="0" err="1"/>
              <a:t>Opalinského</a:t>
            </a:r>
            <a:r>
              <a:rPr lang="sk-SK" sz="2800" dirty="0"/>
              <a:t> domu</a:t>
            </a:r>
            <a:r>
              <a:rPr lang="sk-SK" sz="2800" dirty="0" smtClean="0"/>
              <a:t>“ 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r</a:t>
            </a:r>
            <a:r>
              <a:rPr lang="sk-SK" sz="2800" dirty="0"/>
              <a:t>. 1701 </a:t>
            </a:r>
            <a:r>
              <a:rPr lang="sk-SK" sz="2800" dirty="0" smtClean="0"/>
              <a:t>hra </a:t>
            </a:r>
            <a:r>
              <a:rPr lang="sk-SK" sz="2800" dirty="0"/>
              <a:t>„Cisár kráľ Karol V.“</a:t>
            </a:r>
            <a:endParaRPr lang="sk-SK" sz="2800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18" y="3060312"/>
            <a:ext cx="2393950" cy="167933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838200" y="3116597"/>
            <a:ext cx="748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Piaristické </a:t>
            </a:r>
            <a:r>
              <a:rPr lang="sk-SK" sz="2800" b="1" dirty="0"/>
              <a:t>gymnáziu </a:t>
            </a:r>
            <a:r>
              <a:rPr lang="sk-SK" sz="2800" b="1" dirty="0" smtClean="0"/>
              <a:t>- Prievidza (1666)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v</a:t>
            </a:r>
            <a:r>
              <a:rPr lang="sk-SK" sz="2800" dirty="0"/>
              <a:t> r. </a:t>
            </a:r>
            <a:r>
              <a:rPr lang="sk-SK" sz="2800" dirty="0" smtClean="0"/>
              <a:t>1670 predstavenie </a:t>
            </a:r>
            <a:r>
              <a:rPr lang="sk-SK" sz="2800" dirty="0"/>
              <a:t>„Pôvabná hra“. </a:t>
            </a: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v r. 1672 </a:t>
            </a:r>
            <a:r>
              <a:rPr lang="sk-SK" sz="2800" dirty="0"/>
              <a:t>dve hry </a:t>
            </a:r>
            <a:r>
              <a:rPr lang="sk-SK" sz="2800" dirty="0" smtClean="0"/>
              <a:t> </a:t>
            </a:r>
            <a:r>
              <a:rPr lang="sk-SK" sz="2800" dirty="0"/>
              <a:t>„Konrád“ a „Ľavák</a:t>
            </a:r>
            <a:r>
              <a:rPr lang="sk-SK" sz="2800" dirty="0" smtClean="0"/>
              <a:t>“</a:t>
            </a:r>
            <a:endParaRPr lang="sk-SK" sz="28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025524"/>
            <a:ext cx="2260600" cy="178297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18" y="4959888"/>
            <a:ext cx="2393950" cy="162763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838200" y="5081206"/>
            <a:ext cx="779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Piaristické </a:t>
            </a:r>
            <a:r>
              <a:rPr lang="sk-SK" sz="2800" b="1" dirty="0"/>
              <a:t>gymnázium </a:t>
            </a:r>
            <a:r>
              <a:rPr lang="sk-SK" sz="2800" b="1" dirty="0" smtClean="0"/>
              <a:t>- Sabinov (1740)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1753 hra </a:t>
            </a:r>
            <a:r>
              <a:rPr lang="sk-SK" sz="2800" dirty="0"/>
              <a:t>o </a:t>
            </a:r>
            <a:r>
              <a:rPr lang="sk-SK" sz="2800" dirty="0" smtClean="0"/>
              <a:t>založení </a:t>
            </a:r>
            <a:r>
              <a:rPr lang="sk-SK" sz="2800" dirty="0"/>
              <a:t>kráľovského </a:t>
            </a:r>
            <a:r>
              <a:rPr lang="sk-SK" sz="2800" dirty="0" smtClean="0"/>
              <a:t>mesta Sabinov</a:t>
            </a:r>
          </a:p>
          <a:p>
            <a:pPr marL="285750" indent="-285750">
              <a:buFontTx/>
              <a:buChar char="-"/>
            </a:pPr>
            <a:r>
              <a:rPr lang="sk-SK" sz="2800" dirty="0" smtClean="0"/>
              <a:t>1755 „Od </a:t>
            </a:r>
            <a:r>
              <a:rPr lang="sk-SK" sz="2800" dirty="0"/>
              <a:t>počiatku jestvujúca sláva rodu </a:t>
            </a:r>
            <a:r>
              <a:rPr lang="sk-SK" sz="2800" dirty="0" err="1" smtClean="0"/>
              <a:t>Dežófi</a:t>
            </a:r>
            <a:r>
              <a:rPr lang="sk-SK" sz="2800" dirty="0" smtClean="0"/>
              <a:t>“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7149441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1010</Words>
  <Application>Microsoft Office PowerPoint</Application>
  <PresentationFormat>Širokouhlá</PresentationFormat>
  <Paragraphs>194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Motív balíka Office</vt:lpstr>
      <vt:lpstr>Prínos školských divadelných hier pre edukáciu v ranonovovekej strednej Európe</vt:lpstr>
      <vt:lpstr>Tance, pantomimické predstavenia a scénické predvádzania</vt:lpstr>
      <vt:lpstr>Školské divadelné hry v jezuitských školách</vt:lpstr>
      <vt:lpstr>Školské divadelné hry v jezuitských školách</vt:lpstr>
      <vt:lpstr>Školské divadelné hry v jezuitských školách</vt:lpstr>
      <vt:lpstr>Školské divadelné hry v jezuitských školách</vt:lpstr>
      <vt:lpstr>Školské divadelné hry v jezuitských školách</vt:lpstr>
      <vt:lpstr>Prvé školské divadelné hry v jezuitských školách - príklady</vt:lpstr>
      <vt:lpstr>Školské hry na piaristických školách</vt:lpstr>
      <vt:lpstr>J. A. Komenský – cieľ všenápravného úsilia (Všenáprava)</vt:lpstr>
      <vt:lpstr>J. A. Komenský – odporúčané divadelné hry (Všenáprava)</vt:lpstr>
      <vt:lpstr>J. A. Komenský – dôkazy o význame divadelných hier (Všenáprava)</vt:lpstr>
      <vt:lpstr>J. A. Komenský – spôsoby predvedenia hier (Všenáprava)</vt:lpstr>
      <vt:lpstr>J. A. Komenský – školské divadelné hry v Lešne</vt:lpstr>
      <vt:lpstr>J. A. Komenský – školské divadelné hry v Lešne</vt:lpstr>
      <vt:lpstr>Aktuálne vydanie Komenského hier (2024)</vt:lpstr>
      <vt:lpstr>J. A. Komenský – školské divadelné hry v Šárošpataku</vt:lpstr>
      <vt:lpstr>Ev. Kolégium v Prešove</vt:lpstr>
      <vt:lpstr>E. Ladiver a školské hry na ev. Kolégiu v Prešove</vt:lpstr>
      <vt:lpstr>Divadelné hry na školách </vt:lpstr>
      <vt:lpstr>Ďakujem za vašu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Prínos školských divadelných hier pre edukáciu v ranonovovekej strednej Európe</dc:title>
  <dc:creator>User</dc:creator>
  <cp:lastModifiedBy>User</cp:lastModifiedBy>
  <cp:revision>52</cp:revision>
  <dcterms:created xsi:type="dcterms:W3CDTF">2025-09-04T14:39:01Z</dcterms:created>
  <dcterms:modified xsi:type="dcterms:W3CDTF">2025-09-13T14:16:09Z</dcterms:modified>
</cp:coreProperties>
</file>