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16D4BF-3E73-43D3-9F14-D942DAC6E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DF414DE-0CF6-483A-8CD8-74B669FF95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55E0E53-F910-4BD2-824E-0AED57A71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DC624-51AD-4248-981A-7669B2752EB9}" type="datetimeFigureOut">
              <a:rPr lang="sk-SK" smtClean="0"/>
              <a:t>14. 9. 2025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2571C6D-D48D-4EC9-BB99-92F18563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FA86250-E897-44F9-AD81-8E8C3FDD5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F978-F61B-4496-9F65-45E06A68364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13823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AF62CA-ADBF-4E61-B0EE-6DA20255C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726A2693-662C-478A-AC64-1F3B32A50D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1FD4BF7-287C-40D1-B5FE-C75E9F02A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DC624-51AD-4248-981A-7669B2752EB9}" type="datetimeFigureOut">
              <a:rPr lang="sk-SK" smtClean="0"/>
              <a:t>14. 9. 2025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7A37B41-287C-4FAC-B895-423089472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BF0EBA1-955D-4B2C-9101-A12BDEAA0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F978-F61B-4496-9F65-45E06A68364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25105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31953E37-1E1D-4F81-A493-7CC229F88B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DD7BBC77-5BA5-40F1-996D-E7710D58E3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8B4BDD7-6410-487C-8B0F-126E6CA87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DC624-51AD-4248-981A-7669B2752EB9}" type="datetimeFigureOut">
              <a:rPr lang="sk-SK" smtClean="0"/>
              <a:t>14. 9. 2025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5C97F47-FD71-48E9-B062-2E26BAEBA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AEB9ECD-92D2-4AFA-9A0E-DA174B2C1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F978-F61B-4496-9F65-45E06A68364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9010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D32232-A935-45E1-AD5B-8918DC386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8EEC90F-3563-48C5-B793-D1EBAA73E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CE70EBB-A1E0-4774-9A84-0AAB20A8C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DC624-51AD-4248-981A-7669B2752EB9}" type="datetimeFigureOut">
              <a:rPr lang="sk-SK" smtClean="0"/>
              <a:t>14. 9. 2025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177CE57-687E-43C5-A3BF-99973503E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A6F2B30-C8A3-47DF-B92C-8F015606E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F978-F61B-4496-9F65-45E06A68364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00657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F5088B-4257-4685-9D3D-CD45E6FD2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7177A7FE-E73B-4009-9025-C9ED533ED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2CECA16-BE85-4F6C-AF1C-FE7CEC69D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DC624-51AD-4248-981A-7669B2752EB9}" type="datetimeFigureOut">
              <a:rPr lang="sk-SK" smtClean="0"/>
              <a:t>14. 9. 2025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D5C883B-9219-4D02-9F71-4198669E8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000071C-2B9E-4478-B985-745C2EEE4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F978-F61B-4496-9F65-45E06A68364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97637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3EF575-1726-4042-A757-15CC7A61B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E3DFC3-69D5-4FF0-B777-99F8AB8EA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1F56F0E2-D0F4-4A28-945E-DA826B6711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3E145B6-2103-4843-9CD7-C02D7D1E3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DC624-51AD-4248-981A-7669B2752EB9}" type="datetimeFigureOut">
              <a:rPr lang="sk-SK" smtClean="0"/>
              <a:t>14. 9. 2025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53BEB1F7-28AF-4EED-B695-2544839D2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D7FA29DF-3B9D-43DB-8AE9-7AC053757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F978-F61B-4496-9F65-45E06A68364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6544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47836D-7D51-4FA7-B8C4-27E2B4DB8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FC36DF09-53D3-406E-BA07-87CE4E513C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639734B-E6D9-49E4-BB88-8F64DF5790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58B7BBCE-8BB8-4DB8-A804-4CB0FF3511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A56775E6-F6B5-47E1-A7BC-DCE659A8A3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2535D8AB-97D1-48D0-9D31-33685BB65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DC624-51AD-4248-981A-7669B2752EB9}" type="datetimeFigureOut">
              <a:rPr lang="sk-SK" smtClean="0"/>
              <a:t>14. 9. 2025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38880B74-9054-4388-8C38-C560E1EB0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2ACEDB2B-238F-40F5-A0B5-B1BCD1BCF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F978-F61B-4496-9F65-45E06A68364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64443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2830D6-B3D5-49F2-B839-B702514B4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DE1BD46F-BC14-4302-9AA7-F10C1ECE8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DC624-51AD-4248-981A-7669B2752EB9}" type="datetimeFigureOut">
              <a:rPr lang="sk-SK" smtClean="0"/>
              <a:t>14. 9. 2025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F158F278-6304-4011-A577-F68316562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9ABECA4C-D1F1-4779-AC66-ACDF4AC31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F978-F61B-4496-9F65-45E06A68364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7926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3F6CB8C8-3B22-4DAB-A3B3-CEF51BA2D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DC624-51AD-4248-981A-7669B2752EB9}" type="datetimeFigureOut">
              <a:rPr lang="sk-SK" smtClean="0"/>
              <a:t>14. 9. 2025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784B9C49-4210-4925-A40E-4C3A2A078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FDE1D6AE-C013-4C8C-936A-991B183C4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F978-F61B-4496-9F65-45E06A68364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72572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97662E-5964-4E1C-969C-847BD4FF3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91228A8-4631-4ADC-B14F-E210E3F6E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A6904602-D5F3-4B5F-B26A-D9814569EF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1ABA10D-A140-4B7A-A081-9C4234FDF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DC624-51AD-4248-981A-7669B2752EB9}" type="datetimeFigureOut">
              <a:rPr lang="sk-SK" smtClean="0"/>
              <a:t>14. 9. 2025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D1AAF69-0F6C-4ED9-BD52-6B6CE5918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24C6E80-6965-4BC0-90AF-996078D51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F978-F61B-4496-9F65-45E06A68364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75912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F970B2-4074-4B16-9639-3D542CCF8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DC0FA6C8-3522-4526-A3A9-A2FA871EE5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8D1179DE-4800-4CEE-B747-1E47382C47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C11F4C00-0D6A-4E7B-A32B-7D620F3A5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DC624-51AD-4248-981A-7669B2752EB9}" type="datetimeFigureOut">
              <a:rPr lang="sk-SK" smtClean="0"/>
              <a:t>14. 9. 2025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8E9F54E9-6C0C-44F8-ADFE-5265AFFF8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40851CED-7207-4A5A-A5D5-50A44A0E1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F978-F61B-4496-9F65-45E06A68364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7828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F817B556-C204-4346-BA1D-2A71FC6B5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A83CA99D-B831-4E77-8B53-57890050AA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D21A139-5EB7-4A86-9351-4602BB0D86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DC624-51AD-4248-981A-7669B2752EB9}" type="datetimeFigureOut">
              <a:rPr lang="sk-SK" smtClean="0"/>
              <a:t>14. 9. 2025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DB530DF-63C5-4628-B839-D2F2D6B1B3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C66C5BD-B585-42A7-B1CD-AC81A2A9AB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2F978-F61B-4496-9F65-45E06A68364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94537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93C995-F11D-42B2-9B8F-B5E71AD19F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322729"/>
            <a:ext cx="12129247" cy="2088777"/>
          </a:xfrm>
        </p:spPr>
        <p:txBody>
          <a:bodyPr>
            <a:normAutofit/>
          </a:bodyPr>
          <a:lstStyle/>
          <a:p>
            <a:r>
              <a:rPr lang="sk-SK" sz="4000" b="1" dirty="0"/>
              <a:t>Der </a:t>
            </a:r>
            <a:r>
              <a:rPr lang="sk-SK" sz="4000" b="1" dirty="0" err="1"/>
              <a:t>komplizierte</a:t>
            </a:r>
            <a:r>
              <a:rPr lang="sk-SK" sz="4000" b="1" dirty="0"/>
              <a:t> </a:t>
            </a:r>
            <a:r>
              <a:rPr lang="sk-SK" sz="4000" b="1" dirty="0" err="1"/>
              <a:t>Weg</a:t>
            </a:r>
            <a:r>
              <a:rPr lang="sk-SK" sz="4000" b="1" dirty="0"/>
              <a:t> </a:t>
            </a:r>
            <a:r>
              <a:rPr lang="sk-SK" sz="4000" b="1" dirty="0" err="1"/>
              <a:t>zu</a:t>
            </a:r>
            <a:r>
              <a:rPr lang="sk-SK" sz="4000" b="1" dirty="0"/>
              <a:t> </a:t>
            </a:r>
            <a:r>
              <a:rPr lang="sk-SK" sz="4000" b="1" dirty="0" err="1"/>
              <a:t>den</a:t>
            </a:r>
            <a:r>
              <a:rPr lang="sk-SK" sz="4000" b="1" dirty="0"/>
              <a:t> </a:t>
            </a:r>
            <a:r>
              <a:rPr lang="sk-SK" sz="4000" b="1" dirty="0" err="1"/>
              <a:t>Schulreforfmen</a:t>
            </a:r>
            <a:r>
              <a:rPr lang="sk-SK" sz="4000" b="1" dirty="0"/>
              <a:t> in </a:t>
            </a:r>
            <a:r>
              <a:rPr lang="sk-SK" sz="4000" b="1" dirty="0" err="1"/>
              <a:t>Ungarn</a:t>
            </a:r>
            <a:r>
              <a:rPr lang="sk-SK" sz="4000" b="1" dirty="0"/>
              <a:t>:</a:t>
            </a:r>
            <a:br>
              <a:rPr lang="sk-SK" sz="4000" dirty="0"/>
            </a:br>
            <a:endParaRPr lang="sk-SK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2744D03-4EAC-4492-A5E6-C9A361FB6B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2612" y="2149756"/>
            <a:ext cx="9144000" cy="1655762"/>
          </a:xfrm>
        </p:spPr>
        <p:txBody>
          <a:bodyPr>
            <a:normAutofit/>
          </a:bodyPr>
          <a:lstStyle/>
          <a:p>
            <a:r>
              <a:rPr lang="sk-SK" sz="3010" b="1" dirty="0"/>
              <a:t>von </a:t>
            </a:r>
            <a:r>
              <a:rPr lang="sk-SK" sz="3010" b="1" dirty="0" err="1"/>
              <a:t>Ferenc</a:t>
            </a:r>
            <a:r>
              <a:rPr lang="sk-SK" sz="3010" b="1" dirty="0"/>
              <a:t> </a:t>
            </a:r>
            <a:r>
              <a:rPr lang="sk-SK" sz="3010" b="1" dirty="0" err="1"/>
              <a:t>Barkóczy</a:t>
            </a:r>
            <a:r>
              <a:rPr lang="sk-SK" sz="3010" b="1" dirty="0"/>
              <a:t> </a:t>
            </a:r>
            <a:r>
              <a:rPr lang="sk-SK" sz="3010" b="1" dirty="0" err="1"/>
              <a:t>zu</a:t>
            </a:r>
            <a:r>
              <a:rPr lang="sk-SK" sz="3010" b="1" dirty="0"/>
              <a:t> </a:t>
            </a:r>
            <a:r>
              <a:rPr lang="sk-SK" sz="3010" b="1" dirty="0" err="1"/>
              <a:t>Gottfried</a:t>
            </a:r>
            <a:r>
              <a:rPr lang="sk-SK" sz="3010" b="1" dirty="0"/>
              <a:t> van </a:t>
            </a:r>
            <a:r>
              <a:rPr lang="sk-SK" sz="3010" b="1" dirty="0" err="1"/>
              <a:t>Swieten</a:t>
            </a:r>
            <a:br>
              <a:rPr lang="sk-SK" sz="3010" dirty="0"/>
            </a:br>
            <a:endParaRPr lang="sk-SK" sz="3010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D658E050-4D35-49BE-AA67-61C519FCCA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4436" y="2853990"/>
            <a:ext cx="2869290" cy="3708000"/>
          </a:xfrm>
          <a:prstGeom prst="rect">
            <a:avLst/>
          </a:prstGeom>
        </p:spPr>
      </p:pic>
      <p:sp>
        <p:nvSpPr>
          <p:cNvPr id="9" name="BlokTextu 8">
            <a:extLst>
              <a:ext uri="{FF2B5EF4-FFF2-40B4-BE49-F238E27FC236}">
                <a16:creationId xmlns:a16="http://schemas.microsoft.com/office/drawing/2014/main" id="{F6B2467C-7098-4063-BA73-925680C39727}"/>
              </a:ext>
            </a:extLst>
          </p:cNvPr>
          <p:cNvSpPr txBox="1"/>
          <p:nvPr/>
        </p:nvSpPr>
        <p:spPr>
          <a:xfrm>
            <a:off x="190927" y="2977637"/>
            <a:ext cx="28633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b="1" dirty="0"/>
              <a:t>Prešov, </a:t>
            </a:r>
          </a:p>
          <a:p>
            <a:r>
              <a:rPr lang="sk-SK" sz="2800" b="1" dirty="0"/>
              <a:t>16.-17.9.2025</a:t>
            </a:r>
          </a:p>
        </p:txBody>
      </p:sp>
      <p:pic>
        <p:nvPicPr>
          <p:cNvPr id="11" name="Obrázok 10">
            <a:extLst>
              <a:ext uri="{FF2B5EF4-FFF2-40B4-BE49-F238E27FC236}">
                <a16:creationId xmlns:a16="http://schemas.microsoft.com/office/drawing/2014/main" id="{9A1BD700-55BB-402E-8B22-C4FBC9D456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501" y="2763990"/>
            <a:ext cx="2671250" cy="38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350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404CFE-F9E1-4FFF-B76E-A5ACEE113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18" y="1"/>
            <a:ext cx="11260282" cy="1690688"/>
          </a:xfrm>
        </p:spPr>
        <p:txBody>
          <a:bodyPr/>
          <a:lstStyle/>
          <a:p>
            <a:r>
              <a:rPr lang="sk-SK" b="1" dirty="0"/>
              <a:t>Von </a:t>
            </a:r>
            <a:r>
              <a:rPr lang="sk-SK" b="1" dirty="0" err="1"/>
              <a:t>Ferenc</a:t>
            </a:r>
            <a:r>
              <a:rPr lang="sk-SK" b="1" dirty="0"/>
              <a:t> BARKÓCZY (+1765) bis RATIO EDUCATIONIS (1777)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1F40CFA-8738-495D-A124-D8A18FD72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18" y="1537855"/>
            <a:ext cx="8154012" cy="4639108"/>
          </a:xfrm>
        </p:spPr>
        <p:txBody>
          <a:bodyPr>
            <a:normAutofit fontScale="92500" lnSpcReduction="20000"/>
          </a:bodyPr>
          <a:lstStyle/>
          <a:p>
            <a:endParaRPr lang="sk-SK" dirty="0"/>
          </a:p>
          <a:p>
            <a:r>
              <a:rPr lang="sk-SK" b="1" dirty="0" err="1"/>
              <a:t>Petition</a:t>
            </a:r>
            <a:r>
              <a:rPr lang="sk-SK" b="1" dirty="0"/>
              <a:t>  Johann </a:t>
            </a:r>
            <a:r>
              <a:rPr lang="sk-SK" b="1" dirty="0" err="1"/>
              <a:t>Drozdik</a:t>
            </a:r>
            <a:r>
              <a:rPr lang="sk-SK" b="1" dirty="0"/>
              <a:t> + </a:t>
            </a:r>
            <a:r>
              <a:rPr lang="sk-SK" b="1" dirty="0" err="1"/>
              <a:t>Sanuel</a:t>
            </a:r>
            <a:r>
              <a:rPr lang="sk-SK" b="1" dirty="0"/>
              <a:t> Nagy</a:t>
            </a:r>
          </a:p>
          <a:p>
            <a:r>
              <a:rPr lang="sk-SK" b="1" dirty="0"/>
              <a:t>(</a:t>
            </a:r>
            <a:r>
              <a:rPr lang="sk-SK" b="1" dirty="0" err="1"/>
              <a:t>Balasovic</a:t>
            </a:r>
            <a:r>
              <a:rPr lang="sk-SK" b="1" dirty="0"/>
              <a:t>, 1749) 1762 </a:t>
            </a:r>
            <a:r>
              <a:rPr lang="sk-SK" b="1" dirty="0" err="1"/>
              <a:t>Johannes</a:t>
            </a:r>
            <a:r>
              <a:rPr lang="sk-SK" b="1" dirty="0"/>
              <a:t> </a:t>
            </a:r>
            <a:r>
              <a:rPr lang="sk-SK" b="1" dirty="0" err="1"/>
              <a:t>Ambrosius</a:t>
            </a:r>
            <a:endParaRPr lang="sk-SK" b="1" dirty="0"/>
          </a:p>
          <a:p>
            <a:r>
              <a:rPr lang="sk-SK" b="1" dirty="0"/>
              <a:t>14.98.1769 </a:t>
            </a:r>
            <a:r>
              <a:rPr lang="sk-SK" b="1" dirty="0" err="1"/>
              <a:t>Tagung</a:t>
            </a:r>
            <a:r>
              <a:rPr lang="sk-SK" b="1" dirty="0"/>
              <a:t> in </a:t>
            </a:r>
            <a:r>
              <a:rPr lang="sk-SK" b="1" dirty="0" err="1"/>
              <a:t>Pest</a:t>
            </a:r>
            <a:endParaRPr lang="sk-SK" b="1" dirty="0"/>
          </a:p>
          <a:p>
            <a:r>
              <a:rPr lang="sk-SK" b="1" dirty="0"/>
              <a:t>27.7.1773 </a:t>
            </a:r>
            <a:r>
              <a:rPr lang="sk-SK" b="1" dirty="0" err="1"/>
              <a:t>Tiszaer</a:t>
            </a:r>
            <a:r>
              <a:rPr lang="sk-SK" b="1" dirty="0"/>
              <a:t> </a:t>
            </a:r>
            <a:r>
              <a:rPr lang="sk-SK" b="1" dirty="0" err="1"/>
              <a:t>Superintendenz</a:t>
            </a:r>
            <a:r>
              <a:rPr lang="sk-SK" b="1" dirty="0"/>
              <a:t> (Joseph Benczur!)</a:t>
            </a:r>
          </a:p>
          <a:p>
            <a:r>
              <a:rPr lang="sk-SK" b="1" dirty="0"/>
              <a:t>        1773 Gregor </a:t>
            </a:r>
            <a:r>
              <a:rPr lang="sk-SK" b="1" dirty="0" err="1"/>
              <a:t>Fabry</a:t>
            </a:r>
            <a:r>
              <a:rPr lang="sk-SK" b="1" dirty="0"/>
              <a:t> </a:t>
            </a:r>
            <a:r>
              <a:rPr lang="sk-SK" b="1" i="1" dirty="0" err="1"/>
              <a:t>Considerationes</a:t>
            </a:r>
            <a:r>
              <a:rPr lang="sk-SK" b="1" i="1" dirty="0"/>
              <a:t> </a:t>
            </a:r>
            <a:r>
              <a:rPr lang="sk-SK" b="1" i="1" dirty="0" err="1"/>
              <a:t>rei</a:t>
            </a:r>
            <a:r>
              <a:rPr lang="sk-SK" b="1" i="1" dirty="0"/>
              <a:t> </a:t>
            </a:r>
          </a:p>
          <a:p>
            <a:pPr marL="0" indent="0">
              <a:buNone/>
            </a:pPr>
            <a:r>
              <a:rPr lang="sk-SK" b="1" i="1" dirty="0"/>
              <a:t>		</a:t>
            </a:r>
            <a:r>
              <a:rPr lang="sk-SK" b="1" i="1" dirty="0" err="1"/>
              <a:t>scholasticae</a:t>
            </a:r>
            <a:r>
              <a:rPr lang="sk-SK" b="1" i="1" dirty="0"/>
              <a:t> </a:t>
            </a:r>
            <a:r>
              <a:rPr lang="sk-SK" b="1" dirty="0"/>
              <a:t>(</a:t>
            </a:r>
            <a:r>
              <a:rPr lang="sk-SK" b="1" dirty="0" err="1"/>
              <a:t>Druck</a:t>
            </a:r>
            <a:r>
              <a:rPr lang="sk-SK" b="1" dirty="0"/>
              <a:t>)</a:t>
            </a:r>
          </a:p>
          <a:p>
            <a:r>
              <a:rPr lang="sk-SK" b="1" dirty="0"/>
              <a:t>1775 Johann </a:t>
            </a:r>
            <a:r>
              <a:rPr lang="sk-SK" b="1" dirty="0" err="1"/>
              <a:t>Ignaz</a:t>
            </a:r>
            <a:r>
              <a:rPr lang="sk-SK" b="1" dirty="0"/>
              <a:t> von </a:t>
            </a:r>
            <a:r>
              <a:rPr lang="sk-SK" b="1" dirty="0" err="1"/>
              <a:t>Felbiger</a:t>
            </a:r>
            <a:endParaRPr lang="sk-SK" b="1" dirty="0"/>
          </a:p>
          <a:p>
            <a:r>
              <a:rPr lang="sk-SK" b="1" dirty="0"/>
              <a:t>1776 </a:t>
            </a:r>
            <a:r>
              <a:rPr lang="sk-SK" b="1" dirty="0" err="1"/>
              <a:t>Schuldistricte</a:t>
            </a:r>
            <a:r>
              <a:rPr lang="sk-SK" b="1" dirty="0"/>
              <a:t> – </a:t>
            </a:r>
            <a:r>
              <a:rPr lang="sk-SK" b="1" dirty="0" err="1"/>
              <a:t>Ferenc</a:t>
            </a:r>
            <a:r>
              <a:rPr lang="sk-SK" b="1" dirty="0"/>
              <a:t> </a:t>
            </a:r>
            <a:r>
              <a:rPr lang="sk-SK" b="1" dirty="0" err="1"/>
              <a:t>Balassa</a:t>
            </a:r>
            <a:r>
              <a:rPr lang="sk-SK" b="1" dirty="0"/>
              <a:t> –                →   </a:t>
            </a:r>
          </a:p>
          <a:p>
            <a:pPr marL="0" indent="0">
              <a:buNone/>
            </a:pPr>
            <a:r>
              <a:rPr lang="sk-SK" b="1" dirty="0"/>
              <a:t>	</a:t>
            </a:r>
            <a:r>
              <a:rPr lang="sk-SK" b="1" dirty="0" err="1"/>
              <a:t>umstrittene</a:t>
            </a:r>
            <a:r>
              <a:rPr lang="sk-SK" b="1" dirty="0"/>
              <a:t> </a:t>
            </a:r>
            <a:r>
              <a:rPr lang="sk-SK" b="1" dirty="0" err="1"/>
              <a:t>Visitationen</a:t>
            </a:r>
            <a:r>
              <a:rPr lang="sk-SK" b="1" dirty="0"/>
              <a:t> </a:t>
            </a:r>
            <a:r>
              <a:rPr lang="sk-SK" b="1" dirty="0" err="1"/>
              <a:t>lutherischen</a:t>
            </a:r>
            <a:r>
              <a:rPr lang="sk-SK" b="1" dirty="0"/>
              <a:t> </a:t>
            </a:r>
          </a:p>
          <a:p>
            <a:pPr marL="0" indent="0">
              <a:buNone/>
            </a:pPr>
            <a:r>
              <a:rPr lang="sk-SK" b="1" dirty="0"/>
              <a:t>	</a:t>
            </a:r>
            <a:r>
              <a:rPr lang="sk-SK" b="1" dirty="0" err="1"/>
              <a:t>Schulen</a:t>
            </a:r>
            <a:r>
              <a:rPr lang="sk-SK" b="1" dirty="0"/>
              <a:t>, 31.12.1776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48C6EBC1-75B1-49EF-9464-AEEA1B0E9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136" y="1690689"/>
            <a:ext cx="3526346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655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E913F7-B93C-4F40-91F1-E97F7FD54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36" y="365125"/>
            <a:ext cx="12119264" cy="1325563"/>
          </a:xfrm>
        </p:spPr>
        <p:txBody>
          <a:bodyPr/>
          <a:lstStyle/>
          <a:p>
            <a:r>
              <a:rPr lang="sk-SK" b="1" dirty="0"/>
              <a:t>Von RATIO EDUCATIONIS bis </a:t>
            </a:r>
            <a:r>
              <a:rPr lang="sk-SK" b="1" dirty="0" err="1"/>
              <a:t>zum</a:t>
            </a:r>
            <a:r>
              <a:rPr lang="sk-SK" b="1" dirty="0"/>
              <a:t> TOLERANZPATENT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A2DFD22-7D04-4D27-A827-7062AE4F0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36" y="1690688"/>
            <a:ext cx="10515600" cy="4351338"/>
          </a:xfrm>
        </p:spPr>
        <p:txBody>
          <a:bodyPr/>
          <a:lstStyle/>
          <a:p>
            <a:r>
              <a:rPr lang="sk-SK" dirty="0"/>
              <a:t>22.8.1777 </a:t>
            </a:r>
            <a:r>
              <a:rPr lang="sk-SK" i="1" dirty="0" err="1"/>
              <a:t>Ratio</a:t>
            </a:r>
            <a:r>
              <a:rPr lang="sk-SK" i="1" dirty="0"/>
              <a:t> </a:t>
            </a:r>
            <a:r>
              <a:rPr lang="sk-SK" i="1" dirty="0" err="1"/>
              <a:t>educationis</a:t>
            </a:r>
            <a:endParaRPr lang="sk-SK" i="1" dirty="0"/>
          </a:p>
          <a:p>
            <a:r>
              <a:rPr lang="sk-SK" dirty="0" err="1"/>
              <a:t>Mai</a:t>
            </a:r>
            <a:r>
              <a:rPr lang="sk-SK" dirty="0"/>
              <a:t> 1778 – Peter ZAY - </a:t>
            </a:r>
            <a:r>
              <a:rPr lang="sk-SK" dirty="0" err="1"/>
              <a:t>Petition</a:t>
            </a:r>
            <a:r>
              <a:rPr lang="sk-SK" dirty="0"/>
              <a:t> </a:t>
            </a:r>
            <a:r>
              <a:rPr lang="sk-SK" dirty="0" err="1"/>
              <a:t>gegen</a:t>
            </a:r>
            <a:r>
              <a:rPr lang="sk-SK" dirty="0"/>
              <a:t> RE +</a:t>
            </a:r>
          </a:p>
          <a:p>
            <a:pPr marL="0" indent="0">
              <a:buNone/>
            </a:pPr>
            <a:r>
              <a:rPr lang="sk-SK" i="1" u="sng" dirty="0" err="1"/>
              <a:t>Considerationes</a:t>
            </a:r>
            <a:r>
              <a:rPr lang="sk-SK" i="1" u="sng" dirty="0"/>
              <a:t> </a:t>
            </a:r>
            <a:r>
              <a:rPr lang="sk-SK" i="1" u="sng" dirty="0" err="1"/>
              <a:t>quoad</a:t>
            </a:r>
            <a:r>
              <a:rPr lang="sk-SK" i="1" u="sng" dirty="0"/>
              <a:t> </a:t>
            </a:r>
            <a:r>
              <a:rPr lang="sk-SK" i="1" u="sng" dirty="0" err="1"/>
              <a:t>Rationem</a:t>
            </a:r>
            <a:r>
              <a:rPr lang="sk-SK" i="1" u="sng" dirty="0"/>
              <a:t> </a:t>
            </a:r>
            <a:r>
              <a:rPr lang="sk-SK" i="1" u="sng" dirty="0" err="1"/>
              <a:t>Educationis</a:t>
            </a:r>
            <a:endParaRPr lang="sk-SK" dirty="0"/>
          </a:p>
          <a:p>
            <a:r>
              <a:rPr lang="sk-SK" dirty="0"/>
              <a:t>1779 </a:t>
            </a:r>
            <a:r>
              <a:rPr lang="sk-SK" i="1" dirty="0" err="1"/>
              <a:t>Proiectum</a:t>
            </a:r>
            <a:r>
              <a:rPr lang="sk-SK" i="1" dirty="0"/>
              <a:t> </a:t>
            </a:r>
            <a:r>
              <a:rPr lang="sk-SK" i="1" dirty="0" err="1"/>
              <a:t>Budense</a:t>
            </a:r>
            <a:endParaRPr lang="sk-SK" i="1" dirty="0"/>
          </a:p>
          <a:p>
            <a:r>
              <a:rPr lang="sk-SK" dirty="0"/>
              <a:t>1781 </a:t>
            </a:r>
            <a:r>
              <a:rPr lang="sk-SK" dirty="0" err="1"/>
              <a:t>Toleranzpatent</a:t>
            </a: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D483CA7-27A9-4DEA-871C-41177A8DD4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9984" y="1027906"/>
            <a:ext cx="3659280" cy="3456000"/>
          </a:xfrm>
          <a:prstGeom prst="rect">
            <a:avLst/>
          </a:prstGeom>
        </p:spPr>
      </p:pic>
      <p:pic>
        <p:nvPicPr>
          <p:cNvPr id="7" name="Obrázok 6">
            <a:extLst>
              <a:ext uri="{FF2B5EF4-FFF2-40B4-BE49-F238E27FC236}">
                <a16:creationId xmlns:a16="http://schemas.microsoft.com/office/drawing/2014/main" id="{D09F0D0B-EAAF-4043-84AA-792AE121B4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9221" y="3177494"/>
            <a:ext cx="2755392" cy="3493008"/>
          </a:xfrm>
          <a:prstGeom prst="rect">
            <a:avLst/>
          </a:prstGeom>
        </p:spPr>
      </p:pic>
      <p:sp>
        <p:nvSpPr>
          <p:cNvPr id="8" name="BlokTextu 7">
            <a:extLst>
              <a:ext uri="{FF2B5EF4-FFF2-40B4-BE49-F238E27FC236}">
                <a16:creationId xmlns:a16="http://schemas.microsoft.com/office/drawing/2014/main" id="{28BF1EA2-AD6D-4CAA-A40B-57270C86153F}"/>
              </a:ext>
            </a:extLst>
          </p:cNvPr>
          <p:cNvSpPr txBox="1"/>
          <p:nvPr/>
        </p:nvSpPr>
        <p:spPr>
          <a:xfrm>
            <a:off x="7967349" y="5247409"/>
            <a:ext cx="40214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000" b="1" dirty="0"/>
              <a:t>Peter </a:t>
            </a:r>
            <a:r>
              <a:rPr lang="sk-SK" sz="2000" b="1" dirty="0" err="1"/>
              <a:t>Zay</a:t>
            </a:r>
            <a:r>
              <a:rPr lang="sk-SK" sz="2000" b="1" dirty="0"/>
              <a:t>, 1735-1788, </a:t>
            </a:r>
            <a:r>
              <a:rPr lang="sk-SK" sz="2000" b="1" dirty="0" err="1"/>
              <a:t>erster</a:t>
            </a:r>
            <a:r>
              <a:rPr lang="sk-SK" sz="2000" b="1" dirty="0"/>
              <a:t> </a:t>
            </a:r>
          </a:p>
          <a:p>
            <a:r>
              <a:rPr lang="sk-SK" sz="2000" b="1" dirty="0" err="1"/>
              <a:t>Generalinspektor</a:t>
            </a:r>
            <a:r>
              <a:rPr lang="sk-SK" sz="2000" b="1" dirty="0"/>
              <a:t> der </a:t>
            </a:r>
            <a:r>
              <a:rPr lang="sk-SK" sz="2000" b="1" dirty="0" err="1"/>
              <a:t>Ev.A.B</a:t>
            </a:r>
            <a:r>
              <a:rPr lang="sk-SK" sz="2000" b="1" dirty="0"/>
              <a:t>. </a:t>
            </a:r>
            <a:r>
              <a:rPr lang="sk-SK" sz="2000" b="1" dirty="0" err="1"/>
              <a:t>Kirche</a:t>
            </a:r>
            <a:endParaRPr lang="sk-SK" sz="2000" b="1" dirty="0"/>
          </a:p>
        </p:txBody>
      </p:sp>
    </p:spTree>
    <p:extLst>
      <p:ext uri="{BB962C8B-B14F-4D97-AF65-F5344CB8AC3E}">
        <p14:creationId xmlns:p14="http://schemas.microsoft.com/office/powerpoint/2010/main" val="1872023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FCD648-9DCF-424A-B79B-D1254274E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7307"/>
            <a:ext cx="12115800" cy="1325563"/>
          </a:xfrm>
        </p:spPr>
        <p:txBody>
          <a:bodyPr/>
          <a:lstStyle/>
          <a:p>
            <a:r>
              <a:rPr lang="sk-SK" b="1" dirty="0" err="1"/>
              <a:t>Vom</a:t>
            </a:r>
            <a:r>
              <a:rPr lang="sk-SK" b="1" dirty="0"/>
              <a:t> </a:t>
            </a:r>
            <a:r>
              <a:rPr lang="sk-SK" b="1" dirty="0" err="1"/>
              <a:t>Toleranzpatent</a:t>
            </a:r>
            <a:r>
              <a:rPr lang="sk-SK" b="1" dirty="0"/>
              <a:t> </a:t>
            </a:r>
            <a:r>
              <a:rPr lang="sk-SK" b="1" dirty="0" err="1"/>
              <a:t>zu</a:t>
            </a:r>
            <a:r>
              <a:rPr lang="sk-SK" b="1" dirty="0"/>
              <a:t> </a:t>
            </a:r>
            <a:r>
              <a:rPr lang="sk-SK" b="1" dirty="0" err="1"/>
              <a:t>den</a:t>
            </a:r>
            <a:r>
              <a:rPr lang="sk-SK" b="1" dirty="0"/>
              <a:t> </a:t>
            </a:r>
            <a:r>
              <a:rPr lang="sk-SK" b="1" dirty="0" err="1"/>
              <a:t>Vermischten</a:t>
            </a:r>
            <a:r>
              <a:rPr lang="sk-SK" b="1" dirty="0"/>
              <a:t> </a:t>
            </a:r>
            <a:r>
              <a:rPr lang="sk-SK" b="1" dirty="0" err="1"/>
              <a:t>Schulen</a:t>
            </a:r>
            <a:r>
              <a:rPr lang="sk-SK" b="1" dirty="0"/>
              <a:t> (</a:t>
            </a:r>
            <a:r>
              <a:rPr lang="sk-SK" b="1" dirty="0" err="1"/>
              <a:t>scholae</a:t>
            </a:r>
            <a:r>
              <a:rPr lang="sk-SK" b="1" dirty="0"/>
              <a:t> </a:t>
            </a:r>
            <a:r>
              <a:rPr lang="sk-SK" b="1" dirty="0" err="1"/>
              <a:t>mixtae</a:t>
            </a:r>
            <a:r>
              <a:rPr lang="sk-SK" b="1" dirty="0"/>
              <a:t>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CC8E76D-653D-4AC5-917B-92321F87A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644" y="1693718"/>
            <a:ext cx="12302837" cy="4821527"/>
          </a:xfrm>
        </p:spPr>
        <p:txBody>
          <a:bodyPr>
            <a:normAutofit lnSpcReduction="10000"/>
          </a:bodyPr>
          <a:lstStyle/>
          <a:p>
            <a:r>
              <a:rPr lang="sk-SK" dirty="0"/>
              <a:t>2.-3.2.1782 „</a:t>
            </a:r>
            <a:r>
              <a:rPr lang="sk-SK" dirty="0" err="1"/>
              <a:t>Generalkonvent</a:t>
            </a:r>
            <a:r>
              <a:rPr lang="sk-SK" dirty="0"/>
              <a:t>“ in </a:t>
            </a:r>
            <a:r>
              <a:rPr lang="sk-SK" dirty="0" err="1"/>
              <a:t>Pest</a:t>
            </a:r>
            <a:r>
              <a:rPr lang="sk-SK" dirty="0"/>
              <a:t> (</a:t>
            </a:r>
            <a:r>
              <a:rPr lang="sk-SK" dirty="0" err="1"/>
              <a:t>P.Zay</a:t>
            </a:r>
            <a:r>
              <a:rPr lang="sk-SK" dirty="0"/>
              <a:t>)</a:t>
            </a:r>
          </a:p>
          <a:p>
            <a:r>
              <a:rPr lang="sk-SK" dirty="0"/>
              <a:t>1.3.1782 </a:t>
            </a:r>
            <a:r>
              <a:rPr lang="sk-SK" dirty="0" err="1"/>
              <a:t>gemischte</a:t>
            </a:r>
            <a:r>
              <a:rPr lang="sk-SK" dirty="0"/>
              <a:t> </a:t>
            </a:r>
            <a:r>
              <a:rPr lang="sk-SK" dirty="0" err="1"/>
              <a:t>Tagung</a:t>
            </a:r>
            <a:r>
              <a:rPr lang="sk-SK" dirty="0"/>
              <a:t> in </a:t>
            </a:r>
            <a:r>
              <a:rPr lang="sk-SK" dirty="0" err="1"/>
              <a:t>Pest</a:t>
            </a:r>
            <a:r>
              <a:rPr lang="sk-SK" dirty="0"/>
              <a:t> (Kat.+</a:t>
            </a:r>
            <a:r>
              <a:rPr lang="sk-SK" dirty="0" err="1"/>
              <a:t>Luth</a:t>
            </a:r>
            <a:r>
              <a:rPr lang="sk-SK" dirty="0"/>
              <a:t>.+</a:t>
            </a:r>
            <a:r>
              <a:rPr lang="sk-SK" dirty="0" err="1"/>
              <a:t>Ref</a:t>
            </a:r>
            <a:r>
              <a:rPr lang="sk-SK" dirty="0"/>
              <a:t>.)</a:t>
            </a:r>
          </a:p>
          <a:p>
            <a:r>
              <a:rPr lang="sk-SK" dirty="0"/>
              <a:t>        1783 </a:t>
            </a:r>
            <a:r>
              <a:rPr lang="sk-SK" i="1" dirty="0" err="1"/>
              <a:t>Freymuthige</a:t>
            </a:r>
            <a:r>
              <a:rPr lang="sk-SK" i="1" dirty="0"/>
              <a:t> </a:t>
            </a:r>
            <a:r>
              <a:rPr lang="sk-SK" i="1" dirty="0" err="1"/>
              <a:t>Beurtheilung</a:t>
            </a:r>
            <a:r>
              <a:rPr lang="sk-SK" i="1" dirty="0"/>
              <a:t> </a:t>
            </a:r>
            <a:r>
              <a:rPr lang="sk-SK" dirty="0"/>
              <a:t>(</a:t>
            </a:r>
            <a:r>
              <a:rPr lang="sk-SK" dirty="0" err="1"/>
              <a:t>Druck</a:t>
            </a:r>
            <a:r>
              <a:rPr lang="sk-SK" dirty="0"/>
              <a:t> in Pressburg?)</a:t>
            </a:r>
          </a:p>
          <a:p>
            <a:r>
              <a:rPr lang="sk-SK" dirty="0"/>
              <a:t>		</a:t>
            </a:r>
            <a:r>
              <a:rPr lang="sk-SK" i="1" dirty="0" err="1"/>
              <a:t>Reflexiones</a:t>
            </a:r>
            <a:r>
              <a:rPr lang="sk-SK" i="1" dirty="0"/>
              <a:t> </a:t>
            </a:r>
            <a:r>
              <a:rPr lang="sk-SK" i="1" dirty="0" err="1"/>
              <a:t>quod</a:t>
            </a:r>
            <a:r>
              <a:rPr lang="sk-SK" i="1" dirty="0"/>
              <a:t> </a:t>
            </a:r>
            <a:r>
              <a:rPr lang="sk-SK" i="1" dirty="0" err="1"/>
              <a:t>nationales</a:t>
            </a:r>
            <a:r>
              <a:rPr lang="sk-SK" i="1" dirty="0"/>
              <a:t> </a:t>
            </a:r>
            <a:r>
              <a:rPr lang="sk-SK" i="1" dirty="0" err="1"/>
              <a:t>scholas</a:t>
            </a:r>
            <a:r>
              <a:rPr lang="sk-SK" i="1" dirty="0"/>
              <a:t> </a:t>
            </a:r>
            <a:r>
              <a:rPr lang="sk-SK" i="1" dirty="0" err="1"/>
              <a:t>nostras</a:t>
            </a:r>
            <a:r>
              <a:rPr lang="sk-SK" i="1" dirty="0"/>
              <a:t>...</a:t>
            </a:r>
          </a:p>
          <a:p>
            <a:r>
              <a:rPr lang="sk-SK" dirty="0"/>
              <a:t>6.8.1783 </a:t>
            </a:r>
            <a:r>
              <a:rPr lang="sk-SK" dirty="0" err="1"/>
              <a:t>Audienz</a:t>
            </a:r>
            <a:r>
              <a:rPr lang="sk-SK" dirty="0"/>
              <a:t> </a:t>
            </a:r>
            <a:r>
              <a:rPr lang="sk-SK" dirty="0" err="1"/>
              <a:t>bei</a:t>
            </a:r>
            <a:r>
              <a:rPr lang="sk-SK" dirty="0"/>
              <a:t> Joseph II.</a:t>
            </a:r>
          </a:p>
          <a:p>
            <a:r>
              <a:rPr lang="sk-SK" dirty="0"/>
              <a:t>27.12.1784 </a:t>
            </a:r>
            <a:r>
              <a:rPr lang="sk-SK" dirty="0" err="1"/>
              <a:t>gemeinsame</a:t>
            </a:r>
            <a:r>
              <a:rPr lang="sk-SK" dirty="0"/>
              <a:t> </a:t>
            </a:r>
            <a:r>
              <a:rPr lang="sk-SK" dirty="0" err="1"/>
              <a:t>Sitzung</a:t>
            </a:r>
            <a:r>
              <a:rPr lang="sk-SK" dirty="0"/>
              <a:t> (</a:t>
            </a:r>
            <a:r>
              <a:rPr lang="sk-SK" dirty="0" err="1"/>
              <a:t>Studienhofkommission</a:t>
            </a:r>
            <a:r>
              <a:rPr lang="sk-SK" dirty="0"/>
              <a:t>!) – </a:t>
            </a:r>
            <a:r>
              <a:rPr lang="sk-SK" dirty="0" err="1"/>
              <a:t>Idee</a:t>
            </a:r>
            <a:r>
              <a:rPr lang="sk-SK" dirty="0"/>
              <a:t> von </a:t>
            </a:r>
          </a:p>
          <a:p>
            <a:pPr marL="0" indent="0">
              <a:buNone/>
            </a:pPr>
            <a:r>
              <a:rPr lang="sk-SK" dirty="0"/>
              <a:t>		</a:t>
            </a:r>
            <a:r>
              <a:rPr lang="sk-SK" dirty="0" err="1"/>
              <a:t>vermischten</a:t>
            </a:r>
            <a:r>
              <a:rPr lang="sk-SK" dirty="0"/>
              <a:t> </a:t>
            </a:r>
            <a:r>
              <a:rPr lang="sk-SK" dirty="0" err="1"/>
              <a:t>Schulen</a:t>
            </a:r>
            <a:endParaRPr lang="sk-SK" dirty="0"/>
          </a:p>
          <a:p>
            <a:pPr marL="0" indent="0">
              <a:buNone/>
            </a:pPr>
            <a:r>
              <a:rPr lang="sk-SK" dirty="0"/>
              <a:t>26.7.1785 </a:t>
            </a:r>
            <a:r>
              <a:rPr lang="sk-SK" dirty="0" err="1"/>
              <a:t>Gottfried</a:t>
            </a:r>
            <a:r>
              <a:rPr lang="sk-SK" dirty="0"/>
              <a:t> van </a:t>
            </a:r>
            <a:r>
              <a:rPr lang="sk-SK" dirty="0" err="1"/>
              <a:t>Swieten</a:t>
            </a:r>
            <a:r>
              <a:rPr lang="sk-SK" dirty="0"/>
              <a:t> – 19 Punkte</a:t>
            </a:r>
          </a:p>
          <a:p>
            <a:pPr marL="0" indent="0">
              <a:buNone/>
            </a:pPr>
            <a:r>
              <a:rPr lang="sk-SK" dirty="0"/>
              <a:t>	</a:t>
            </a:r>
            <a:r>
              <a:rPr lang="sk-SK" dirty="0" err="1"/>
              <a:t>Ernennung</a:t>
            </a:r>
            <a:r>
              <a:rPr lang="sk-SK" dirty="0"/>
              <a:t> von </a:t>
            </a:r>
            <a:r>
              <a:rPr lang="sk-SK" dirty="0" err="1"/>
              <a:t>Protestanten+Orthodoxen</a:t>
            </a:r>
            <a:r>
              <a:rPr lang="sk-SK" dirty="0"/>
              <a:t> in </a:t>
            </a:r>
            <a:r>
              <a:rPr lang="sk-SK" dirty="0" err="1"/>
              <a:t>die</a:t>
            </a:r>
            <a:r>
              <a:rPr lang="sk-SK" dirty="0"/>
              <a:t> </a:t>
            </a:r>
            <a:r>
              <a:rPr lang="sk-SK" dirty="0" err="1"/>
              <a:t>Schuladministration</a:t>
            </a:r>
            <a:r>
              <a:rPr lang="sk-SK" dirty="0"/>
              <a:t> </a:t>
            </a:r>
          </a:p>
          <a:p>
            <a:pPr marL="0" indent="0">
              <a:buNone/>
            </a:pPr>
            <a:r>
              <a:rPr lang="sk-SK" dirty="0"/>
              <a:t>	(Gabriel </a:t>
            </a:r>
            <a:r>
              <a:rPr lang="sk-SK" dirty="0" err="1"/>
              <a:t>Prónay</a:t>
            </a:r>
            <a:r>
              <a:rPr lang="sk-SK" dirty="0"/>
              <a:t>, </a:t>
            </a:r>
            <a:r>
              <a:rPr lang="sk-SK" dirty="0" err="1"/>
              <a:t>Ferenc</a:t>
            </a:r>
            <a:r>
              <a:rPr lang="sk-SK" dirty="0"/>
              <a:t> </a:t>
            </a:r>
            <a:r>
              <a:rPr lang="sk-SK" dirty="0" err="1"/>
              <a:t>Kazinczy</a:t>
            </a:r>
            <a:r>
              <a:rPr lang="sk-SK" dirty="0"/>
              <a:t>...) – </a:t>
            </a:r>
            <a:r>
              <a:rPr lang="sk-SK" dirty="0" err="1"/>
              <a:t>trotzdem</a:t>
            </a:r>
            <a:r>
              <a:rPr lang="sk-SK" dirty="0"/>
              <a:t>: </a:t>
            </a:r>
            <a:r>
              <a:rPr lang="sk-SK" dirty="0" err="1"/>
              <a:t>zuletzt</a:t>
            </a:r>
            <a:r>
              <a:rPr lang="sk-SK" dirty="0"/>
              <a:t> </a:t>
            </a:r>
            <a:r>
              <a:rPr lang="sk-SK" dirty="0" err="1"/>
              <a:t>Ablehnung</a:t>
            </a:r>
            <a:r>
              <a:rPr lang="sk-SK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981118788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tantia-Franklin Gothic Book">
      <a:majorFont>
        <a:latin typeface="Constantia" panose="02030602050306030303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236</Words>
  <Application>Microsoft Office PowerPoint</Application>
  <PresentationFormat>Širokouhlá</PresentationFormat>
  <Paragraphs>35</Paragraphs>
  <Slides>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8" baseType="lpstr">
      <vt:lpstr>Arial</vt:lpstr>
      <vt:lpstr>Constantia</vt:lpstr>
      <vt:lpstr>Franklin Gothic Book</vt:lpstr>
      <vt:lpstr>Motív balíka Office</vt:lpstr>
      <vt:lpstr>Der komplizierte Weg zu den Schulreforfmen in Ungarn: </vt:lpstr>
      <vt:lpstr>Von Ferenc BARKÓCZY (+1765) bis RATIO EDUCATIONIS (1777)</vt:lpstr>
      <vt:lpstr>Von RATIO EDUCATIONIS bis zum TOLERANZPATENT</vt:lpstr>
      <vt:lpstr>Vom Toleranzpatent zu den Vermischten Schulen (scholae mixtae)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komplizierte Weg zu den Schulreforfmen in Ungarn: </dc:title>
  <dc:creator>HUSAV</dc:creator>
  <cp:lastModifiedBy>HUSAV</cp:lastModifiedBy>
  <cp:revision>14</cp:revision>
  <dcterms:created xsi:type="dcterms:W3CDTF">2025-09-14T11:16:01Z</dcterms:created>
  <dcterms:modified xsi:type="dcterms:W3CDTF">2025-09-14T12:24:56Z</dcterms:modified>
</cp:coreProperties>
</file>