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8" r:id="rId8"/>
    <p:sldId id="263" r:id="rId9"/>
    <p:sldId id="264"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11F40B-2F53-4FF0-9372-B3780D0CD1D5}" type="datetimeFigureOut">
              <a:rPr lang="en-US" smtClean="0"/>
              <a:pPr/>
              <a:t>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11F40B-2F53-4FF0-9372-B3780D0CD1D5}" type="datetimeFigureOut">
              <a:rPr lang="en-US" smtClean="0"/>
              <a:pPr/>
              <a:t>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11F40B-2F53-4FF0-9372-B3780D0CD1D5}" type="datetimeFigureOut">
              <a:rPr lang="en-US" smtClean="0"/>
              <a:pPr/>
              <a:t>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11F40B-2F53-4FF0-9372-B3780D0CD1D5}" type="datetimeFigureOut">
              <a:rPr lang="en-US" smtClean="0"/>
              <a:pPr/>
              <a:t>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1F40B-2F53-4FF0-9372-B3780D0CD1D5}" type="datetimeFigureOut">
              <a:rPr lang="en-US" smtClean="0"/>
              <a:pPr/>
              <a:t>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11F40B-2F53-4FF0-9372-B3780D0CD1D5}" type="datetimeFigureOut">
              <a:rPr lang="en-US" smtClean="0"/>
              <a:pPr/>
              <a:t>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11F40B-2F53-4FF0-9372-B3780D0CD1D5}" type="datetimeFigureOut">
              <a:rPr lang="en-US" smtClean="0"/>
              <a:pPr/>
              <a:t>9/12/2025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11F40B-2F53-4FF0-9372-B3780D0CD1D5}" type="datetimeFigureOut">
              <a:rPr lang="en-US" smtClean="0"/>
              <a:pPr/>
              <a:t>9/12/2025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1F40B-2F53-4FF0-9372-B3780D0CD1D5}" type="datetimeFigureOut">
              <a:rPr lang="en-US" smtClean="0"/>
              <a:pPr/>
              <a:t>9/12/2025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1F40B-2F53-4FF0-9372-B3780D0CD1D5}" type="datetimeFigureOut">
              <a:rPr lang="en-US" smtClean="0"/>
              <a:pPr/>
              <a:t>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1F40B-2F53-4FF0-9372-B3780D0CD1D5}" type="datetimeFigureOut">
              <a:rPr lang="en-US" smtClean="0"/>
              <a:pPr/>
              <a:t>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8D003-FC1B-420C-9EEE-CCE6CCAAD7D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1F40B-2F53-4FF0-9372-B3780D0CD1D5}" type="datetimeFigureOut">
              <a:rPr lang="en-US" smtClean="0"/>
              <a:pPr/>
              <a:t>9/12/2025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8D003-FC1B-420C-9EEE-CCE6CCAAD7D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2071701"/>
          </a:xfrm>
        </p:spPr>
        <p:txBody>
          <a:bodyPr>
            <a:normAutofit fontScale="90000"/>
          </a:bodyPr>
          <a:lstStyle/>
          <a:p>
            <a:r>
              <a:rPr lang="en-GB" b="1" dirty="0" smtClean="0"/>
              <a:t/>
            </a:r>
            <a:br>
              <a:rPr lang="en-GB" b="1" dirty="0" smtClean="0"/>
            </a:br>
            <a:r>
              <a:rPr lang="en-GB" b="1" dirty="0"/>
              <a:t/>
            </a:r>
            <a:br>
              <a:rPr lang="en-GB" b="1" dirty="0"/>
            </a:br>
            <a:r>
              <a:rPr lang="en-GB" b="1" dirty="0" smtClean="0"/>
              <a:t/>
            </a:r>
            <a:br>
              <a:rPr lang="en-GB" b="1" dirty="0" smtClean="0"/>
            </a:br>
            <a:endParaRPr lang="en-GB" dirty="0"/>
          </a:p>
        </p:txBody>
      </p:sp>
      <p:sp>
        <p:nvSpPr>
          <p:cNvPr id="3" name="Subtitle 2"/>
          <p:cNvSpPr>
            <a:spLocks noGrp="1"/>
          </p:cNvSpPr>
          <p:nvPr>
            <p:ph type="subTitle" idx="1"/>
          </p:nvPr>
        </p:nvSpPr>
        <p:spPr>
          <a:xfrm>
            <a:off x="3571868" y="5072074"/>
            <a:ext cx="5286412" cy="1214446"/>
          </a:xfrm>
        </p:spPr>
        <p:txBody>
          <a:bodyPr>
            <a:normAutofit/>
          </a:bodyPr>
          <a:lstStyle/>
          <a:p>
            <a:pPr algn="just"/>
            <a:r>
              <a:rPr lang="en-GB" sz="1400" b="1" dirty="0" smtClean="0">
                <a:solidFill>
                  <a:schemeClr val="tx1"/>
                </a:solidFill>
              </a:rPr>
              <a:t>							</a:t>
            </a:r>
            <a:r>
              <a:rPr lang="en-GB" sz="1400" b="1" dirty="0">
                <a:solidFill>
                  <a:schemeClr val="tx1"/>
                </a:solidFill>
              </a:rPr>
              <a:t>	</a:t>
            </a:r>
          </a:p>
        </p:txBody>
      </p:sp>
      <p:sp>
        <p:nvSpPr>
          <p:cNvPr id="10" name="Rectangle 9"/>
          <p:cNvSpPr/>
          <p:nvPr/>
        </p:nvSpPr>
        <p:spPr>
          <a:xfrm>
            <a:off x="142844" y="1071546"/>
            <a:ext cx="8858312" cy="1800493"/>
          </a:xfrm>
          <a:prstGeom prst="rect">
            <a:avLst/>
          </a:prstGeom>
        </p:spPr>
        <p:txBody>
          <a:bodyPr wrap="square">
            <a:spAutoFit/>
          </a:bodyPr>
          <a:lstStyle/>
          <a:p>
            <a:pPr algn="ctr"/>
            <a:r>
              <a:rPr lang="en-GB" sz="3700" b="1" dirty="0" err="1" smtClean="0"/>
              <a:t>Gyulafehérvár</a:t>
            </a:r>
            <a:r>
              <a:rPr lang="en-GB" sz="3700" b="1" dirty="0" smtClean="0"/>
              <a:t>, </a:t>
            </a:r>
            <a:r>
              <a:rPr lang="en-GB" sz="3700" b="1" dirty="0" err="1" smtClean="0"/>
              <a:t>Kolozsvár</a:t>
            </a:r>
            <a:r>
              <a:rPr lang="en-GB" sz="3700" b="1" dirty="0" smtClean="0"/>
              <a:t>, </a:t>
            </a:r>
            <a:r>
              <a:rPr lang="en-GB" sz="3700" b="1" dirty="0" err="1" smtClean="0"/>
              <a:t>Marosvásárhely</a:t>
            </a:r>
            <a:r>
              <a:rPr lang="en-GB" sz="3700" b="1" dirty="0" smtClean="0"/>
              <a:t>   – A Curriculum's Journey from Planning to Implementation and Beyond</a:t>
            </a:r>
            <a:endParaRPr lang="en-GB" sz="3700" dirty="0"/>
          </a:p>
        </p:txBody>
      </p:sp>
      <p:sp>
        <p:nvSpPr>
          <p:cNvPr id="11" name="TextBox 10"/>
          <p:cNvSpPr txBox="1"/>
          <p:nvPr/>
        </p:nvSpPr>
        <p:spPr>
          <a:xfrm>
            <a:off x="6215074" y="5072074"/>
            <a:ext cx="2928926" cy="830997"/>
          </a:xfrm>
          <a:prstGeom prst="rect">
            <a:avLst/>
          </a:prstGeom>
          <a:noFill/>
        </p:spPr>
        <p:txBody>
          <a:bodyPr wrap="square" rtlCol="0">
            <a:spAutoFit/>
          </a:bodyPr>
          <a:lstStyle/>
          <a:p>
            <a:r>
              <a:rPr lang="en-GB" sz="1600" b="1" dirty="0" err="1" smtClean="0"/>
              <a:t>Annamária</a:t>
            </a:r>
            <a:r>
              <a:rPr lang="en-GB" sz="1600" b="1" dirty="0" smtClean="0"/>
              <a:t> </a:t>
            </a:r>
            <a:r>
              <a:rPr lang="en-GB" sz="1600" b="1" dirty="0" err="1" smtClean="0"/>
              <a:t>Kimpián</a:t>
            </a:r>
            <a:endParaRPr lang="en-GB" sz="1600" b="1" dirty="0" smtClean="0"/>
          </a:p>
          <a:p>
            <a:r>
              <a:rPr lang="en-GB" sz="1600" b="1" dirty="0" err="1" smtClean="0"/>
              <a:t>Teleki</a:t>
            </a:r>
            <a:r>
              <a:rPr lang="en-GB" sz="1600" b="1" dirty="0" err="1"/>
              <a:t>-</a:t>
            </a:r>
            <a:r>
              <a:rPr lang="en-GB" sz="1600" b="1" dirty="0" err="1" smtClean="0"/>
              <a:t>Bolyai</a:t>
            </a:r>
            <a:r>
              <a:rPr lang="en-GB" sz="1600" b="1" dirty="0" smtClean="0"/>
              <a:t> Library</a:t>
            </a:r>
          </a:p>
          <a:p>
            <a:r>
              <a:rPr lang="en-GB" sz="1600" b="1" dirty="0" smtClean="0"/>
              <a:t>T</a:t>
            </a:r>
            <a:r>
              <a:rPr lang="ro-RO" sz="1600" b="1" dirty="0" smtClean="0"/>
              <a:t>â</a:t>
            </a:r>
            <a:r>
              <a:rPr lang="en-GB" sz="1600" b="1" dirty="0" err="1" smtClean="0"/>
              <a:t>rgu</a:t>
            </a:r>
            <a:r>
              <a:rPr lang="en-GB" sz="1600" b="1" dirty="0" smtClean="0"/>
              <a:t> </a:t>
            </a:r>
            <a:r>
              <a:rPr lang="en-GB" sz="1600" b="1" dirty="0" err="1" smtClean="0"/>
              <a:t>Mure</a:t>
            </a:r>
            <a:r>
              <a:rPr lang="ro-RO" sz="1600" b="1" dirty="0" smtClean="0"/>
              <a:t>ș</a:t>
            </a:r>
            <a:r>
              <a:rPr lang="en-GB" sz="1600" b="1" dirty="0" smtClean="0"/>
              <a:t> / </a:t>
            </a:r>
            <a:r>
              <a:rPr lang="en-GB" sz="1600" b="1" dirty="0" err="1" smtClean="0"/>
              <a:t>Marosvásárhely</a:t>
            </a:r>
            <a:endParaRPr lang="en-GB" sz="1600" b="1" dirty="0"/>
          </a:p>
        </p:txBody>
      </p:sp>
      <p:sp>
        <p:nvSpPr>
          <p:cNvPr id="7" name="TextBox 6"/>
          <p:cNvSpPr txBox="1"/>
          <p:nvPr/>
        </p:nvSpPr>
        <p:spPr>
          <a:xfrm>
            <a:off x="214282" y="6000768"/>
            <a:ext cx="5072098" cy="738664"/>
          </a:xfrm>
          <a:prstGeom prst="rect">
            <a:avLst/>
          </a:prstGeom>
          <a:noFill/>
        </p:spPr>
        <p:txBody>
          <a:bodyPr wrap="square" rtlCol="0">
            <a:spAutoFit/>
          </a:bodyPr>
          <a:lstStyle/>
          <a:p>
            <a:r>
              <a:rPr lang="en-GB" sz="1400" b="1" dirty="0" smtClean="0"/>
              <a:t>Transfer of Knowledge and Scholarship in the </a:t>
            </a:r>
            <a:r>
              <a:rPr lang="en-GB" sz="1400" b="1" dirty="0" smtClean="0"/>
              <a:t>academic world </a:t>
            </a:r>
            <a:r>
              <a:rPr lang="en-GB" sz="1400" b="1" dirty="0" smtClean="0"/>
              <a:t>of </a:t>
            </a:r>
            <a:r>
              <a:rPr lang="en-GB" sz="1400" b="1" smtClean="0"/>
              <a:t>Early </a:t>
            </a:r>
            <a:r>
              <a:rPr lang="en-GB" sz="1400" b="1" smtClean="0"/>
              <a:t>modern </a:t>
            </a:r>
            <a:r>
              <a:rPr lang="en-GB" sz="1400" b="1" dirty="0" smtClean="0"/>
              <a:t>Central Europe</a:t>
            </a:r>
          </a:p>
          <a:p>
            <a:r>
              <a:rPr lang="en-GB" sz="1400" b="1" dirty="0" smtClean="0"/>
              <a:t> </a:t>
            </a:r>
            <a:r>
              <a:rPr lang="en-GB" sz="1400" b="1" dirty="0" err="1" smtClean="0"/>
              <a:t>Prešov</a:t>
            </a:r>
            <a:r>
              <a:rPr lang="en-GB" sz="1400" b="1" dirty="0" smtClean="0"/>
              <a:t>, 16-17. </a:t>
            </a:r>
            <a:r>
              <a:rPr lang="en-GB" sz="1400" b="1" dirty="0" err="1" smtClean="0"/>
              <a:t>sept</a:t>
            </a:r>
            <a:r>
              <a:rPr lang="en-GB" sz="1400" b="1" dirty="0" smtClean="0"/>
              <a:t>. 2025</a:t>
            </a:r>
            <a:endParaRPr lang="en-GB"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071546"/>
            <a:ext cx="8229600" cy="5500726"/>
          </a:xfrm>
        </p:spPr>
        <p:txBody>
          <a:bodyPr>
            <a:normAutofit lnSpcReduction="10000"/>
          </a:bodyPr>
          <a:lstStyle/>
          <a:p>
            <a:pPr algn="just">
              <a:buNone/>
            </a:pPr>
            <a:r>
              <a:rPr lang="en-GB" i="1" dirty="0" smtClean="0">
                <a:latin typeface="Bodoni MT" pitchFamily="18" charset="0"/>
              </a:rPr>
              <a:t>   The </a:t>
            </a:r>
            <a:r>
              <a:rPr lang="en-GB" i="1" dirty="0">
                <a:latin typeface="Bodoni MT" pitchFamily="18" charset="0"/>
              </a:rPr>
              <a:t>teachers have the duty to get to know </a:t>
            </a:r>
            <a:r>
              <a:rPr lang="en-GB" i="1" dirty="0" smtClean="0">
                <a:latin typeface="Bodoni MT" pitchFamily="18" charset="0"/>
              </a:rPr>
              <a:t>their  students</a:t>
            </a:r>
            <a:r>
              <a:rPr lang="en-GB" i="1" dirty="0">
                <a:latin typeface="Bodoni MT" pitchFamily="18" charset="0"/>
              </a:rPr>
              <a:t>, to set them on the path of knowledge, to educate them to be human. NOT by intimidation, threats, beatings, but by encouraging them kindly, by drawing attention, by friendship and by interesting lectures. In addition, they should also provide moral education, so that they can look at them as role models, follow them in living for their profession, so that they can say about them: “He taught professionally, his words were followed by his actions”</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pPr algn="ctr">
              <a:buNone/>
            </a:pPr>
            <a:endParaRPr lang="en-GB" dirty="0" smtClean="0"/>
          </a:p>
          <a:p>
            <a:pPr algn="ctr">
              <a:buNone/>
            </a:pPr>
            <a:r>
              <a:rPr lang="en-GB" b="1" dirty="0" smtClean="0"/>
              <a:t>Thank you for your attention!</a:t>
            </a:r>
          </a:p>
          <a:p>
            <a:pPr algn="ctr">
              <a:buNone/>
            </a:pPr>
            <a:endParaRPr lang="en-GB" dirty="0" smtClean="0"/>
          </a:p>
          <a:p>
            <a:pPr algn="ctr">
              <a:buNone/>
            </a:pPr>
            <a:endParaRPr lang="en-GB" dirty="0" smtClean="0"/>
          </a:p>
        </p:txBody>
      </p:sp>
      <p:pic>
        <p:nvPicPr>
          <p:cNvPr id="4" name="Picture 3" descr="bookshelf-with-old-books-clip-art.jpg"/>
          <p:cNvPicPr>
            <a:picLocks noChangeAspect="1"/>
          </p:cNvPicPr>
          <p:nvPr/>
        </p:nvPicPr>
        <p:blipFill>
          <a:blip r:embed="rId2" cstate="print"/>
          <a:stretch>
            <a:fillRect/>
          </a:stretch>
        </p:blipFill>
        <p:spPr>
          <a:xfrm>
            <a:off x="0" y="4143380"/>
            <a:ext cx="9144000" cy="22375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SC_0299a.jpg"/>
          <p:cNvPicPr>
            <a:picLocks noGrp="1" noChangeAspect="1"/>
          </p:cNvPicPr>
          <p:nvPr>
            <p:ph idx="1"/>
          </p:nvPr>
        </p:nvPicPr>
        <p:blipFill>
          <a:blip r:embed="rId2" cstate="print"/>
          <a:stretch>
            <a:fillRect/>
          </a:stretch>
        </p:blipFill>
        <p:spPr>
          <a:xfrm>
            <a:off x="2500298" y="0"/>
            <a:ext cx="5166414" cy="662234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SC_0301a.jpg"/>
          <p:cNvPicPr>
            <a:picLocks noGrp="1" noChangeAspect="1"/>
          </p:cNvPicPr>
          <p:nvPr>
            <p:ph idx="1"/>
          </p:nvPr>
        </p:nvPicPr>
        <p:blipFill>
          <a:blip r:embed="rId2" cstate="print"/>
          <a:stretch>
            <a:fillRect/>
          </a:stretch>
        </p:blipFill>
        <p:spPr>
          <a:xfrm>
            <a:off x="2714612" y="142852"/>
            <a:ext cx="5121124" cy="631561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071546"/>
            <a:ext cx="8229600" cy="5054617"/>
          </a:xfrm>
        </p:spPr>
        <p:txBody>
          <a:bodyPr>
            <a:normAutofit fontScale="77500" lnSpcReduction="20000"/>
          </a:bodyPr>
          <a:lstStyle/>
          <a:p>
            <a:pPr>
              <a:buNone/>
            </a:pPr>
            <a:r>
              <a:rPr lang="en-GB" b="1" dirty="0" smtClean="0"/>
              <a:t>1689</a:t>
            </a:r>
          </a:p>
          <a:p>
            <a:pPr>
              <a:buNone/>
            </a:pPr>
            <a:r>
              <a:rPr lang="en-GB" b="1" dirty="0" smtClean="0"/>
              <a:t>7. </a:t>
            </a:r>
            <a:r>
              <a:rPr lang="en-GB" b="1" dirty="0" err="1" smtClean="0"/>
              <a:t>Versio</a:t>
            </a:r>
            <a:r>
              <a:rPr lang="en-GB" b="1" dirty="0" smtClean="0"/>
              <a:t> 4 </a:t>
            </a:r>
            <a:r>
              <a:rPr lang="en-GB" b="1" dirty="0" err="1" smtClean="0"/>
              <a:t>Libror</a:t>
            </a:r>
            <a:r>
              <a:rPr lang="en-GB" b="1" dirty="0" smtClean="0"/>
              <a:t>[um] </a:t>
            </a:r>
            <a:r>
              <a:rPr lang="en-GB" b="1" dirty="0" err="1" smtClean="0"/>
              <a:t>Georgjcor</a:t>
            </a:r>
            <a:r>
              <a:rPr lang="en-GB" b="1" dirty="0" smtClean="0"/>
              <a:t>[um] </a:t>
            </a:r>
            <a:r>
              <a:rPr lang="en-GB" b="1" dirty="0" err="1" smtClean="0"/>
              <a:t>Virgilij</a:t>
            </a:r>
            <a:r>
              <a:rPr lang="en-GB" b="1" dirty="0" smtClean="0"/>
              <a:t> per Johan[n]</a:t>
            </a:r>
            <a:r>
              <a:rPr lang="en-GB" b="1" dirty="0" err="1" smtClean="0"/>
              <a:t>em</a:t>
            </a:r>
            <a:r>
              <a:rPr lang="en-GB" b="1" dirty="0" smtClean="0"/>
              <a:t> </a:t>
            </a:r>
            <a:r>
              <a:rPr lang="en-GB" b="1" dirty="0" err="1" smtClean="0"/>
              <a:t>Apacius</a:t>
            </a:r>
            <a:r>
              <a:rPr lang="en-GB" b="1" dirty="0" smtClean="0"/>
              <a:t> Lib[</a:t>
            </a:r>
            <a:r>
              <a:rPr lang="en-GB" b="1" dirty="0" err="1" smtClean="0"/>
              <a:t>er</a:t>
            </a:r>
            <a:r>
              <a:rPr lang="en-GB" b="1" dirty="0" smtClean="0"/>
              <a:t>] M[</a:t>
            </a:r>
            <a:r>
              <a:rPr lang="en-GB" b="1" dirty="0" err="1" smtClean="0"/>
              <a:t>anu</a:t>
            </a:r>
            <a:r>
              <a:rPr lang="en-GB" b="1" dirty="0" smtClean="0"/>
              <a:t>] S[</a:t>
            </a:r>
            <a:r>
              <a:rPr lang="en-GB" b="1" dirty="0" err="1" smtClean="0"/>
              <a:t>criptum</a:t>
            </a:r>
            <a:r>
              <a:rPr lang="en-GB" b="1" dirty="0" smtClean="0"/>
              <a:t>]</a:t>
            </a:r>
          </a:p>
          <a:p>
            <a:pPr>
              <a:buNone/>
            </a:pPr>
            <a:r>
              <a:rPr lang="en-GB" b="1" dirty="0" smtClean="0"/>
              <a:t>8. </a:t>
            </a:r>
            <a:r>
              <a:rPr lang="en-GB" b="1" dirty="0" err="1" smtClean="0"/>
              <a:t>Petrj</a:t>
            </a:r>
            <a:r>
              <a:rPr lang="en-GB" b="1" dirty="0" smtClean="0"/>
              <a:t> </a:t>
            </a:r>
            <a:r>
              <a:rPr lang="en-GB" b="1" dirty="0" err="1" smtClean="0"/>
              <a:t>Ramj</a:t>
            </a:r>
            <a:r>
              <a:rPr lang="en-GB" b="1" dirty="0" smtClean="0"/>
              <a:t> </a:t>
            </a:r>
            <a:r>
              <a:rPr lang="en-GB" b="1" dirty="0" err="1" smtClean="0"/>
              <a:t>Arithmetica</a:t>
            </a:r>
            <a:r>
              <a:rPr lang="en-GB" b="1" dirty="0" smtClean="0"/>
              <a:t> et </a:t>
            </a:r>
            <a:r>
              <a:rPr lang="en-GB" b="1" dirty="0" err="1" smtClean="0"/>
              <a:t>Grammatica</a:t>
            </a:r>
            <a:endParaRPr lang="en-GB" b="1" dirty="0" smtClean="0"/>
          </a:p>
          <a:p>
            <a:pPr>
              <a:buNone/>
            </a:pPr>
            <a:r>
              <a:rPr lang="en-GB" b="1" dirty="0" smtClean="0"/>
              <a:t>9. </a:t>
            </a:r>
            <a:r>
              <a:rPr lang="en-GB" b="1" dirty="0" err="1" smtClean="0"/>
              <a:t>Interpraetatio</a:t>
            </a:r>
            <a:r>
              <a:rPr lang="en-GB" b="1" dirty="0" smtClean="0"/>
              <a:t> </a:t>
            </a:r>
            <a:r>
              <a:rPr lang="en-GB" b="1" dirty="0" err="1" smtClean="0"/>
              <a:t>Hungarica</a:t>
            </a:r>
            <a:r>
              <a:rPr lang="en-GB" b="1" dirty="0" smtClean="0"/>
              <a:t> </a:t>
            </a:r>
            <a:r>
              <a:rPr lang="en-GB" b="1" dirty="0" err="1" smtClean="0"/>
              <a:t>Officior</a:t>
            </a:r>
            <a:r>
              <a:rPr lang="en-GB" b="1" dirty="0" smtClean="0"/>
              <a:t>[um] </a:t>
            </a:r>
            <a:r>
              <a:rPr lang="en-GB" b="1" dirty="0" err="1" smtClean="0"/>
              <a:t>Ciceronis</a:t>
            </a:r>
            <a:r>
              <a:rPr lang="en-GB" b="1" dirty="0" smtClean="0"/>
              <a:t> </a:t>
            </a:r>
            <a:r>
              <a:rPr lang="en-GB" b="1" dirty="0" err="1" smtClean="0"/>
              <a:t>ejusd</a:t>
            </a:r>
            <a:r>
              <a:rPr lang="en-GB" b="1" dirty="0" smtClean="0"/>
              <a:t>[</a:t>
            </a:r>
            <a:r>
              <a:rPr lang="en-GB" b="1" dirty="0" err="1" smtClean="0"/>
              <a:t>em</a:t>
            </a:r>
            <a:r>
              <a:rPr lang="en-GB" b="1" dirty="0" smtClean="0"/>
              <a:t>] </a:t>
            </a:r>
            <a:r>
              <a:rPr lang="en-GB" b="1" dirty="0" err="1" smtClean="0"/>
              <a:t>Clarissimi</a:t>
            </a:r>
            <a:r>
              <a:rPr lang="en-GB" b="1" dirty="0" smtClean="0"/>
              <a:t> </a:t>
            </a:r>
            <a:r>
              <a:rPr lang="en-GB" b="1" dirty="0" err="1" smtClean="0"/>
              <a:t>Johannis</a:t>
            </a:r>
            <a:r>
              <a:rPr lang="en-GB" b="1" dirty="0" smtClean="0"/>
              <a:t> </a:t>
            </a:r>
            <a:r>
              <a:rPr lang="en-GB" b="1" dirty="0" err="1" smtClean="0"/>
              <a:t>Apaczaj</a:t>
            </a:r>
            <a:r>
              <a:rPr lang="en-GB" b="1" dirty="0" smtClean="0"/>
              <a:t> de </a:t>
            </a:r>
            <a:r>
              <a:rPr lang="en-GB" b="1" dirty="0" err="1" smtClean="0"/>
              <a:t>eadem</a:t>
            </a:r>
            <a:r>
              <a:rPr lang="en-GB" b="1" dirty="0" smtClean="0"/>
              <a:t> </a:t>
            </a:r>
            <a:r>
              <a:rPr lang="en-GB" b="1" dirty="0" err="1" smtClean="0"/>
              <a:t>voluminem</a:t>
            </a:r>
            <a:r>
              <a:rPr lang="en-GB" b="1" dirty="0" smtClean="0"/>
              <a:t>.</a:t>
            </a:r>
          </a:p>
          <a:p>
            <a:endParaRPr lang="en-GB" b="1" dirty="0" smtClean="0"/>
          </a:p>
          <a:p>
            <a:endParaRPr lang="en-GB" b="1" dirty="0" smtClean="0"/>
          </a:p>
          <a:p>
            <a:pPr>
              <a:buNone/>
            </a:pPr>
            <a:r>
              <a:rPr lang="en-GB" b="1" dirty="0" smtClean="0"/>
              <a:t>1707</a:t>
            </a:r>
          </a:p>
          <a:p>
            <a:pPr>
              <a:buNone/>
            </a:pPr>
            <a:r>
              <a:rPr lang="en-GB" b="1" i="1" dirty="0" smtClean="0"/>
              <a:t>In </a:t>
            </a:r>
            <a:r>
              <a:rPr lang="en-GB" b="1" i="1" dirty="0" err="1" smtClean="0"/>
              <a:t>serie</a:t>
            </a:r>
            <a:r>
              <a:rPr lang="en-GB" b="1" i="1" dirty="0" smtClean="0"/>
              <a:t> </a:t>
            </a:r>
            <a:r>
              <a:rPr lang="en-GB" b="1" i="1" dirty="0" err="1" smtClean="0"/>
              <a:t>quarta</a:t>
            </a:r>
            <a:r>
              <a:rPr lang="en-GB" b="1" i="1" dirty="0" smtClean="0"/>
              <a:t> nova series </a:t>
            </a:r>
            <a:r>
              <a:rPr lang="en-GB" b="1" i="1" dirty="0" err="1" smtClean="0"/>
              <a:t>seu</a:t>
            </a:r>
            <a:r>
              <a:rPr lang="en-GB" b="1" i="1" dirty="0" smtClean="0"/>
              <a:t> </a:t>
            </a:r>
            <a:r>
              <a:rPr lang="en-GB" b="1" i="1" dirty="0" err="1" smtClean="0"/>
              <a:t>ordo</a:t>
            </a:r>
            <a:r>
              <a:rPr lang="en-GB" b="1" i="1" dirty="0" smtClean="0"/>
              <a:t> exterior</a:t>
            </a:r>
          </a:p>
          <a:p>
            <a:pPr>
              <a:buNone/>
            </a:pPr>
            <a:r>
              <a:rPr lang="en-GB" b="1" dirty="0" smtClean="0"/>
              <a:t>     11. </a:t>
            </a:r>
            <a:r>
              <a:rPr lang="en-GB" b="1" dirty="0" err="1" smtClean="0"/>
              <a:t>Libri</a:t>
            </a:r>
            <a:r>
              <a:rPr lang="en-GB" b="1" dirty="0" smtClean="0"/>
              <a:t> </a:t>
            </a:r>
            <a:r>
              <a:rPr lang="en-GB" b="1" dirty="0" err="1" smtClean="0"/>
              <a:t>secundi</a:t>
            </a:r>
            <a:r>
              <a:rPr lang="en-GB" b="1" dirty="0" smtClean="0"/>
              <a:t> </a:t>
            </a:r>
            <a:r>
              <a:rPr lang="en-GB" b="1" dirty="0" err="1" smtClean="0"/>
              <a:t>Georgicorum</a:t>
            </a:r>
            <a:r>
              <a:rPr lang="en-GB" b="1" dirty="0" smtClean="0"/>
              <a:t> </a:t>
            </a:r>
            <a:r>
              <a:rPr lang="en-GB" b="1" dirty="0" err="1" smtClean="0"/>
              <a:t>versio</a:t>
            </a:r>
            <a:r>
              <a:rPr lang="en-GB" b="1" dirty="0" smtClean="0"/>
              <a:t> </a:t>
            </a:r>
            <a:r>
              <a:rPr lang="en-GB" b="1" dirty="0" err="1" smtClean="0"/>
              <a:t>hungarica</a:t>
            </a:r>
            <a:r>
              <a:rPr lang="en-GB" b="1" dirty="0" smtClean="0"/>
              <a:t> et </a:t>
            </a:r>
            <a:r>
              <a:rPr lang="en-GB" b="1" dirty="0" err="1" smtClean="0"/>
              <a:t>Arithmetica</a:t>
            </a:r>
            <a:r>
              <a:rPr lang="en-GB" b="1" dirty="0" smtClean="0"/>
              <a:t> et alia </a:t>
            </a:r>
            <a:r>
              <a:rPr lang="en-GB" b="1" dirty="0" err="1" smtClean="0"/>
              <a:t>scripta</a:t>
            </a:r>
            <a:r>
              <a:rPr lang="en-GB" b="1" dirty="0" smtClean="0"/>
              <a:t> </a:t>
            </a:r>
            <a:r>
              <a:rPr lang="en-GB" b="1" dirty="0" err="1" smtClean="0"/>
              <a:t>ut</a:t>
            </a:r>
            <a:r>
              <a:rPr lang="en-GB" b="1" dirty="0" smtClean="0"/>
              <a:t> </a:t>
            </a:r>
            <a:r>
              <a:rPr lang="en-GB" b="1" dirty="0" err="1" smtClean="0"/>
              <a:t>est</a:t>
            </a:r>
            <a:r>
              <a:rPr lang="en-GB" b="1" dirty="0" smtClean="0"/>
              <a:t> </a:t>
            </a:r>
            <a:r>
              <a:rPr lang="en-GB" b="1" dirty="0" err="1" smtClean="0"/>
              <a:t>Aurei</a:t>
            </a:r>
            <a:r>
              <a:rPr lang="en-GB" b="1" dirty="0" smtClean="0"/>
              <a:t> </a:t>
            </a:r>
            <a:r>
              <a:rPr lang="en-GB" b="1" dirty="0" err="1" smtClean="0"/>
              <a:t>libri</a:t>
            </a:r>
            <a:r>
              <a:rPr lang="en-GB" b="1" dirty="0" smtClean="0"/>
              <a:t> Marci </a:t>
            </a:r>
            <a:r>
              <a:rPr lang="en-GB" b="1" dirty="0" err="1" smtClean="0"/>
              <a:t>Tulii</a:t>
            </a:r>
            <a:r>
              <a:rPr lang="en-GB" b="1" dirty="0" smtClean="0"/>
              <a:t> </a:t>
            </a:r>
            <a:r>
              <a:rPr lang="en-GB" b="1" dirty="0" err="1" smtClean="0"/>
              <a:t>Ciceronis</a:t>
            </a:r>
            <a:r>
              <a:rPr lang="en-GB" b="1" dirty="0" smtClean="0"/>
              <a:t> de </a:t>
            </a:r>
            <a:r>
              <a:rPr lang="en-GB" b="1" dirty="0" err="1" smtClean="0"/>
              <a:t>officijs</a:t>
            </a:r>
            <a:r>
              <a:rPr lang="en-GB" b="1" dirty="0" smtClean="0"/>
              <a:t> </a:t>
            </a:r>
            <a:r>
              <a:rPr lang="en-GB" b="1" dirty="0" err="1" smtClean="0"/>
              <a:t>hungarica</a:t>
            </a:r>
            <a:r>
              <a:rPr lang="en-GB" b="1" dirty="0" smtClean="0"/>
              <a:t> </a:t>
            </a:r>
            <a:r>
              <a:rPr lang="en-GB" b="1" dirty="0" err="1" smtClean="0"/>
              <a:t>versio</a:t>
            </a:r>
            <a:r>
              <a:rPr lang="en-GB" b="1" dirty="0" smtClean="0"/>
              <a:t> a </a:t>
            </a:r>
            <a:r>
              <a:rPr lang="en-GB" b="1" dirty="0" err="1" smtClean="0"/>
              <a:t>Johanne</a:t>
            </a:r>
            <a:r>
              <a:rPr lang="en-GB" b="1" dirty="0" smtClean="0"/>
              <a:t> </a:t>
            </a:r>
            <a:r>
              <a:rPr lang="en-GB" b="1" dirty="0" err="1" smtClean="0"/>
              <a:t>Apaczai</a:t>
            </a:r>
            <a:r>
              <a:rPr lang="en-GB" b="1" dirty="0" smtClean="0"/>
              <a:t> </a:t>
            </a:r>
            <a:r>
              <a:rPr lang="en-GB" b="1" dirty="0" err="1" smtClean="0"/>
              <a:t>Albae</a:t>
            </a:r>
            <a:r>
              <a:rPr lang="en-GB" b="1" dirty="0" smtClean="0"/>
              <a:t> </a:t>
            </a:r>
            <a:r>
              <a:rPr lang="en-GB" b="1" dirty="0" err="1" smtClean="0"/>
              <a:t>Juliae</a:t>
            </a:r>
            <a:r>
              <a:rPr lang="en-GB" b="1" dirty="0" smtClean="0"/>
              <a:t> a </a:t>
            </a:r>
            <a:r>
              <a:rPr lang="en-GB" b="1" dirty="0" err="1" smtClean="0"/>
              <a:t>Matthia</a:t>
            </a:r>
            <a:r>
              <a:rPr lang="en-GB" b="1" dirty="0" smtClean="0"/>
              <a:t> </a:t>
            </a:r>
            <a:r>
              <a:rPr lang="en-GB" b="1" dirty="0" err="1" smtClean="0"/>
              <a:t>Fogarasi</a:t>
            </a:r>
            <a:r>
              <a:rPr lang="en-GB" b="1" dirty="0" smtClean="0"/>
              <a:t> </a:t>
            </a:r>
            <a:r>
              <a:rPr lang="en-GB" b="1" dirty="0" err="1" smtClean="0"/>
              <a:t>exscripta</a:t>
            </a:r>
            <a:r>
              <a:rPr lang="en-GB" b="1" dirty="0" smtClean="0"/>
              <a:t> 1655</a:t>
            </a:r>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sz="quarter" idx="1"/>
          </p:nvPr>
        </p:nvGraphicFramePr>
        <p:xfrm>
          <a:off x="0" y="0"/>
          <a:ext cx="9144000" cy="7418274"/>
        </p:xfrm>
        <a:graphic>
          <a:graphicData uri="http://schemas.openxmlformats.org/drawingml/2006/table">
            <a:tbl>
              <a:tblPr firstRow="1" bandRow="1">
                <a:tableStyleId>{5C22544A-7EE6-4342-B048-85BDC9FD1C3A}</a:tableStyleId>
              </a:tblPr>
              <a:tblGrid>
                <a:gridCol w="1214416"/>
                <a:gridCol w="2443184"/>
                <a:gridCol w="2343162"/>
                <a:gridCol w="1314438"/>
                <a:gridCol w="1828800"/>
              </a:tblGrid>
              <a:tr h="636799">
                <a:tc>
                  <a:txBody>
                    <a:bodyPr/>
                    <a:lstStyle/>
                    <a:p>
                      <a:r>
                        <a:rPr lang="en-GB" sz="1200" dirty="0" smtClean="0"/>
                        <a:t>Classis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t>Gyulafehérvár</a:t>
                      </a:r>
                      <a:r>
                        <a:rPr lang="en-GB" sz="1200" dirty="0" smtClean="0"/>
                        <a:t> 1629</a:t>
                      </a:r>
                      <a:r>
                        <a:rPr lang="en-GB" sz="1200" baseline="0" dirty="0" smtClean="0"/>
                        <a:t> , German professors – </a:t>
                      </a:r>
                      <a:r>
                        <a:rPr lang="en-GB" sz="1200" dirty="0" err="1" smtClean="0"/>
                        <a:t>Noémi</a:t>
                      </a:r>
                      <a:r>
                        <a:rPr lang="en-GB" sz="1200" baseline="0" dirty="0" smtClean="0"/>
                        <a:t> </a:t>
                      </a:r>
                      <a:r>
                        <a:rPr lang="en-GB" sz="1200" dirty="0" err="1" smtClean="0"/>
                        <a:t>Viskolcz</a:t>
                      </a:r>
                      <a:endParaRPr lang="en-GB" sz="1200" dirty="0"/>
                    </a:p>
                  </a:txBody>
                  <a:tcPr/>
                </a:tc>
                <a:tc>
                  <a:txBody>
                    <a:bodyPr/>
                    <a:lstStyle/>
                    <a:p>
                      <a:r>
                        <a:rPr lang="en-GB" sz="1200" dirty="0" err="1" smtClean="0"/>
                        <a:t>Gyulafehérvár</a:t>
                      </a:r>
                      <a:r>
                        <a:rPr lang="en-GB" sz="1200" dirty="0" smtClean="0"/>
                        <a:t>, 1653</a:t>
                      </a:r>
                      <a:r>
                        <a:rPr lang="en-GB" sz="1200" baseline="0" dirty="0" smtClean="0"/>
                        <a:t> , </a:t>
                      </a:r>
                      <a:r>
                        <a:rPr lang="en-GB" sz="1200" baseline="0" dirty="0" err="1" smtClean="0"/>
                        <a:t>Apácai</a:t>
                      </a:r>
                      <a:r>
                        <a:rPr lang="en-GB" sz="1200" baseline="0" dirty="0" smtClean="0"/>
                        <a:t> – </a:t>
                      </a:r>
                      <a:r>
                        <a:rPr lang="en-GB" sz="1200" baseline="0" dirty="0" err="1" smtClean="0"/>
                        <a:t>Örs</a:t>
                      </a:r>
                      <a:r>
                        <a:rPr lang="en-GB" sz="1200" baseline="0" dirty="0" smtClean="0"/>
                        <a:t> </a:t>
                      </a:r>
                      <a:r>
                        <a:rPr lang="en-GB" sz="1200" baseline="0" dirty="0" err="1" smtClean="0"/>
                        <a:t>Dóczy</a:t>
                      </a:r>
                      <a:endParaRPr lang="en-GB" sz="1200" dirty="0"/>
                    </a:p>
                  </a:txBody>
                  <a:tcPr/>
                </a:tc>
                <a:tc>
                  <a:txBody>
                    <a:bodyPr/>
                    <a:lstStyle/>
                    <a:p>
                      <a:r>
                        <a:rPr lang="en-GB" sz="1200" dirty="0" err="1" smtClean="0"/>
                        <a:t>Kolozsvár</a:t>
                      </a:r>
                      <a:r>
                        <a:rPr lang="en-GB" sz="1200" dirty="0" smtClean="0"/>
                        <a:t>, 1656 ,</a:t>
                      </a:r>
                      <a:r>
                        <a:rPr lang="en-GB" sz="1200" baseline="0" dirty="0" smtClean="0"/>
                        <a:t> </a:t>
                      </a:r>
                      <a:r>
                        <a:rPr lang="en-GB" sz="1200" baseline="0" dirty="0" err="1" smtClean="0"/>
                        <a:t>Apácai</a:t>
                      </a:r>
                      <a:r>
                        <a:rPr lang="en-GB" sz="1200" baseline="0" dirty="0" smtClean="0"/>
                        <a:t>  –</a:t>
                      </a:r>
                    </a:p>
                    <a:p>
                      <a:r>
                        <a:rPr lang="en-GB" sz="1200" baseline="0" dirty="0" err="1" smtClean="0"/>
                        <a:t>Örs</a:t>
                      </a:r>
                      <a:r>
                        <a:rPr lang="en-GB" sz="1200" baseline="0" dirty="0" smtClean="0"/>
                        <a:t> </a:t>
                      </a:r>
                      <a:r>
                        <a:rPr lang="en-GB" sz="1200" baseline="0" dirty="0" err="1" smtClean="0"/>
                        <a:t>Dóczy</a:t>
                      </a:r>
                      <a:r>
                        <a:rPr lang="en-GB" sz="1200" baseline="0" dirty="0" smtClean="0"/>
                        <a:t> </a:t>
                      </a:r>
                      <a:endParaRPr lang="en-GB" sz="1200" dirty="0"/>
                    </a:p>
                  </a:txBody>
                  <a:tcPr/>
                </a:tc>
                <a:tc>
                  <a:txBody>
                    <a:bodyPr/>
                    <a:lstStyle/>
                    <a:p>
                      <a:r>
                        <a:rPr lang="en-GB" sz="1200" dirty="0" err="1" smtClean="0"/>
                        <a:t>Marosvásárhely</a:t>
                      </a:r>
                      <a:r>
                        <a:rPr lang="en-GB" sz="1200" dirty="0" smtClean="0"/>
                        <a:t>,</a:t>
                      </a:r>
                      <a:r>
                        <a:rPr lang="en-GB" sz="1200" baseline="0" dirty="0" smtClean="0"/>
                        <a:t> 1662, </a:t>
                      </a:r>
                      <a:r>
                        <a:rPr lang="en-GB" sz="1200" baseline="0" dirty="0" err="1" smtClean="0"/>
                        <a:t>Fogarasi</a:t>
                      </a:r>
                      <a:r>
                        <a:rPr lang="en-GB" sz="1200" baseline="0" dirty="0" smtClean="0"/>
                        <a:t>  – </a:t>
                      </a:r>
                      <a:r>
                        <a:rPr lang="en-GB" sz="1200" baseline="0" dirty="0" err="1" smtClean="0"/>
                        <a:t>Annamária</a:t>
                      </a:r>
                      <a:r>
                        <a:rPr lang="en-GB" sz="1200" baseline="0" dirty="0" smtClean="0"/>
                        <a:t> </a:t>
                      </a:r>
                      <a:r>
                        <a:rPr lang="en-GB" sz="1200" baseline="0" dirty="0" err="1" smtClean="0"/>
                        <a:t>Kimpián</a:t>
                      </a:r>
                      <a:endParaRPr lang="en-GB" sz="1200" baseline="0" dirty="0" smtClean="0"/>
                    </a:p>
                  </a:txBody>
                  <a:tcPr/>
                </a:tc>
              </a:tr>
              <a:tr h="1071704">
                <a:tc>
                  <a:txBody>
                    <a:bodyPr/>
                    <a:lstStyle/>
                    <a:p>
                      <a:r>
                        <a:rPr lang="en-GB" sz="1400" dirty="0" err="1" smtClean="0"/>
                        <a:t>Primae</a:t>
                      </a:r>
                      <a:endParaRPr lang="en-GB" sz="1400" dirty="0"/>
                    </a:p>
                  </a:txBody>
                  <a:tcPr/>
                </a:tc>
                <a:tc>
                  <a:txBody>
                    <a:bodyPr/>
                    <a:lstStyle/>
                    <a:p>
                      <a:r>
                        <a:rPr lang="en-GB" sz="1250" dirty="0" smtClean="0"/>
                        <a:t>Writing</a:t>
                      </a:r>
                      <a:r>
                        <a:rPr lang="en-GB" sz="1250" baseline="0" dirty="0" smtClean="0"/>
                        <a:t> and reading in Latin</a:t>
                      </a:r>
                      <a:endParaRPr lang="en-GB" sz="1250" dirty="0"/>
                    </a:p>
                  </a:txBody>
                  <a:tcPr/>
                </a:tc>
                <a:tc>
                  <a:txBody>
                    <a:bodyPr/>
                    <a:lstStyle/>
                    <a:p>
                      <a:r>
                        <a:rPr lang="en-GB" sz="1250" dirty="0" smtClean="0"/>
                        <a:t>Reading and writing in native language</a:t>
                      </a:r>
                    </a:p>
                    <a:p>
                      <a:r>
                        <a:rPr lang="en-GB" sz="1250" dirty="0" smtClean="0"/>
                        <a:t>Writing and reading the letters and word forms of Latin, Greek, Hebrew and Arabic, without grammar</a:t>
                      </a:r>
                      <a:endParaRPr lang="en-GB" sz="1250" dirty="0"/>
                    </a:p>
                  </a:txBody>
                  <a:tcPr/>
                </a:tc>
                <a:tc>
                  <a:txBody>
                    <a:bodyPr/>
                    <a:lstStyle/>
                    <a:p>
                      <a:r>
                        <a:rPr lang="en-GB" sz="1250" dirty="0" err="1" smtClean="0"/>
                        <a:t>Rudimenta</a:t>
                      </a:r>
                      <a:r>
                        <a:rPr lang="en-GB" sz="1250" dirty="0" smtClean="0"/>
                        <a:t> – only in Latin</a:t>
                      </a:r>
                      <a:endParaRPr lang="en-GB" sz="1250" dirty="0"/>
                    </a:p>
                  </a:txBody>
                  <a:tcPr/>
                </a:tc>
                <a:tc>
                  <a:txBody>
                    <a:bodyPr/>
                    <a:lstStyle/>
                    <a:p>
                      <a:r>
                        <a:rPr lang="en-GB" sz="1250" dirty="0" err="1" smtClean="0"/>
                        <a:t>Rudimenta</a:t>
                      </a:r>
                      <a:r>
                        <a:rPr lang="en-GB" sz="1250" dirty="0" smtClean="0"/>
                        <a:t> – vernacular</a:t>
                      </a:r>
                      <a:r>
                        <a:rPr lang="en-GB" sz="1250" baseline="0" dirty="0" smtClean="0"/>
                        <a:t> language too</a:t>
                      </a:r>
                      <a:endParaRPr lang="en-GB" sz="1250" dirty="0" smtClean="0"/>
                    </a:p>
                    <a:p>
                      <a:r>
                        <a:rPr lang="en-GB" sz="1250" dirty="0" smtClean="0"/>
                        <a:t>Latin-Hungarian translations</a:t>
                      </a:r>
                      <a:endParaRPr lang="en-GB" sz="1250" dirty="0"/>
                    </a:p>
                  </a:txBody>
                  <a:tcPr/>
                </a:tc>
              </a:tr>
              <a:tr h="483022">
                <a:tc>
                  <a:txBody>
                    <a:bodyPr/>
                    <a:lstStyle/>
                    <a:p>
                      <a:r>
                        <a:rPr lang="en-GB" sz="1400" dirty="0" err="1" smtClean="0"/>
                        <a:t>Secundae</a:t>
                      </a:r>
                      <a:endParaRPr lang="en-GB" sz="1400" dirty="0"/>
                    </a:p>
                  </a:txBody>
                  <a:tcPr/>
                </a:tc>
                <a:tc>
                  <a:txBody>
                    <a:bodyPr/>
                    <a:lstStyle/>
                    <a:p>
                      <a:r>
                        <a:rPr lang="en-GB" sz="1250" dirty="0" smtClean="0"/>
                        <a:t>Latin grammar</a:t>
                      </a:r>
                      <a:endParaRPr lang="en-GB" sz="1250" dirty="0"/>
                    </a:p>
                  </a:txBody>
                  <a:tcPr/>
                </a:tc>
                <a:tc>
                  <a:txBody>
                    <a:bodyPr/>
                    <a:lstStyle/>
                    <a:p>
                      <a:r>
                        <a:rPr lang="en-GB" sz="1250" dirty="0" smtClean="0"/>
                        <a:t>Same</a:t>
                      </a:r>
                      <a:r>
                        <a:rPr lang="hu-HU" sz="1250" dirty="0" smtClean="0"/>
                        <a:t> </a:t>
                      </a:r>
                      <a:r>
                        <a:rPr lang="hu-HU" sz="1250" dirty="0" err="1" smtClean="0"/>
                        <a:t>as</a:t>
                      </a:r>
                      <a:r>
                        <a:rPr lang="hu-HU" sz="1250" dirty="0" smtClean="0"/>
                        <a:t> </a:t>
                      </a:r>
                      <a:r>
                        <a:rPr lang="hu-HU" sz="1250" dirty="0" err="1" smtClean="0"/>
                        <a:t>above</a:t>
                      </a:r>
                      <a:endParaRPr lang="en-GB" sz="1250" dirty="0"/>
                    </a:p>
                  </a:txBody>
                  <a:tcPr/>
                </a:tc>
                <a:tc>
                  <a:txBody>
                    <a:bodyPr/>
                    <a:lstStyle/>
                    <a:p>
                      <a:r>
                        <a:rPr lang="en-GB" sz="1250" dirty="0" err="1" smtClean="0"/>
                        <a:t>Ethimology</a:t>
                      </a:r>
                      <a:endParaRPr lang="en-GB" sz="1250" dirty="0" smtClean="0"/>
                    </a:p>
                    <a:p>
                      <a:endParaRPr lang="en-GB" sz="1250" dirty="0"/>
                    </a:p>
                  </a:txBody>
                  <a:tcPr/>
                </a:tc>
                <a:tc>
                  <a:txBody>
                    <a:bodyPr/>
                    <a:lstStyle/>
                    <a:p>
                      <a:r>
                        <a:rPr lang="en-GB" sz="1250" dirty="0" err="1" smtClean="0"/>
                        <a:t>Ethimology</a:t>
                      </a:r>
                      <a:endParaRPr lang="en-GB" sz="1250" dirty="0" smtClean="0"/>
                    </a:p>
                    <a:p>
                      <a:r>
                        <a:rPr lang="en-GB" sz="1250" dirty="0" smtClean="0"/>
                        <a:t>Hungarian-Latin translations</a:t>
                      </a:r>
                      <a:endParaRPr lang="en-GB" sz="1250" dirty="0"/>
                    </a:p>
                  </a:txBody>
                  <a:tcPr/>
                </a:tc>
              </a:tr>
              <a:tr h="1267932">
                <a:tc>
                  <a:txBody>
                    <a:bodyPr/>
                    <a:lstStyle/>
                    <a:p>
                      <a:r>
                        <a:rPr lang="en-GB" sz="1400" dirty="0" err="1" smtClean="0"/>
                        <a:t>Tertiae</a:t>
                      </a:r>
                      <a:endParaRPr lang="en-GB" sz="1400" dirty="0"/>
                    </a:p>
                  </a:txBody>
                  <a:tcPr/>
                </a:tc>
                <a:tc>
                  <a:txBody>
                    <a:bodyPr/>
                    <a:lstStyle/>
                    <a:p>
                      <a:r>
                        <a:rPr lang="en-GB" sz="1250" dirty="0" smtClean="0"/>
                        <a:t>Hungarian-Latin translations</a:t>
                      </a:r>
                    </a:p>
                    <a:p>
                      <a:r>
                        <a:rPr lang="en-GB" sz="1250" dirty="0" smtClean="0"/>
                        <a:t>Elements of Latin poetry– </a:t>
                      </a:r>
                      <a:r>
                        <a:rPr lang="en-GB" sz="1250" dirty="0" err="1" smtClean="0"/>
                        <a:t>Terentius</a:t>
                      </a:r>
                      <a:endParaRPr lang="en-GB" sz="1250" dirty="0" smtClean="0"/>
                    </a:p>
                    <a:p>
                      <a:r>
                        <a:rPr lang="en-GB" sz="1250" dirty="0" smtClean="0"/>
                        <a:t>Greek</a:t>
                      </a:r>
                      <a:r>
                        <a:rPr lang="en-GB" sz="1250" baseline="0" dirty="0" smtClean="0"/>
                        <a:t> language</a:t>
                      </a:r>
                      <a:endParaRPr lang="en-GB" sz="1250" dirty="0"/>
                    </a:p>
                  </a:txBody>
                  <a:tcPr/>
                </a:tc>
                <a:tc>
                  <a:txBody>
                    <a:bodyPr/>
                    <a:lstStyle/>
                    <a:p>
                      <a:r>
                        <a:rPr lang="en-GB" sz="1250" i="1" dirty="0" smtClean="0"/>
                        <a:t>Hungarian Encyclopaedia</a:t>
                      </a:r>
                      <a:r>
                        <a:rPr lang="en-GB" sz="1250" i="1" baseline="0" dirty="0" smtClean="0"/>
                        <a:t> </a:t>
                      </a:r>
                      <a:r>
                        <a:rPr lang="en-GB" sz="1250" baseline="0" dirty="0" smtClean="0"/>
                        <a:t>– </a:t>
                      </a:r>
                      <a:r>
                        <a:rPr lang="en-GB" sz="1250" baseline="0" dirty="0" err="1" smtClean="0"/>
                        <a:t>br</a:t>
                      </a:r>
                      <a:r>
                        <a:rPr lang="hu-HU" sz="1250" baseline="0" dirty="0" smtClean="0"/>
                        <a:t>i</a:t>
                      </a:r>
                      <a:r>
                        <a:rPr lang="en-GB" sz="1250" baseline="0" dirty="0" err="1" smtClean="0"/>
                        <a:t>ef</a:t>
                      </a:r>
                      <a:r>
                        <a:rPr lang="en-GB" sz="1250" baseline="0" dirty="0" smtClean="0"/>
                        <a:t> summary of sciences in Hungarian</a:t>
                      </a:r>
                    </a:p>
                    <a:p>
                      <a:r>
                        <a:rPr lang="en-GB" sz="1250" baseline="0" dirty="0" smtClean="0"/>
                        <a:t>Grammar of the four foreign languages</a:t>
                      </a:r>
                    </a:p>
                    <a:p>
                      <a:r>
                        <a:rPr lang="en-GB" sz="1250" baseline="0" dirty="0" smtClean="0"/>
                        <a:t>Translations</a:t>
                      </a:r>
                      <a:endParaRPr lang="en-GB" sz="1250" dirty="0" smtClean="0"/>
                    </a:p>
                  </a:txBody>
                  <a:tcPr/>
                </a:tc>
                <a:tc>
                  <a:txBody>
                    <a:bodyPr/>
                    <a:lstStyle/>
                    <a:p>
                      <a:r>
                        <a:rPr lang="en-GB" sz="1250" dirty="0" err="1" smtClean="0"/>
                        <a:t>Syntaxis</a:t>
                      </a:r>
                      <a:endParaRPr lang="en-GB" sz="1250" dirty="0"/>
                    </a:p>
                  </a:txBody>
                  <a:tcPr/>
                </a:tc>
                <a:tc>
                  <a:txBody>
                    <a:bodyPr/>
                    <a:lstStyle/>
                    <a:p>
                      <a:r>
                        <a:rPr lang="en-GB" sz="1250" dirty="0" err="1" smtClean="0"/>
                        <a:t>Syntaxis</a:t>
                      </a:r>
                      <a:r>
                        <a:rPr lang="en-GB" sz="1250" dirty="0" smtClean="0"/>
                        <a:t> and poetics</a:t>
                      </a:r>
                    </a:p>
                    <a:p>
                      <a:r>
                        <a:rPr lang="en-GB" sz="1250" dirty="0" smtClean="0"/>
                        <a:t>Style exercises in Hungarian</a:t>
                      </a:r>
                      <a:endParaRPr lang="en-GB" sz="1250" dirty="0"/>
                    </a:p>
                  </a:txBody>
                  <a:tcPr/>
                </a:tc>
              </a:tr>
              <a:tr h="1071704">
                <a:tc>
                  <a:txBody>
                    <a:bodyPr/>
                    <a:lstStyle/>
                    <a:p>
                      <a:r>
                        <a:rPr lang="en-GB" sz="1400" dirty="0" err="1" smtClean="0"/>
                        <a:t>Quartae</a:t>
                      </a:r>
                      <a:endParaRPr lang="en-GB" sz="1400" dirty="0"/>
                    </a:p>
                  </a:txBody>
                  <a:tcPr/>
                </a:tc>
                <a:tc>
                  <a:txBody>
                    <a:bodyPr/>
                    <a:lstStyle/>
                    <a:p>
                      <a:r>
                        <a:rPr lang="en-GB" sz="1250" dirty="0" smtClean="0"/>
                        <a:t>Latin</a:t>
                      </a:r>
                      <a:r>
                        <a:rPr lang="en-GB" sz="1250" baseline="0" dirty="0" smtClean="0"/>
                        <a:t> </a:t>
                      </a:r>
                      <a:r>
                        <a:rPr lang="en-GB" sz="1250" baseline="0" dirty="0" err="1" smtClean="0"/>
                        <a:t>tran</a:t>
                      </a:r>
                      <a:r>
                        <a:rPr lang="hu-HU" sz="1250" baseline="0" dirty="0" smtClean="0"/>
                        <a:t>s</a:t>
                      </a:r>
                      <a:r>
                        <a:rPr lang="en-GB" sz="1250" baseline="0" dirty="0" err="1" smtClean="0"/>
                        <a:t>lations</a:t>
                      </a:r>
                      <a:r>
                        <a:rPr lang="en-GB" sz="1250" baseline="0" dirty="0" smtClean="0"/>
                        <a:t>, text adaptations, independent poems – Cicero </a:t>
                      </a:r>
                      <a:r>
                        <a:rPr lang="en-GB" sz="1250" baseline="0" dirty="0" err="1" smtClean="0"/>
                        <a:t>Officia</a:t>
                      </a:r>
                      <a:endParaRPr lang="en-GB" sz="1250" baseline="0" dirty="0" smtClean="0"/>
                    </a:p>
                    <a:p>
                      <a:r>
                        <a:rPr lang="en-GB" sz="1250" baseline="0" dirty="0" smtClean="0"/>
                        <a:t>Greek language</a:t>
                      </a:r>
                    </a:p>
                    <a:p>
                      <a:r>
                        <a:rPr lang="en-GB" sz="1250" baseline="0" dirty="0" smtClean="0"/>
                        <a:t>Fundamental of Rhetoric and Logic</a:t>
                      </a:r>
                      <a:endParaRPr lang="en-GB" sz="1250" dirty="0"/>
                    </a:p>
                  </a:txBody>
                  <a:tcPr/>
                </a:tc>
                <a:tc>
                  <a:txBody>
                    <a:bodyPr/>
                    <a:lstStyle/>
                    <a:p>
                      <a:r>
                        <a:rPr lang="en-GB" sz="1250" dirty="0" smtClean="0"/>
                        <a:t>Same</a:t>
                      </a:r>
                      <a:r>
                        <a:rPr lang="hu-HU" sz="1250" dirty="0" smtClean="0"/>
                        <a:t> </a:t>
                      </a:r>
                      <a:r>
                        <a:rPr lang="hu-HU" sz="1250" dirty="0" err="1" smtClean="0"/>
                        <a:t>as</a:t>
                      </a:r>
                      <a:r>
                        <a:rPr lang="hu-HU" sz="1250" dirty="0" smtClean="0"/>
                        <a:t> </a:t>
                      </a:r>
                      <a:r>
                        <a:rPr lang="hu-HU" sz="1250" dirty="0" err="1" smtClean="0"/>
                        <a:t>above</a:t>
                      </a:r>
                      <a:endParaRPr lang="en-GB" sz="1250" dirty="0"/>
                    </a:p>
                  </a:txBody>
                  <a:tcPr/>
                </a:tc>
                <a:tc>
                  <a:txBody>
                    <a:bodyPr/>
                    <a:lstStyle/>
                    <a:p>
                      <a:r>
                        <a:rPr lang="en-GB" sz="1250" dirty="0" smtClean="0"/>
                        <a:t>Rhetoric</a:t>
                      </a:r>
                      <a:endParaRPr lang="en-GB" sz="1250" dirty="0"/>
                    </a:p>
                  </a:txBody>
                  <a:tcPr/>
                </a:tc>
                <a:tc>
                  <a:txBody>
                    <a:bodyPr/>
                    <a:lstStyle/>
                    <a:p>
                      <a:endParaRPr lang="en-GB" sz="1250" dirty="0"/>
                    </a:p>
                  </a:txBody>
                  <a:tcPr/>
                </a:tc>
              </a:tr>
              <a:tr h="684564">
                <a:tc>
                  <a:txBody>
                    <a:bodyPr/>
                    <a:lstStyle/>
                    <a:p>
                      <a:r>
                        <a:rPr lang="en-GB" sz="1400" dirty="0" err="1" smtClean="0"/>
                        <a:t>Quintae</a:t>
                      </a:r>
                      <a:endParaRPr lang="en-GB" sz="1400" dirty="0"/>
                    </a:p>
                  </a:txBody>
                  <a:tcPr/>
                </a:tc>
                <a:tc>
                  <a:txBody>
                    <a:bodyPr/>
                    <a:lstStyle/>
                    <a:p>
                      <a:r>
                        <a:rPr lang="en-GB" sz="1250" dirty="0" smtClean="0"/>
                        <a:t>Using the rules of logic and rhetoric in practice</a:t>
                      </a:r>
                      <a:endParaRPr lang="en-GB" sz="1250" baseline="0" dirty="0" smtClean="0"/>
                    </a:p>
                    <a:p>
                      <a:r>
                        <a:rPr lang="en-GB" sz="1250" baseline="0" dirty="0" smtClean="0"/>
                        <a:t>Greek language</a:t>
                      </a:r>
                      <a:endParaRPr lang="en-GB" sz="1250" dirty="0"/>
                    </a:p>
                  </a:txBody>
                  <a:tcPr/>
                </a:tc>
                <a:tc>
                  <a:txBody>
                    <a:bodyPr/>
                    <a:lstStyle/>
                    <a:p>
                      <a:endParaRPr lang="en-GB" sz="1250" dirty="0"/>
                    </a:p>
                  </a:txBody>
                  <a:tcPr/>
                </a:tc>
                <a:tc>
                  <a:txBody>
                    <a:bodyPr/>
                    <a:lstStyle/>
                    <a:p>
                      <a:r>
                        <a:rPr lang="en-GB" sz="1250" dirty="0" smtClean="0"/>
                        <a:t>Poetics</a:t>
                      </a:r>
                      <a:endParaRPr lang="en-GB" sz="1250" dirty="0"/>
                    </a:p>
                  </a:txBody>
                  <a:tcPr/>
                </a:tc>
                <a:tc>
                  <a:txBody>
                    <a:bodyPr/>
                    <a:lstStyle/>
                    <a:p>
                      <a:endParaRPr lang="en-GB" sz="1250" dirty="0"/>
                    </a:p>
                  </a:txBody>
                  <a:tcPr/>
                </a:tc>
              </a:tr>
              <a:tr h="1856614">
                <a:tc>
                  <a:txBody>
                    <a:bodyPr/>
                    <a:lstStyle/>
                    <a:p>
                      <a:r>
                        <a:rPr lang="en-GB" sz="1400" dirty="0" smtClean="0"/>
                        <a:t>Academia/</a:t>
                      </a:r>
                    </a:p>
                    <a:p>
                      <a:r>
                        <a:rPr lang="en-GB" sz="1400" dirty="0" err="1" smtClean="0"/>
                        <a:t>Collegium</a:t>
                      </a:r>
                      <a:endParaRPr lang="en-GB" sz="1400" dirty="0"/>
                    </a:p>
                  </a:txBody>
                  <a:tcPr/>
                </a:tc>
                <a:tc>
                  <a:txBody>
                    <a:bodyPr/>
                    <a:lstStyle/>
                    <a:p>
                      <a:r>
                        <a:rPr lang="en-GB" sz="1250" dirty="0" smtClean="0"/>
                        <a:t>Theology </a:t>
                      </a:r>
                    </a:p>
                    <a:p>
                      <a:r>
                        <a:rPr lang="en-GB" sz="1250" dirty="0" err="1" smtClean="0"/>
                        <a:t>Bölcsészet</a:t>
                      </a:r>
                      <a:endParaRPr lang="en-GB" sz="1250" dirty="0"/>
                    </a:p>
                  </a:txBody>
                  <a:tcPr/>
                </a:tc>
                <a:tc>
                  <a:txBody>
                    <a:bodyPr/>
                    <a:lstStyle/>
                    <a:p>
                      <a:r>
                        <a:rPr lang="en-GB" sz="1250" dirty="0" smtClean="0"/>
                        <a:t>1. Rhetoric, Poetics and History </a:t>
                      </a:r>
                    </a:p>
                    <a:p>
                      <a:r>
                        <a:rPr lang="en-GB" sz="1250" dirty="0" smtClean="0"/>
                        <a:t>2.Logic</a:t>
                      </a:r>
                    </a:p>
                    <a:p>
                      <a:r>
                        <a:rPr lang="en-GB" sz="1250" dirty="0" smtClean="0"/>
                        <a:t>3.Mahtematics, Astronomy, Music</a:t>
                      </a:r>
                    </a:p>
                    <a:p>
                      <a:r>
                        <a:rPr lang="en-GB" sz="1250" dirty="0" smtClean="0"/>
                        <a:t>4.Physics, Medicine</a:t>
                      </a:r>
                    </a:p>
                    <a:p>
                      <a:r>
                        <a:rPr lang="en-GB" sz="1250" dirty="0" smtClean="0"/>
                        <a:t>5.Theology, Ethics, Family Ethics, Church Organisation,</a:t>
                      </a:r>
                      <a:r>
                        <a:rPr lang="en-GB" sz="1250" baseline="0" dirty="0" smtClean="0"/>
                        <a:t> Politics and Law</a:t>
                      </a:r>
                      <a:endParaRPr lang="en-GB" sz="1250" dirty="0" smtClean="0"/>
                    </a:p>
                  </a:txBody>
                  <a:tcPr/>
                </a:tc>
                <a:tc>
                  <a:txBody>
                    <a:bodyPr/>
                    <a:lstStyle/>
                    <a:p>
                      <a:r>
                        <a:rPr lang="en-GB" sz="1250" dirty="0" smtClean="0"/>
                        <a:t>Theology</a:t>
                      </a:r>
                    </a:p>
                    <a:p>
                      <a:r>
                        <a:rPr lang="en-GB" sz="1250" dirty="0" smtClean="0"/>
                        <a:t>Logic</a:t>
                      </a:r>
                    </a:p>
                    <a:p>
                      <a:endParaRPr lang="en-GB" sz="1250" dirty="0" smtClean="0"/>
                    </a:p>
                    <a:p>
                      <a:endParaRPr lang="en-GB" sz="1250" dirty="0" smtClean="0"/>
                    </a:p>
                    <a:p>
                      <a:endParaRPr lang="en-GB" sz="1250" dirty="0" smtClean="0"/>
                    </a:p>
                    <a:p>
                      <a:endParaRPr lang="en-GB" sz="1250" dirty="0" err="1"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50" dirty="0" smtClean="0"/>
                        <a:t>Classis </a:t>
                      </a:r>
                      <a:r>
                        <a:rPr lang="en-GB" sz="1250" dirty="0" err="1" smtClean="0"/>
                        <a:t>suprema</a:t>
                      </a:r>
                      <a:r>
                        <a:rPr lang="en-GB" sz="125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50" dirty="0" smtClean="0"/>
                        <a:t>Rhetoric</a:t>
                      </a:r>
                    </a:p>
                    <a:p>
                      <a:pPr marL="0" marR="0" indent="0" algn="l" defTabSz="914400" rtl="0" eaLnBrk="1" fontAlgn="auto" latinLnBrk="0" hangingPunct="1">
                        <a:lnSpc>
                          <a:spcPct val="100000"/>
                        </a:lnSpc>
                        <a:spcBef>
                          <a:spcPts val="0"/>
                        </a:spcBef>
                        <a:spcAft>
                          <a:spcPts val="0"/>
                        </a:spcAft>
                        <a:buClrTx/>
                        <a:buSzTx/>
                        <a:buFontTx/>
                        <a:buNone/>
                        <a:tabLst/>
                        <a:defRPr/>
                      </a:pPr>
                      <a:r>
                        <a:rPr lang="en-GB" sz="1250" dirty="0" smtClean="0"/>
                        <a:t>Logic</a:t>
                      </a:r>
                    </a:p>
                    <a:p>
                      <a:pPr marL="0" marR="0" indent="0" algn="l" defTabSz="914400" rtl="0" eaLnBrk="1" fontAlgn="auto" latinLnBrk="0" hangingPunct="1">
                        <a:lnSpc>
                          <a:spcPct val="100000"/>
                        </a:lnSpc>
                        <a:spcBef>
                          <a:spcPts val="0"/>
                        </a:spcBef>
                        <a:spcAft>
                          <a:spcPts val="0"/>
                        </a:spcAft>
                        <a:buClrTx/>
                        <a:buSzTx/>
                        <a:buFontTx/>
                        <a:buNone/>
                        <a:tabLst/>
                        <a:defRPr/>
                      </a:pPr>
                      <a:r>
                        <a:rPr lang="en-GB" sz="1250" dirty="0" smtClean="0"/>
                        <a:t>Theology</a:t>
                      </a:r>
                    </a:p>
                    <a:p>
                      <a:endParaRPr lang="en-GB" sz="125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pPr algn="just"/>
            <a:r>
              <a:rPr lang="en-GB" sz="3600" b="1" dirty="0" smtClean="0"/>
              <a:t>Books used for teaching by </a:t>
            </a:r>
            <a:r>
              <a:rPr lang="en-GB" sz="3600" b="1" dirty="0" err="1" smtClean="0"/>
              <a:t>Mátyás</a:t>
            </a:r>
            <a:r>
              <a:rPr lang="en-GB" sz="3600" b="1" dirty="0" smtClean="0"/>
              <a:t> </a:t>
            </a:r>
            <a:r>
              <a:rPr lang="en-GB" sz="3600" b="1" dirty="0" err="1" smtClean="0"/>
              <a:t>Fogarasi</a:t>
            </a:r>
            <a:r>
              <a:rPr lang="en-GB" sz="3600" b="1" dirty="0" smtClean="0"/>
              <a:t> (based on the curriculum)</a:t>
            </a:r>
            <a:endParaRPr lang="en-GB" sz="3600" b="1" dirty="0"/>
          </a:p>
        </p:txBody>
      </p:sp>
      <p:sp>
        <p:nvSpPr>
          <p:cNvPr id="3" name="Content Placeholder 2"/>
          <p:cNvSpPr>
            <a:spLocks noGrp="1"/>
          </p:cNvSpPr>
          <p:nvPr>
            <p:ph idx="1"/>
          </p:nvPr>
        </p:nvSpPr>
        <p:spPr>
          <a:xfrm>
            <a:off x="457200" y="1600200"/>
            <a:ext cx="8229600" cy="4972072"/>
          </a:xfrm>
        </p:spPr>
        <p:txBody>
          <a:bodyPr>
            <a:normAutofit fontScale="77500" lnSpcReduction="20000"/>
          </a:bodyPr>
          <a:lstStyle/>
          <a:p>
            <a:r>
              <a:rPr lang="en-US" b="1" dirty="0" err="1" smtClean="0"/>
              <a:t>Rudimenta</a:t>
            </a:r>
            <a:r>
              <a:rPr lang="en-US" b="1" dirty="0" smtClean="0"/>
              <a:t> – </a:t>
            </a:r>
            <a:r>
              <a:rPr lang="en-US" b="1" i="1" dirty="0" smtClean="0"/>
              <a:t>we have no information</a:t>
            </a:r>
          </a:p>
          <a:p>
            <a:r>
              <a:rPr lang="en-US" b="1" dirty="0" err="1" smtClean="0"/>
              <a:t>Etymologia</a:t>
            </a:r>
            <a:r>
              <a:rPr lang="en-US" b="1" dirty="0" smtClean="0"/>
              <a:t> – </a:t>
            </a:r>
            <a:r>
              <a:rPr lang="en-US" b="1" dirty="0" err="1" smtClean="0"/>
              <a:t>Terentius</a:t>
            </a:r>
            <a:r>
              <a:rPr lang="en-US" b="1" dirty="0" smtClean="0"/>
              <a:t> </a:t>
            </a:r>
            <a:r>
              <a:rPr lang="en-US" b="1" dirty="0" err="1" smtClean="0"/>
              <a:t>Christianus</a:t>
            </a:r>
            <a:endParaRPr lang="en-GB" b="1" dirty="0" smtClean="0"/>
          </a:p>
          <a:p>
            <a:r>
              <a:rPr lang="en-US" b="1" dirty="0" err="1" smtClean="0"/>
              <a:t>Syntaxis</a:t>
            </a:r>
            <a:r>
              <a:rPr lang="en-US" b="1" dirty="0" smtClean="0"/>
              <a:t> and </a:t>
            </a:r>
            <a:r>
              <a:rPr lang="en-US" b="1" dirty="0" err="1" smtClean="0"/>
              <a:t>Poetica</a:t>
            </a:r>
            <a:r>
              <a:rPr lang="en-US" b="1" dirty="0" smtClean="0"/>
              <a:t> – </a:t>
            </a:r>
            <a:r>
              <a:rPr lang="en-US" b="1" dirty="0" err="1" smtClean="0"/>
              <a:t>Vergilius</a:t>
            </a:r>
            <a:r>
              <a:rPr lang="en-US" b="1" dirty="0" smtClean="0"/>
              <a:t> </a:t>
            </a:r>
            <a:r>
              <a:rPr lang="en-US" b="1" dirty="0" err="1" smtClean="0"/>
              <a:t>Evangelizans</a:t>
            </a:r>
            <a:endParaRPr lang="en-GB" b="1" dirty="0" smtClean="0"/>
          </a:p>
          <a:p>
            <a:r>
              <a:rPr lang="en-US" b="1" dirty="0" err="1" smtClean="0"/>
              <a:t>Rhetorica</a:t>
            </a:r>
            <a:r>
              <a:rPr lang="en-US" b="1" dirty="0" smtClean="0"/>
              <a:t>, </a:t>
            </a:r>
            <a:r>
              <a:rPr lang="en-US" b="1" dirty="0" err="1" smtClean="0"/>
              <a:t>logica</a:t>
            </a:r>
            <a:r>
              <a:rPr lang="en-US" b="1" dirty="0" smtClean="0"/>
              <a:t>, </a:t>
            </a:r>
            <a:r>
              <a:rPr lang="en-US" b="1" dirty="0" err="1" smtClean="0"/>
              <a:t>theologia</a:t>
            </a:r>
            <a:r>
              <a:rPr lang="en-US" b="1" dirty="0" smtClean="0"/>
              <a:t> – </a:t>
            </a:r>
          </a:p>
          <a:p>
            <a:pPr lvl="1"/>
            <a:r>
              <a:rPr lang="en-US" b="1" dirty="0" smtClean="0"/>
              <a:t>Greek language</a:t>
            </a:r>
            <a:r>
              <a:rPr lang="hu-HU" b="1" dirty="0" smtClean="0"/>
              <a:t> </a:t>
            </a:r>
            <a:r>
              <a:rPr lang="en-US" b="1" dirty="0" smtClean="0"/>
              <a:t>– New Testament </a:t>
            </a:r>
          </a:p>
          <a:p>
            <a:pPr lvl="1"/>
            <a:r>
              <a:rPr lang="en-US" b="1" dirty="0" smtClean="0"/>
              <a:t>Hebrew language</a:t>
            </a:r>
            <a:r>
              <a:rPr lang="hu-HU" b="1" dirty="0" smtClean="0"/>
              <a:t> </a:t>
            </a:r>
            <a:r>
              <a:rPr lang="en-US" b="1" dirty="0" smtClean="0"/>
              <a:t>– Psalms of David</a:t>
            </a:r>
          </a:p>
          <a:p>
            <a:pPr lvl="1"/>
            <a:r>
              <a:rPr lang="en-US" b="1" dirty="0" smtClean="0"/>
              <a:t>Buchanan </a:t>
            </a:r>
            <a:r>
              <a:rPr lang="en-GB" b="1" dirty="0" err="1" smtClean="0"/>
              <a:t>Psalmorum</a:t>
            </a:r>
            <a:r>
              <a:rPr lang="en-GB" b="1" dirty="0" smtClean="0"/>
              <a:t> [</a:t>
            </a:r>
            <a:r>
              <a:rPr lang="en-GB" b="1" i="1" dirty="0" err="1" smtClean="0"/>
              <a:t>Davidis</a:t>
            </a:r>
            <a:r>
              <a:rPr lang="en-GB" b="1" dirty="0" smtClean="0"/>
              <a:t>]</a:t>
            </a:r>
          </a:p>
          <a:p>
            <a:pPr lvl="1"/>
            <a:r>
              <a:rPr lang="en-US" b="1" dirty="0" smtClean="0"/>
              <a:t>Cicero: De </a:t>
            </a:r>
            <a:r>
              <a:rPr lang="en-US" b="1" dirty="0" err="1" smtClean="0"/>
              <a:t>oficiis</a:t>
            </a:r>
            <a:endParaRPr lang="en-US" b="1" dirty="0" smtClean="0"/>
          </a:p>
          <a:p>
            <a:pPr lvl="1"/>
            <a:r>
              <a:rPr lang="en-GB" b="1" dirty="0" err="1"/>
              <a:t>Vergilius</a:t>
            </a:r>
            <a:r>
              <a:rPr lang="en-GB" b="1" dirty="0"/>
              <a:t>: De </a:t>
            </a:r>
            <a:r>
              <a:rPr lang="en-GB" b="1" dirty="0" err="1"/>
              <a:t>venere</a:t>
            </a:r>
            <a:r>
              <a:rPr lang="en-GB" b="1" dirty="0"/>
              <a:t>; De </a:t>
            </a:r>
            <a:r>
              <a:rPr lang="en-GB" b="1" dirty="0" err="1"/>
              <a:t>viro</a:t>
            </a:r>
            <a:r>
              <a:rPr lang="en-GB" b="1" dirty="0"/>
              <a:t> </a:t>
            </a:r>
            <a:r>
              <a:rPr lang="en-GB" b="1" dirty="0" smtClean="0"/>
              <a:t>bono</a:t>
            </a:r>
            <a:endParaRPr lang="en-US" b="1" dirty="0" smtClean="0"/>
          </a:p>
          <a:p>
            <a:pPr lvl="1"/>
            <a:r>
              <a:rPr lang="en-US" b="1" dirty="0" err="1" smtClean="0"/>
              <a:t>Vergilius</a:t>
            </a:r>
            <a:r>
              <a:rPr lang="en-US" b="1" dirty="0" smtClean="0"/>
              <a:t> </a:t>
            </a:r>
            <a:r>
              <a:rPr lang="en-US" b="1" dirty="0" err="1" smtClean="0"/>
              <a:t>Evangelizans</a:t>
            </a:r>
            <a:endParaRPr lang="en-US" b="1" dirty="0" smtClean="0"/>
          </a:p>
          <a:p>
            <a:pPr lvl="1"/>
            <a:r>
              <a:rPr lang="en-US" b="1" dirty="0" err="1" smtClean="0"/>
              <a:t>Terentius</a:t>
            </a:r>
            <a:r>
              <a:rPr lang="en-US" b="1" dirty="0" smtClean="0"/>
              <a:t> </a:t>
            </a:r>
            <a:r>
              <a:rPr lang="en-US" b="1" dirty="0" err="1" smtClean="0"/>
              <a:t>Christianus</a:t>
            </a:r>
            <a:endParaRPr lang="en-US" b="1" dirty="0" smtClean="0"/>
          </a:p>
          <a:p>
            <a:pPr lvl="1"/>
            <a:r>
              <a:rPr lang="en-GB" b="1" dirty="0" err="1"/>
              <a:t>Amesius</a:t>
            </a:r>
            <a:r>
              <a:rPr lang="en-GB" b="1" dirty="0"/>
              <a:t>: </a:t>
            </a:r>
            <a:r>
              <a:rPr lang="en-GB" b="1" dirty="0" err="1"/>
              <a:t>Technometria</a:t>
            </a:r>
            <a:endParaRPr lang="en-GB" b="1" dirty="0"/>
          </a:p>
          <a:p>
            <a:pPr lvl="1"/>
            <a:r>
              <a:rPr lang="en-GB" b="1" dirty="0" err="1"/>
              <a:t>Amesius</a:t>
            </a:r>
            <a:r>
              <a:rPr lang="en-GB" b="1" dirty="0"/>
              <a:t>: </a:t>
            </a:r>
            <a:r>
              <a:rPr lang="en-GB" b="1" dirty="0" err="1"/>
              <a:t>Cathechesis</a:t>
            </a:r>
            <a:r>
              <a:rPr lang="en-GB" b="1" dirty="0"/>
              <a:t> [</a:t>
            </a:r>
            <a:r>
              <a:rPr lang="en-GB" b="1" i="1" dirty="0" err="1"/>
              <a:t>Christianae</a:t>
            </a:r>
            <a:r>
              <a:rPr lang="en-GB" b="1" i="1" dirty="0"/>
              <a:t> </a:t>
            </a:r>
            <a:r>
              <a:rPr lang="en-GB" b="1" i="1" dirty="0" err="1"/>
              <a:t>catecheseos</a:t>
            </a:r>
            <a:r>
              <a:rPr lang="en-GB" b="1" i="1" dirty="0"/>
              <a:t> </a:t>
            </a:r>
            <a:r>
              <a:rPr lang="en-GB" b="1" i="1" dirty="0" err="1"/>
              <a:t>sciagraphia</a:t>
            </a:r>
            <a:r>
              <a:rPr lang="en-GB" b="1" i="1" dirty="0"/>
              <a:t>.</a:t>
            </a:r>
            <a:r>
              <a:rPr lang="en-GB" b="1" dirty="0"/>
              <a:t>]</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757591450940.jpg"/>
          <p:cNvPicPr>
            <a:picLocks noGrp="1" noChangeAspect="1"/>
          </p:cNvPicPr>
          <p:nvPr>
            <p:ph idx="1"/>
          </p:nvPr>
        </p:nvPicPr>
        <p:blipFill>
          <a:blip r:embed="rId2" cstate="print"/>
          <a:stretch>
            <a:fillRect/>
          </a:stretch>
        </p:blipFill>
        <p:spPr>
          <a:xfrm>
            <a:off x="857224" y="0"/>
            <a:ext cx="7572428" cy="666166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Student</a:t>
            </a:r>
            <a:r>
              <a:rPr lang="hu-HU" sz="3600" b="1" dirty="0" smtClean="0"/>
              <a:t>s</a:t>
            </a:r>
            <a:r>
              <a:rPr lang="en-GB" sz="3600" b="1" dirty="0" smtClean="0"/>
              <a:t> of </a:t>
            </a:r>
            <a:r>
              <a:rPr lang="en-GB" sz="3600" b="1" dirty="0" err="1" smtClean="0"/>
              <a:t>Mátyás</a:t>
            </a:r>
            <a:r>
              <a:rPr lang="en-GB" sz="3600" b="1" dirty="0" smtClean="0"/>
              <a:t> </a:t>
            </a:r>
            <a:r>
              <a:rPr lang="en-GB" sz="3600" b="1" dirty="0" err="1" smtClean="0"/>
              <a:t>Fogarasi</a:t>
            </a:r>
            <a:endParaRPr lang="en-GB" sz="3600" b="1" dirty="0"/>
          </a:p>
        </p:txBody>
      </p:sp>
      <p:sp>
        <p:nvSpPr>
          <p:cNvPr id="3" name="Content Placeholder 2"/>
          <p:cNvSpPr>
            <a:spLocks noGrp="1"/>
          </p:cNvSpPr>
          <p:nvPr>
            <p:ph idx="1"/>
          </p:nvPr>
        </p:nvSpPr>
        <p:spPr>
          <a:xfrm>
            <a:off x="457200" y="1428736"/>
            <a:ext cx="8229600" cy="5143536"/>
          </a:xfrm>
        </p:spPr>
        <p:txBody>
          <a:bodyPr>
            <a:normAutofit fontScale="55000" lnSpcReduction="20000"/>
          </a:bodyPr>
          <a:lstStyle/>
          <a:p>
            <a:pPr>
              <a:lnSpc>
                <a:spcPct val="120000"/>
              </a:lnSpc>
            </a:pPr>
            <a:r>
              <a:rPr lang="en-GB" b="1" dirty="0" err="1" smtClean="0"/>
              <a:t>Ferenc</a:t>
            </a:r>
            <a:r>
              <a:rPr lang="en-GB" b="1" dirty="0" smtClean="0"/>
              <a:t> </a:t>
            </a:r>
            <a:r>
              <a:rPr lang="en-GB" b="1" dirty="0" err="1" smtClean="0"/>
              <a:t>Pápai</a:t>
            </a:r>
            <a:r>
              <a:rPr lang="en-GB" b="1" dirty="0" smtClean="0"/>
              <a:t> </a:t>
            </a:r>
            <a:r>
              <a:rPr lang="en-GB" b="1" dirty="0" err="1" smtClean="0"/>
              <a:t>Páriz</a:t>
            </a:r>
            <a:endParaRPr lang="en-GB" b="1" dirty="0" smtClean="0"/>
          </a:p>
          <a:p>
            <a:pPr>
              <a:lnSpc>
                <a:spcPct val="120000"/>
              </a:lnSpc>
            </a:pPr>
            <a:r>
              <a:rPr lang="en-GB" b="1" dirty="0" err="1" smtClean="0"/>
              <a:t>Péter</a:t>
            </a:r>
            <a:r>
              <a:rPr lang="en-GB" b="1" dirty="0" smtClean="0"/>
              <a:t> </a:t>
            </a:r>
            <a:r>
              <a:rPr lang="en-GB" b="1" dirty="0" err="1" smtClean="0"/>
              <a:t>Daróczi</a:t>
            </a:r>
            <a:r>
              <a:rPr lang="en-GB" b="1" dirty="0" smtClean="0"/>
              <a:t>, rector  in </a:t>
            </a:r>
            <a:r>
              <a:rPr lang="en-GB" b="1" dirty="0" err="1" smtClean="0"/>
              <a:t>Gyulakuta</a:t>
            </a:r>
            <a:r>
              <a:rPr lang="en-GB" b="1" dirty="0" smtClean="0"/>
              <a:t>    </a:t>
            </a:r>
          </a:p>
          <a:p>
            <a:pPr>
              <a:lnSpc>
                <a:spcPct val="120000"/>
              </a:lnSpc>
            </a:pPr>
            <a:r>
              <a:rPr lang="en-GB" b="1" dirty="0" err="1" smtClean="0"/>
              <a:t>Miklós</a:t>
            </a:r>
            <a:r>
              <a:rPr lang="en-GB" b="1" dirty="0" smtClean="0"/>
              <a:t> </a:t>
            </a:r>
            <a:r>
              <a:rPr lang="en-GB" b="1" dirty="0" err="1" smtClean="0"/>
              <a:t>Zabolai</a:t>
            </a:r>
            <a:r>
              <a:rPr lang="en-GB" b="1" dirty="0" smtClean="0"/>
              <a:t>, rector  in  </a:t>
            </a:r>
            <a:r>
              <a:rPr lang="en-GB" b="1" dirty="0" err="1" smtClean="0"/>
              <a:t>Búza</a:t>
            </a:r>
            <a:endParaRPr lang="en-GB" b="1" dirty="0" smtClean="0"/>
          </a:p>
          <a:p>
            <a:pPr>
              <a:lnSpc>
                <a:spcPct val="120000"/>
              </a:lnSpc>
            </a:pPr>
            <a:r>
              <a:rPr lang="hu-HU" b="1" dirty="0" err="1" smtClean="0"/>
              <a:t>Casparus</a:t>
            </a:r>
            <a:r>
              <a:rPr lang="hu-HU" b="1" dirty="0" smtClean="0"/>
              <a:t> </a:t>
            </a:r>
            <a:r>
              <a:rPr lang="hu-HU" b="1" dirty="0" err="1" smtClean="0"/>
              <a:t>Regerus</a:t>
            </a:r>
            <a:r>
              <a:rPr lang="en-GB" b="1" dirty="0" smtClean="0"/>
              <a:t>, cantor in </a:t>
            </a:r>
            <a:r>
              <a:rPr lang="en-GB" b="1" dirty="0" err="1" smtClean="0"/>
              <a:t>Szászrégen</a:t>
            </a:r>
            <a:endParaRPr lang="en-GB" b="1" dirty="0" smtClean="0"/>
          </a:p>
          <a:p>
            <a:pPr>
              <a:lnSpc>
                <a:spcPct val="120000"/>
              </a:lnSpc>
            </a:pPr>
            <a:r>
              <a:rPr lang="en-GB" b="1" dirty="0" err="1" smtClean="0"/>
              <a:t>András</a:t>
            </a:r>
            <a:r>
              <a:rPr lang="en-GB" b="1" dirty="0" smtClean="0"/>
              <a:t> </a:t>
            </a:r>
            <a:r>
              <a:rPr lang="en-GB" b="1" dirty="0" err="1" smtClean="0"/>
              <a:t>Etédi</a:t>
            </a:r>
            <a:r>
              <a:rPr lang="en-GB" b="1" dirty="0" smtClean="0"/>
              <a:t>, died a year later (1665, during the </a:t>
            </a:r>
            <a:r>
              <a:rPr lang="en-GB" b="1" dirty="0" err="1" smtClean="0"/>
              <a:t>rectorship</a:t>
            </a:r>
            <a:r>
              <a:rPr lang="en-GB" b="1" dirty="0" smtClean="0"/>
              <a:t> of </a:t>
            </a:r>
            <a:r>
              <a:rPr lang="en-GB" b="1" dirty="0" err="1" smtClean="0"/>
              <a:t>Pál</a:t>
            </a:r>
            <a:r>
              <a:rPr lang="en-GB" b="1" dirty="0" smtClean="0"/>
              <a:t> Hunyadi)</a:t>
            </a:r>
          </a:p>
          <a:p>
            <a:pPr>
              <a:lnSpc>
                <a:spcPct val="120000"/>
              </a:lnSpc>
            </a:pPr>
            <a:r>
              <a:rPr lang="en-GB" b="1" dirty="0" err="1" smtClean="0"/>
              <a:t>Péter</a:t>
            </a:r>
            <a:r>
              <a:rPr lang="en-GB" b="1" dirty="0" smtClean="0"/>
              <a:t> </a:t>
            </a:r>
            <a:r>
              <a:rPr lang="en-GB" b="1" dirty="0" err="1" smtClean="0"/>
              <a:t>Selyki</a:t>
            </a:r>
            <a:r>
              <a:rPr lang="en-GB" b="1" dirty="0" smtClean="0"/>
              <a:t> –  </a:t>
            </a:r>
            <a:r>
              <a:rPr lang="en-GB" b="1" dirty="0" err="1" smtClean="0"/>
              <a:t>Kolozsvár</a:t>
            </a:r>
            <a:r>
              <a:rPr lang="en-GB" b="1" dirty="0" smtClean="0"/>
              <a:t>, Marburg, Utrecht, court priest of </a:t>
            </a:r>
            <a:r>
              <a:rPr lang="en-GB" b="1" dirty="0" err="1" smtClean="0"/>
              <a:t>Mihály</a:t>
            </a:r>
            <a:r>
              <a:rPr lang="en-GB" b="1" dirty="0" smtClean="0"/>
              <a:t> </a:t>
            </a:r>
            <a:r>
              <a:rPr lang="en-GB" b="1" dirty="0" err="1" smtClean="0"/>
              <a:t>Teleki</a:t>
            </a:r>
            <a:r>
              <a:rPr lang="en-GB" b="1" dirty="0" smtClean="0"/>
              <a:t>, later pastor in </a:t>
            </a:r>
            <a:r>
              <a:rPr lang="en-GB" b="1" dirty="0" err="1" smtClean="0"/>
              <a:t>Újtorda</a:t>
            </a:r>
            <a:endParaRPr lang="en-GB" b="1" dirty="0" smtClean="0"/>
          </a:p>
          <a:p>
            <a:pPr>
              <a:lnSpc>
                <a:spcPct val="120000"/>
              </a:lnSpc>
            </a:pPr>
            <a:r>
              <a:rPr lang="en-GB" b="1" dirty="0" err="1" smtClean="0">
                <a:solidFill>
                  <a:srgbClr val="FF0000"/>
                </a:solidFill>
              </a:rPr>
              <a:t>Balázs</a:t>
            </a:r>
            <a:r>
              <a:rPr lang="en-GB" b="1" dirty="0" smtClean="0">
                <a:solidFill>
                  <a:srgbClr val="FF0000"/>
                </a:solidFill>
              </a:rPr>
              <a:t> </a:t>
            </a:r>
            <a:r>
              <a:rPr lang="en-GB" b="1" dirty="0" err="1" smtClean="0">
                <a:solidFill>
                  <a:srgbClr val="FF0000"/>
                </a:solidFill>
              </a:rPr>
              <a:t>Gidófalvi</a:t>
            </a:r>
            <a:r>
              <a:rPr lang="en-GB" b="1" dirty="0" smtClean="0">
                <a:solidFill>
                  <a:srgbClr val="FF0000"/>
                </a:solidFill>
              </a:rPr>
              <a:t> </a:t>
            </a:r>
            <a:r>
              <a:rPr lang="en-GB" b="1" dirty="0" smtClean="0"/>
              <a:t>– was twice rector in </a:t>
            </a:r>
            <a:r>
              <a:rPr lang="en-GB" b="1" dirty="0" err="1" smtClean="0"/>
              <a:t>Marosvásárhely</a:t>
            </a:r>
            <a:endParaRPr lang="en-GB" b="1" dirty="0" smtClean="0"/>
          </a:p>
          <a:p>
            <a:pPr lvl="1">
              <a:lnSpc>
                <a:spcPct val="120000"/>
              </a:lnSpc>
            </a:pPr>
            <a:r>
              <a:rPr lang="en-GB" b="1" dirty="0" smtClean="0"/>
              <a:t>Copies </a:t>
            </a:r>
            <a:r>
              <a:rPr lang="en-GB" b="1" dirty="0" err="1" smtClean="0"/>
              <a:t>Mátyás</a:t>
            </a:r>
            <a:r>
              <a:rPr lang="en-GB" b="1" dirty="0" smtClean="0"/>
              <a:t> </a:t>
            </a:r>
            <a:r>
              <a:rPr lang="en-GB" b="1" dirty="0" err="1" smtClean="0"/>
              <a:t>Fogarasi’s</a:t>
            </a:r>
            <a:r>
              <a:rPr lang="en-GB" b="1" dirty="0" smtClean="0"/>
              <a:t> inaugural speech into the </a:t>
            </a:r>
            <a:r>
              <a:rPr lang="en-GB" b="1" dirty="0" err="1" smtClean="0"/>
              <a:t>Csulai</a:t>
            </a:r>
            <a:r>
              <a:rPr lang="en-GB" b="1" dirty="0" smtClean="0"/>
              <a:t>-register</a:t>
            </a:r>
          </a:p>
          <a:p>
            <a:pPr lvl="1">
              <a:lnSpc>
                <a:spcPct val="120000"/>
              </a:lnSpc>
            </a:pPr>
            <a:r>
              <a:rPr lang="en-GB" b="1" dirty="0" smtClean="0"/>
              <a:t>collaborator (</a:t>
            </a:r>
            <a:r>
              <a:rPr lang="en-GB" b="1" dirty="0" err="1" smtClean="0"/>
              <a:t>ethimology</a:t>
            </a:r>
            <a:r>
              <a:rPr lang="en-GB" b="1" dirty="0" smtClean="0"/>
              <a:t> class), then </a:t>
            </a:r>
            <a:r>
              <a:rPr lang="en-GB" b="1" dirty="0" err="1" smtClean="0"/>
              <a:t>contrascriba</a:t>
            </a:r>
            <a:endParaRPr lang="en-GB" b="1" dirty="0" smtClean="0"/>
          </a:p>
          <a:p>
            <a:pPr lvl="1">
              <a:lnSpc>
                <a:spcPct val="120000"/>
              </a:lnSpc>
            </a:pPr>
            <a:r>
              <a:rPr lang="en-GB" b="1" dirty="0" smtClean="0"/>
              <a:t>Frequent participant in theological school disputations as both opponent and respondent</a:t>
            </a:r>
          </a:p>
          <a:p>
            <a:pPr lvl="1">
              <a:lnSpc>
                <a:spcPct val="120000"/>
              </a:lnSpc>
            </a:pPr>
            <a:r>
              <a:rPr lang="en-GB" b="1" dirty="0" smtClean="0"/>
              <a:t>1667. </a:t>
            </a:r>
            <a:r>
              <a:rPr lang="en-GB" b="1" dirty="0" err="1" smtClean="0"/>
              <a:t>april</a:t>
            </a:r>
            <a:r>
              <a:rPr lang="en-GB" b="1" dirty="0" smtClean="0"/>
              <a:t> 27 </a:t>
            </a:r>
            <a:r>
              <a:rPr lang="en-GB" b="1" dirty="0" err="1" smtClean="0"/>
              <a:t>Enyed</a:t>
            </a:r>
            <a:r>
              <a:rPr lang="en-GB" b="1" dirty="0" smtClean="0"/>
              <a:t> – </a:t>
            </a:r>
            <a:r>
              <a:rPr lang="en-GB" b="1" dirty="0" err="1" smtClean="0"/>
              <a:t>contrascriba</a:t>
            </a:r>
            <a:endParaRPr lang="en-GB" b="1" dirty="0" smtClean="0"/>
          </a:p>
          <a:p>
            <a:pPr lvl="1">
              <a:lnSpc>
                <a:spcPct val="120000"/>
              </a:lnSpc>
            </a:pPr>
            <a:r>
              <a:rPr lang="en-GB" b="1" dirty="0" smtClean="0"/>
              <a:t>1673-1677 </a:t>
            </a:r>
            <a:r>
              <a:rPr lang="en-GB" b="1" dirty="0" err="1" smtClean="0"/>
              <a:t>Marosvásárhely</a:t>
            </a:r>
            <a:r>
              <a:rPr lang="en-GB" b="1" dirty="0" smtClean="0"/>
              <a:t>, rector</a:t>
            </a:r>
          </a:p>
          <a:p>
            <a:pPr lvl="2">
              <a:lnSpc>
                <a:spcPct val="120000"/>
              </a:lnSpc>
            </a:pPr>
            <a:r>
              <a:rPr lang="en-GB" b="1" dirty="0" smtClean="0"/>
              <a:t>1674 – copies and expands on the school laws (collaborator, </a:t>
            </a:r>
            <a:r>
              <a:rPr lang="en-GB" b="1" dirty="0" err="1" smtClean="0"/>
              <a:t>explorator</a:t>
            </a:r>
            <a:r>
              <a:rPr lang="en-GB" b="1" dirty="0" smtClean="0"/>
              <a:t>, cook)</a:t>
            </a:r>
          </a:p>
          <a:p>
            <a:pPr lvl="1">
              <a:lnSpc>
                <a:spcPct val="120000"/>
              </a:lnSpc>
            </a:pPr>
            <a:r>
              <a:rPr lang="en-GB" b="1" dirty="0" smtClean="0"/>
              <a:t>1679. </a:t>
            </a:r>
            <a:r>
              <a:rPr lang="hu-HU" b="1" dirty="0" err="1" smtClean="0"/>
              <a:t>A</a:t>
            </a:r>
            <a:r>
              <a:rPr lang="en-GB" b="1" dirty="0" err="1" smtClean="0"/>
              <a:t>pril</a:t>
            </a:r>
            <a:r>
              <a:rPr lang="en-GB" b="1" dirty="0" smtClean="0"/>
              <a:t> 1 – Leiden</a:t>
            </a:r>
          </a:p>
          <a:p>
            <a:pPr lvl="1">
              <a:lnSpc>
                <a:spcPct val="120000"/>
              </a:lnSpc>
            </a:pPr>
            <a:r>
              <a:rPr lang="en-GB" b="1" dirty="0" smtClean="0"/>
              <a:t>1681. </a:t>
            </a:r>
            <a:r>
              <a:rPr lang="hu-HU" b="1" dirty="0" smtClean="0"/>
              <a:t>A</a:t>
            </a:r>
            <a:r>
              <a:rPr lang="en-GB" b="1" dirty="0" err="1" smtClean="0"/>
              <a:t>pril</a:t>
            </a:r>
            <a:r>
              <a:rPr lang="en-GB" b="1" dirty="0" smtClean="0"/>
              <a:t> 24 – </a:t>
            </a:r>
            <a:r>
              <a:rPr lang="en-GB" b="1" dirty="0" err="1" smtClean="0"/>
              <a:t>september</a:t>
            </a:r>
            <a:r>
              <a:rPr lang="en-GB" b="1" dirty="0" smtClean="0"/>
              <a:t> 9, </a:t>
            </a:r>
            <a:r>
              <a:rPr lang="en-GB" b="1" dirty="0" err="1" smtClean="0"/>
              <a:t>Marosvásárhely</a:t>
            </a:r>
            <a:r>
              <a:rPr lang="en-GB" b="1" dirty="0" smtClean="0"/>
              <a:t>, rector</a:t>
            </a:r>
          </a:p>
          <a:p>
            <a:pPr lvl="1">
              <a:lnSpc>
                <a:spcPct val="120000"/>
              </a:lnSpc>
            </a:pPr>
            <a:r>
              <a:rPr lang="en-GB" b="1" dirty="0" smtClean="0"/>
              <a:t>1681. </a:t>
            </a:r>
            <a:r>
              <a:rPr lang="hu-HU" b="1" dirty="0" smtClean="0"/>
              <a:t>S</a:t>
            </a:r>
            <a:r>
              <a:rPr lang="en-GB" b="1" dirty="0" err="1" smtClean="0"/>
              <a:t>eptember</a:t>
            </a:r>
            <a:r>
              <a:rPr lang="en-GB" b="1" dirty="0" smtClean="0"/>
              <a:t> </a:t>
            </a:r>
            <a:r>
              <a:rPr lang="en-GB" b="1" dirty="0" err="1" smtClean="0"/>
              <a:t>Gyulafehérvár</a:t>
            </a:r>
            <a:r>
              <a:rPr lang="en-GB" b="1" dirty="0" smtClean="0"/>
              <a:t>, priest</a:t>
            </a:r>
          </a:p>
          <a:p>
            <a:pPr lvl="1"/>
            <a:endParaRPr lang="en-GB" b="1" dirty="0" smtClean="0"/>
          </a:p>
          <a:p>
            <a:endParaRPr lang="en-GB" b="1"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a:picLocks/>
          </p:cNvPicPr>
          <p:nvPr/>
        </p:nvPicPr>
        <p:blipFill>
          <a:blip r:embed="rId2" cstate="print"/>
          <a:srcRect/>
          <a:stretch>
            <a:fillRect/>
          </a:stretch>
        </p:blipFill>
        <p:spPr bwMode="auto">
          <a:xfrm>
            <a:off x="1285852" y="142852"/>
            <a:ext cx="5572164" cy="6715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516</TotalTime>
  <Words>663</Words>
  <Application>Microsoft Office PowerPoint</Application>
  <PresentationFormat>On-screen Show (4:3)</PresentationFormat>
  <Paragraphs>108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Slide 2</vt:lpstr>
      <vt:lpstr>Slide 3</vt:lpstr>
      <vt:lpstr>Slide 4</vt:lpstr>
      <vt:lpstr>Slide 5</vt:lpstr>
      <vt:lpstr>Books used for teaching by Mátyás Fogarasi (based on the curriculum)</vt:lpstr>
      <vt:lpstr>Slide 7</vt:lpstr>
      <vt:lpstr>Students of Mátyás Fogarasi</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 Iulia, Cluj Napoca, Targu Mures   –  A Curriculum's Jorney from Planning to Implementation and Beyond.</dc:title>
  <dc:creator>Anna</dc:creator>
  <cp:lastModifiedBy>Anna</cp:lastModifiedBy>
  <cp:revision>40</cp:revision>
  <dcterms:created xsi:type="dcterms:W3CDTF">2025-09-09T13:28:40Z</dcterms:created>
  <dcterms:modified xsi:type="dcterms:W3CDTF">2025-09-12T13:39:33Z</dcterms:modified>
</cp:coreProperties>
</file>