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302" r:id="rId5"/>
    <p:sldId id="301" r:id="rId6"/>
    <p:sldId id="306" r:id="rId7"/>
    <p:sldId id="307" r:id="rId8"/>
    <p:sldId id="308" r:id="rId9"/>
    <p:sldId id="309" r:id="rId10"/>
    <p:sldId id="310" r:id="rId11"/>
    <p:sldId id="257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8" r:id="rId23"/>
    <p:sldId id="329" r:id="rId24"/>
    <p:sldId id="322" r:id="rId25"/>
    <p:sldId id="323" r:id="rId26"/>
    <p:sldId id="259" r:id="rId27"/>
    <p:sldId id="261" r:id="rId28"/>
    <p:sldId id="262" r:id="rId29"/>
    <p:sldId id="304" r:id="rId30"/>
    <p:sldId id="305" r:id="rId31"/>
    <p:sldId id="331" r:id="rId32"/>
    <p:sldId id="330" r:id="rId33"/>
    <p:sldId id="33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RT%20osszesites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rukenthal\Brukenthal%20reformatorok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RT%20Osszefoglalo%20tablazat%20ref%20unit%20r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RT%20osszesites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RT%20osszesites%2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RT\Beszerzesek%20evtizeenken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F43-4E32-BB6D-6EEC0EFCE6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F43-4E32-BB6D-6EEC0EFCE6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F43-4E32-BB6D-6EEC0EFCE6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F43-4E32-BB6D-6EEC0EFCE61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F43-4E32-BB6D-6EEC0EFCE61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F43-4E32-BB6D-6EEC0EFCE61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6F43-4E32-BB6D-6EEC0EFCE61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6F43-4E32-BB6D-6EEC0EFCE61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6F43-4E32-BB6D-6EEC0EFCE61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6F43-4E32-BB6D-6EEC0EFCE61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6F43-4E32-BB6D-6EEC0EFCE61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6F43-4E32-BB6D-6EEC0EFCE61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6F43-4E32-BB6D-6EEC0EFCE616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6F43-4E32-BB6D-6EEC0EFCE616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6F43-4E32-BB6D-6EEC0EFCE616}"/>
              </c:ext>
            </c:extLst>
          </c:dPt>
          <c:dLbls>
            <c:dLbl>
              <c:idx val="10"/>
              <c:layout>
                <c:manualLayout>
                  <c:x val="4.3324253451159631E-2"/>
                  <c:y val="0.116073684418006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F43-4E32-BB6D-6EEC0EFCE616}"/>
                </c:ext>
              </c:extLst>
            </c:dLbl>
            <c:dLbl>
              <c:idx val="11"/>
              <c:layout>
                <c:manualLayout>
                  <c:x val="5.7110483724212707E-2"/>
                  <c:y val="0.1678908180779797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F43-4E32-BB6D-6EEC0EFCE616}"/>
                </c:ext>
              </c:extLst>
            </c:dLbl>
            <c:dLbl>
              <c:idx val="13"/>
              <c:layout>
                <c:manualLayout>
                  <c:x val="1.7923509739114652E-2"/>
                  <c:y val="0.162954791113797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F43-4E32-BB6D-6EEC0EFCE616}"/>
                </c:ext>
              </c:extLst>
            </c:dLbl>
            <c:dLbl>
              <c:idx val="14"/>
              <c:layout>
                <c:manualLayout>
                  <c:x val="4.1866429111574299E-3"/>
                  <c:y val="7.264234132371609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F43-4E32-BB6D-6EEC0EFCE61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Sheet2!$AC$4:$AC$18</c:f>
              <c:strCache>
                <c:ptCount val="15"/>
                <c:pt idx="0">
                  <c:v>Luther</c:v>
                </c:pt>
                <c:pt idx="1">
                  <c:v>Melanchthon </c:v>
                </c:pt>
                <c:pt idx="2">
                  <c:v>Calvin</c:v>
                </c:pt>
                <c:pt idx="3">
                  <c:v>Brenz</c:v>
                </c:pt>
                <c:pt idx="4">
                  <c:v>Beze</c:v>
                </c:pt>
                <c:pt idx="5">
                  <c:v>Gwalther</c:v>
                </c:pt>
                <c:pt idx="6">
                  <c:v>Maior</c:v>
                </c:pt>
                <c:pt idx="7">
                  <c:v>Chytraeus</c:v>
                </c:pt>
                <c:pt idx="8">
                  <c:v>Bullinger</c:v>
                </c:pt>
                <c:pt idx="9">
                  <c:v>Musculus</c:v>
                </c:pt>
                <c:pt idx="10">
                  <c:v>Vermigli</c:v>
                </c:pt>
                <c:pt idx="11">
                  <c:v>Aretius</c:v>
                </c:pt>
                <c:pt idx="12">
                  <c:v>Lavater</c:v>
                </c:pt>
                <c:pt idx="13">
                  <c:v>Oekolampad</c:v>
                </c:pt>
                <c:pt idx="14">
                  <c:v>Zanchi</c:v>
                </c:pt>
              </c:strCache>
            </c:strRef>
          </c:cat>
          <c:val>
            <c:numRef>
              <c:f>Sheet2!$AD$4:$AD$18</c:f>
              <c:numCache>
                <c:formatCode>General</c:formatCode>
                <c:ptCount val="15"/>
                <c:pt idx="0">
                  <c:v>507</c:v>
                </c:pt>
                <c:pt idx="1">
                  <c:v>481</c:v>
                </c:pt>
                <c:pt idx="2">
                  <c:v>240</c:v>
                </c:pt>
                <c:pt idx="3">
                  <c:v>227</c:v>
                </c:pt>
                <c:pt idx="4">
                  <c:v>171</c:v>
                </c:pt>
                <c:pt idx="5">
                  <c:v>162</c:v>
                </c:pt>
                <c:pt idx="6">
                  <c:v>121</c:v>
                </c:pt>
                <c:pt idx="7">
                  <c:v>120</c:v>
                </c:pt>
                <c:pt idx="8">
                  <c:v>117</c:v>
                </c:pt>
                <c:pt idx="9">
                  <c:v>91</c:v>
                </c:pt>
                <c:pt idx="10">
                  <c:v>74</c:v>
                </c:pt>
                <c:pt idx="11">
                  <c:v>72</c:v>
                </c:pt>
                <c:pt idx="12">
                  <c:v>65</c:v>
                </c:pt>
                <c:pt idx="13">
                  <c:v>44</c:v>
                </c:pt>
                <c:pt idx="1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F43-4E32-BB6D-6EEC0EFCE61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456452318460191"/>
          <c:y val="4.2531714785651792E-2"/>
          <c:w val="0.18599103237095363"/>
          <c:h val="0.919566200058326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Sheet1!$B$79</c:f>
              <c:strCache>
                <c:ptCount val="1"/>
                <c:pt idx="0">
                  <c:v>Hungarici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Sheet1!$C$78:$H$78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Sheet1!$C$79:$H$79</c:f>
              <c:numCache>
                <c:formatCode>General</c:formatCode>
                <c:ptCount val="6"/>
                <c:pt idx="0">
                  <c:v>3</c:v>
                </c:pt>
                <c:pt idx="1">
                  <c:v>11</c:v>
                </c:pt>
                <c:pt idx="2">
                  <c:v>1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8A-4AFC-96F8-69E71A3D82D5}"/>
            </c:ext>
          </c:extLst>
        </c:ser>
        <c:ser>
          <c:idx val="1"/>
          <c:order val="1"/>
          <c:tx>
            <c:strRef>
              <c:f>Sheet1!$B$80</c:f>
              <c:strCache>
                <c:ptCount val="1"/>
                <c:pt idx="0">
                  <c:v>Saxonici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Sheet1!$C$78:$H$78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Sheet1!$C$80:$H$80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8A-4AFC-96F8-69E71A3D8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8824495"/>
        <c:axId val="708837935"/>
      </c:lineChart>
      <c:catAx>
        <c:axId val="708824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837935"/>
        <c:crosses val="autoZero"/>
        <c:auto val="1"/>
        <c:lblAlgn val="ctr"/>
        <c:lblOffset val="100"/>
        <c:noMultiLvlLbl val="0"/>
      </c:catAx>
      <c:valAx>
        <c:axId val="708837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824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Sheet1!$B$73</c:f>
              <c:strCache>
                <c:ptCount val="1"/>
                <c:pt idx="0">
                  <c:v>Hungarici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Sheet1!$C$72:$H$72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Sheet1!$C$73:$H$73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8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F2-4876-BBCA-980CEBBE8F5F}"/>
            </c:ext>
          </c:extLst>
        </c:ser>
        <c:ser>
          <c:idx val="1"/>
          <c:order val="1"/>
          <c:tx>
            <c:strRef>
              <c:f>Sheet1!$B$74</c:f>
              <c:strCache>
                <c:ptCount val="1"/>
                <c:pt idx="0">
                  <c:v>Saxonici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Sheet1!$C$72:$H$72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Sheet1!$C$74:$H$74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39</c:v>
                </c:pt>
                <c:pt idx="4">
                  <c:v>28</c:v>
                </c:pt>
                <c:pt idx="5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F2-4876-BBCA-980CEBBE8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8836495"/>
        <c:axId val="708838415"/>
      </c:lineChart>
      <c:catAx>
        <c:axId val="70883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838415"/>
        <c:crosses val="autoZero"/>
        <c:auto val="1"/>
        <c:lblAlgn val="ctr"/>
        <c:lblOffset val="100"/>
        <c:noMultiLvlLbl val="0"/>
      </c:catAx>
      <c:valAx>
        <c:axId val="708838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83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Sheet1!$B$56</c:f>
              <c:strCache>
                <c:ptCount val="1"/>
                <c:pt idx="0">
                  <c:v>Hungarici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Sheet1!$C$55:$H$55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Sheet1!$C$56:$H$56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17</c:v>
                </c:pt>
                <c:pt idx="3">
                  <c:v>31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6F-403B-96CA-6DAE4BA3C935}"/>
            </c:ext>
          </c:extLst>
        </c:ser>
        <c:ser>
          <c:idx val="1"/>
          <c:order val="1"/>
          <c:tx>
            <c:strRef>
              <c:f>Sheet1!$B$57</c:f>
              <c:strCache>
                <c:ptCount val="1"/>
                <c:pt idx="0">
                  <c:v>Saxonici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Sheet1!$C$55:$H$55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Sheet1!$C$57:$H$57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13</c:v>
                </c:pt>
                <c:pt idx="3">
                  <c:v>5</c:v>
                </c:pt>
                <c:pt idx="4">
                  <c:v>13</c:v>
                </c:pt>
                <c:pt idx="5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6F-403B-96CA-6DAE4BA3C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2069695"/>
        <c:axId val="1082067775"/>
      </c:lineChart>
      <c:catAx>
        <c:axId val="108206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2067775"/>
        <c:crosses val="autoZero"/>
        <c:auto val="1"/>
        <c:lblAlgn val="ctr"/>
        <c:lblOffset val="100"/>
        <c:noMultiLvlLbl val="0"/>
      </c:catAx>
      <c:valAx>
        <c:axId val="1082067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2069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AD8-4D18-9340-1A7A84E1E0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AD8-4D18-9340-1A7A84E1E0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AD8-4D18-9340-1A7A84E1E0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AD8-4D18-9340-1A7A84E1E0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AD8-4D18-9340-1A7A84E1E0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AD8-4D18-9340-1A7A84E1E0B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Sheet4!$T$6:$T$11</c:f>
              <c:strCache>
                <c:ptCount val="6"/>
                <c:pt idx="0">
                  <c:v>Beze</c:v>
                </c:pt>
                <c:pt idx="1">
                  <c:v>Brenz</c:v>
                </c:pt>
                <c:pt idx="2">
                  <c:v>Calvin</c:v>
                </c:pt>
                <c:pt idx="3">
                  <c:v>Luther </c:v>
                </c:pt>
                <c:pt idx="4">
                  <c:v>Maior</c:v>
                </c:pt>
                <c:pt idx="5">
                  <c:v>Melanchthon</c:v>
                </c:pt>
              </c:strCache>
            </c:strRef>
          </c:cat>
          <c:val>
            <c:numRef>
              <c:f>Sheet4!$U$6:$U$11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7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AD8-4D18-9340-1A7A84E1E0B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920384951881E-2"/>
          <c:y val="4.6296296296296294E-2"/>
          <c:w val="0.89019685039370078"/>
          <c:h val="0.590143263342082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16. sz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Sheet5!$A$2:$A$16</c:f>
              <c:strCache>
                <c:ptCount val="15"/>
                <c:pt idx="0">
                  <c:v>Aretius</c:v>
                </c:pt>
                <c:pt idx="1">
                  <c:v>Beze</c:v>
                </c:pt>
                <c:pt idx="2">
                  <c:v>Brenz</c:v>
                </c:pt>
                <c:pt idx="3">
                  <c:v>Bullinger</c:v>
                </c:pt>
                <c:pt idx="4">
                  <c:v>Calvin</c:v>
                </c:pt>
                <c:pt idx="5">
                  <c:v>Chytraeus</c:v>
                </c:pt>
                <c:pt idx="6">
                  <c:v>Gwalther</c:v>
                </c:pt>
                <c:pt idx="7">
                  <c:v>Lavater</c:v>
                </c:pt>
                <c:pt idx="8">
                  <c:v>Luther</c:v>
                </c:pt>
                <c:pt idx="9">
                  <c:v>Maior</c:v>
                </c:pt>
                <c:pt idx="10">
                  <c:v>Melanchthon</c:v>
                </c:pt>
                <c:pt idx="11">
                  <c:v>Musculus</c:v>
                </c:pt>
                <c:pt idx="12">
                  <c:v>Oekolampad</c:v>
                </c:pt>
                <c:pt idx="13">
                  <c:v>Vermigli</c:v>
                </c:pt>
                <c:pt idx="14">
                  <c:v>Zanchi</c:v>
                </c:pt>
              </c:strCache>
            </c:strRef>
          </c:cat>
          <c:val>
            <c:numRef>
              <c:f>Sheet5!$B$2:$B$16</c:f>
              <c:numCache>
                <c:formatCode>General</c:formatCode>
                <c:ptCount val="15"/>
                <c:pt idx="0">
                  <c:v>7</c:v>
                </c:pt>
                <c:pt idx="1">
                  <c:v>32</c:v>
                </c:pt>
                <c:pt idx="2">
                  <c:v>40</c:v>
                </c:pt>
                <c:pt idx="3">
                  <c:v>49</c:v>
                </c:pt>
                <c:pt idx="4">
                  <c:v>72</c:v>
                </c:pt>
                <c:pt idx="5">
                  <c:v>11</c:v>
                </c:pt>
                <c:pt idx="6">
                  <c:v>26</c:v>
                </c:pt>
                <c:pt idx="7">
                  <c:v>20</c:v>
                </c:pt>
                <c:pt idx="8">
                  <c:v>44</c:v>
                </c:pt>
                <c:pt idx="9">
                  <c:v>10</c:v>
                </c:pt>
                <c:pt idx="10">
                  <c:v>86</c:v>
                </c:pt>
                <c:pt idx="11">
                  <c:v>22</c:v>
                </c:pt>
                <c:pt idx="12">
                  <c:v>5</c:v>
                </c:pt>
                <c:pt idx="13">
                  <c:v>15</c:v>
                </c:pt>
                <c:pt idx="1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A-4896-BA96-D39C8B2A3506}"/>
            </c:ext>
          </c:extLst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17. sz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Sheet5!$A$2:$A$16</c:f>
              <c:strCache>
                <c:ptCount val="15"/>
                <c:pt idx="0">
                  <c:v>Aretius</c:v>
                </c:pt>
                <c:pt idx="1">
                  <c:v>Beze</c:v>
                </c:pt>
                <c:pt idx="2">
                  <c:v>Brenz</c:v>
                </c:pt>
                <c:pt idx="3">
                  <c:v>Bullinger</c:v>
                </c:pt>
                <c:pt idx="4">
                  <c:v>Calvin</c:v>
                </c:pt>
                <c:pt idx="5">
                  <c:v>Chytraeus</c:v>
                </c:pt>
                <c:pt idx="6">
                  <c:v>Gwalther</c:v>
                </c:pt>
                <c:pt idx="7">
                  <c:v>Lavater</c:v>
                </c:pt>
                <c:pt idx="8">
                  <c:v>Luther</c:v>
                </c:pt>
                <c:pt idx="9">
                  <c:v>Maior</c:v>
                </c:pt>
                <c:pt idx="10">
                  <c:v>Melanchthon</c:v>
                </c:pt>
                <c:pt idx="11">
                  <c:v>Musculus</c:v>
                </c:pt>
                <c:pt idx="12">
                  <c:v>Oekolampad</c:v>
                </c:pt>
                <c:pt idx="13">
                  <c:v>Vermigli</c:v>
                </c:pt>
                <c:pt idx="14">
                  <c:v>Zanchi</c:v>
                </c:pt>
              </c:strCache>
            </c:strRef>
          </c:cat>
          <c:val>
            <c:numRef>
              <c:f>Sheet5!$C$2:$C$16</c:f>
              <c:numCache>
                <c:formatCode>General</c:formatCode>
                <c:ptCount val="15"/>
                <c:pt idx="0">
                  <c:v>15</c:v>
                </c:pt>
                <c:pt idx="1">
                  <c:v>37</c:v>
                </c:pt>
                <c:pt idx="2">
                  <c:v>17</c:v>
                </c:pt>
                <c:pt idx="3">
                  <c:v>14</c:v>
                </c:pt>
                <c:pt idx="4">
                  <c:v>44</c:v>
                </c:pt>
                <c:pt idx="5">
                  <c:v>23</c:v>
                </c:pt>
                <c:pt idx="6">
                  <c:v>32</c:v>
                </c:pt>
                <c:pt idx="7">
                  <c:v>17</c:v>
                </c:pt>
                <c:pt idx="8">
                  <c:v>23</c:v>
                </c:pt>
                <c:pt idx="9">
                  <c:v>11</c:v>
                </c:pt>
                <c:pt idx="10">
                  <c:v>39</c:v>
                </c:pt>
                <c:pt idx="11">
                  <c:v>19</c:v>
                </c:pt>
                <c:pt idx="12">
                  <c:v>4</c:v>
                </c:pt>
                <c:pt idx="13">
                  <c:v>7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A-4896-BA96-D39C8B2A3506}"/>
            </c:ext>
          </c:extLst>
        </c:ser>
        <c:ser>
          <c:idx val="2"/>
          <c:order val="2"/>
          <c:tx>
            <c:strRef>
              <c:f>Sheet5!$D$1</c:f>
              <c:strCache>
                <c:ptCount val="1"/>
                <c:pt idx="0">
                  <c:v>1700 u.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Sheet5!$A$2:$A$16</c:f>
              <c:strCache>
                <c:ptCount val="15"/>
                <c:pt idx="0">
                  <c:v>Aretius</c:v>
                </c:pt>
                <c:pt idx="1">
                  <c:v>Beze</c:v>
                </c:pt>
                <c:pt idx="2">
                  <c:v>Brenz</c:v>
                </c:pt>
                <c:pt idx="3">
                  <c:v>Bullinger</c:v>
                </c:pt>
                <c:pt idx="4">
                  <c:v>Calvin</c:v>
                </c:pt>
                <c:pt idx="5">
                  <c:v>Chytraeus</c:v>
                </c:pt>
                <c:pt idx="6">
                  <c:v>Gwalther</c:v>
                </c:pt>
                <c:pt idx="7">
                  <c:v>Lavater</c:v>
                </c:pt>
                <c:pt idx="8">
                  <c:v>Luther</c:v>
                </c:pt>
                <c:pt idx="9">
                  <c:v>Maior</c:v>
                </c:pt>
                <c:pt idx="10">
                  <c:v>Melanchthon</c:v>
                </c:pt>
                <c:pt idx="11">
                  <c:v>Musculus</c:v>
                </c:pt>
                <c:pt idx="12">
                  <c:v>Oekolampad</c:v>
                </c:pt>
                <c:pt idx="13">
                  <c:v>Vermigli</c:v>
                </c:pt>
                <c:pt idx="14">
                  <c:v>Zanchi</c:v>
                </c:pt>
              </c:strCache>
            </c:strRef>
          </c:cat>
          <c:val>
            <c:numRef>
              <c:f>Sheet5!$D$2:$D$16</c:f>
              <c:numCache>
                <c:formatCode>General</c:formatCode>
                <c:ptCount val="15"/>
                <c:pt idx="0">
                  <c:v>18</c:v>
                </c:pt>
                <c:pt idx="1">
                  <c:v>34</c:v>
                </c:pt>
                <c:pt idx="2">
                  <c:v>14</c:v>
                </c:pt>
                <c:pt idx="3">
                  <c:v>22</c:v>
                </c:pt>
                <c:pt idx="4">
                  <c:v>55</c:v>
                </c:pt>
                <c:pt idx="5">
                  <c:v>18</c:v>
                </c:pt>
                <c:pt idx="6">
                  <c:v>10</c:v>
                </c:pt>
                <c:pt idx="7">
                  <c:v>3</c:v>
                </c:pt>
                <c:pt idx="8">
                  <c:v>85</c:v>
                </c:pt>
                <c:pt idx="9">
                  <c:v>9</c:v>
                </c:pt>
                <c:pt idx="10">
                  <c:v>74</c:v>
                </c:pt>
                <c:pt idx="11">
                  <c:v>10</c:v>
                </c:pt>
                <c:pt idx="12">
                  <c:v>26</c:v>
                </c:pt>
                <c:pt idx="13">
                  <c:v>6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A-4896-BA96-D39C8B2A3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6916064"/>
        <c:axId val="1443847168"/>
      </c:barChart>
      <c:catAx>
        <c:axId val="162691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3847168"/>
        <c:crosses val="autoZero"/>
        <c:auto val="1"/>
        <c:lblAlgn val="ctr"/>
        <c:lblOffset val="100"/>
        <c:noMultiLvlLbl val="0"/>
      </c:catAx>
      <c:valAx>
        <c:axId val="144384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91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aseline="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16. sz.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Sheet1!$J$2:$J$19</c:f>
              <c:strCache>
                <c:ptCount val="18"/>
                <c:pt idx="0">
                  <c:v>KvRef</c:v>
                </c:pt>
                <c:pt idx="1">
                  <c:v>MvhelyRef</c:v>
                </c:pt>
                <c:pt idx="2">
                  <c:v>SzUdvRef </c:v>
                </c:pt>
                <c:pt idx="3">
                  <c:v>NEnyedRef</c:v>
                </c:pt>
                <c:pt idx="4">
                  <c:v>SSzGyRef</c:v>
                </c:pt>
                <c:pt idx="5">
                  <c:v>KvTeol</c:v>
                </c:pt>
                <c:pt idx="6">
                  <c:v>SepsiEhm</c:v>
                </c:pt>
                <c:pt idx="7">
                  <c:v>ZágonRef</c:v>
                </c:pt>
                <c:pt idx="8">
                  <c:v>Teleki Téka</c:v>
                </c:pt>
                <c:pt idx="9">
                  <c:v>KvUnit</c:v>
                </c:pt>
                <c:pt idx="10">
                  <c:v>SzKÚrUnit </c:v>
                </c:pt>
                <c:pt idx="11">
                  <c:v>GyfhvBatth</c:v>
                </c:pt>
                <c:pt idx="12">
                  <c:v>KvLyc</c:v>
                </c:pt>
                <c:pt idx="13">
                  <c:v>KvPléb</c:v>
                </c:pt>
                <c:pt idx="14">
                  <c:v>SegesvárEv</c:v>
                </c:pt>
                <c:pt idx="15">
                  <c:v>MedgyesEv</c:v>
                </c:pt>
                <c:pt idx="16">
                  <c:v>SzebenEv</c:v>
                </c:pt>
                <c:pt idx="17">
                  <c:v>BrassóEv</c:v>
                </c:pt>
              </c:strCache>
            </c:strRef>
          </c:cat>
          <c:val>
            <c:numRef>
              <c:f>Sheet1!$K$2:$K$19</c:f>
              <c:numCache>
                <c:formatCode>General</c:formatCode>
                <c:ptCount val="18"/>
                <c:pt idx="0">
                  <c:v>59</c:v>
                </c:pt>
                <c:pt idx="1">
                  <c:v>64</c:v>
                </c:pt>
                <c:pt idx="2">
                  <c:v>14</c:v>
                </c:pt>
                <c:pt idx="3">
                  <c:v>12</c:v>
                </c:pt>
                <c:pt idx="4">
                  <c:v>13</c:v>
                </c:pt>
                <c:pt idx="5">
                  <c:v>5</c:v>
                </c:pt>
                <c:pt idx="6">
                  <c:v>3</c:v>
                </c:pt>
                <c:pt idx="7">
                  <c:v>0</c:v>
                </c:pt>
                <c:pt idx="8">
                  <c:v>5</c:v>
                </c:pt>
                <c:pt idx="9">
                  <c:v>75</c:v>
                </c:pt>
                <c:pt idx="10">
                  <c:v>29</c:v>
                </c:pt>
                <c:pt idx="11">
                  <c:v>71</c:v>
                </c:pt>
                <c:pt idx="12">
                  <c:v>47</c:v>
                </c:pt>
                <c:pt idx="13">
                  <c:v>1</c:v>
                </c:pt>
                <c:pt idx="14">
                  <c:v>134</c:v>
                </c:pt>
                <c:pt idx="15">
                  <c:v>43</c:v>
                </c:pt>
                <c:pt idx="16">
                  <c:v>555</c:v>
                </c:pt>
                <c:pt idx="1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6-474A-BCBC-3068A9CDD191}"/>
            </c:ext>
          </c:extLst>
        </c:ser>
        <c:ser>
          <c:idx val="1"/>
          <c:order val="1"/>
          <c:tx>
            <c:strRef>
              <c:f>Sheet1!$L$1</c:f>
              <c:strCache>
                <c:ptCount val="1"/>
                <c:pt idx="0">
                  <c:v>17. sz.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Sheet1!$J$2:$J$19</c:f>
              <c:strCache>
                <c:ptCount val="18"/>
                <c:pt idx="0">
                  <c:v>KvRef</c:v>
                </c:pt>
                <c:pt idx="1">
                  <c:v>MvhelyRef</c:v>
                </c:pt>
                <c:pt idx="2">
                  <c:v>SzUdvRef </c:v>
                </c:pt>
                <c:pt idx="3">
                  <c:v>NEnyedRef</c:v>
                </c:pt>
                <c:pt idx="4">
                  <c:v>SSzGyRef</c:v>
                </c:pt>
                <c:pt idx="5">
                  <c:v>KvTeol</c:v>
                </c:pt>
                <c:pt idx="6">
                  <c:v>SepsiEhm</c:v>
                </c:pt>
                <c:pt idx="7">
                  <c:v>ZágonRef</c:v>
                </c:pt>
                <c:pt idx="8">
                  <c:v>Teleki Téka</c:v>
                </c:pt>
                <c:pt idx="9">
                  <c:v>KvUnit</c:v>
                </c:pt>
                <c:pt idx="10">
                  <c:v>SzKÚrUnit </c:v>
                </c:pt>
                <c:pt idx="11">
                  <c:v>GyfhvBatth</c:v>
                </c:pt>
                <c:pt idx="12">
                  <c:v>KvLyc</c:v>
                </c:pt>
                <c:pt idx="13">
                  <c:v>KvPléb</c:v>
                </c:pt>
                <c:pt idx="14">
                  <c:v>SegesvárEv</c:v>
                </c:pt>
                <c:pt idx="15">
                  <c:v>MedgyesEv</c:v>
                </c:pt>
                <c:pt idx="16">
                  <c:v>SzebenEv</c:v>
                </c:pt>
                <c:pt idx="17">
                  <c:v>BrassóEv</c:v>
                </c:pt>
              </c:strCache>
            </c:strRef>
          </c:cat>
          <c:val>
            <c:numRef>
              <c:f>Sheet1!$L$2:$L$19</c:f>
              <c:numCache>
                <c:formatCode>General</c:formatCode>
                <c:ptCount val="18"/>
                <c:pt idx="0">
                  <c:v>57</c:v>
                </c:pt>
                <c:pt idx="1">
                  <c:v>65</c:v>
                </c:pt>
                <c:pt idx="2">
                  <c:v>18</c:v>
                </c:pt>
                <c:pt idx="3">
                  <c:v>12</c:v>
                </c:pt>
                <c:pt idx="4">
                  <c:v>5</c:v>
                </c:pt>
                <c:pt idx="5">
                  <c:v>10</c:v>
                </c:pt>
                <c:pt idx="6">
                  <c:v>2</c:v>
                </c:pt>
                <c:pt idx="7">
                  <c:v>1</c:v>
                </c:pt>
                <c:pt idx="8">
                  <c:v>13</c:v>
                </c:pt>
                <c:pt idx="9">
                  <c:v>52</c:v>
                </c:pt>
                <c:pt idx="10">
                  <c:v>23</c:v>
                </c:pt>
                <c:pt idx="11">
                  <c:v>12</c:v>
                </c:pt>
                <c:pt idx="12">
                  <c:v>4</c:v>
                </c:pt>
                <c:pt idx="13">
                  <c:v>1</c:v>
                </c:pt>
                <c:pt idx="14">
                  <c:v>72</c:v>
                </c:pt>
                <c:pt idx="15">
                  <c:v>7</c:v>
                </c:pt>
                <c:pt idx="16">
                  <c:v>139</c:v>
                </c:pt>
                <c:pt idx="17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E6-474A-BCBC-3068A9CDD191}"/>
            </c:ext>
          </c:extLst>
        </c:ser>
        <c:ser>
          <c:idx val="2"/>
          <c:order val="2"/>
          <c:tx>
            <c:strRef>
              <c:f>Sheet1!$M$1</c:f>
              <c:strCache>
                <c:ptCount val="1"/>
                <c:pt idx="0">
                  <c:v>Később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Sheet1!$J$2:$J$19</c:f>
              <c:strCache>
                <c:ptCount val="18"/>
                <c:pt idx="0">
                  <c:v>KvRef</c:v>
                </c:pt>
                <c:pt idx="1">
                  <c:v>MvhelyRef</c:v>
                </c:pt>
                <c:pt idx="2">
                  <c:v>SzUdvRef </c:v>
                </c:pt>
                <c:pt idx="3">
                  <c:v>NEnyedRef</c:v>
                </c:pt>
                <c:pt idx="4">
                  <c:v>SSzGyRef</c:v>
                </c:pt>
                <c:pt idx="5">
                  <c:v>KvTeol</c:v>
                </c:pt>
                <c:pt idx="6">
                  <c:v>SepsiEhm</c:v>
                </c:pt>
                <c:pt idx="7">
                  <c:v>ZágonRef</c:v>
                </c:pt>
                <c:pt idx="8">
                  <c:v>Teleki Téka</c:v>
                </c:pt>
                <c:pt idx="9">
                  <c:v>KvUnit</c:v>
                </c:pt>
                <c:pt idx="10">
                  <c:v>SzKÚrUnit </c:v>
                </c:pt>
                <c:pt idx="11">
                  <c:v>GyfhvBatth</c:v>
                </c:pt>
                <c:pt idx="12">
                  <c:v>KvLyc</c:v>
                </c:pt>
                <c:pt idx="13">
                  <c:v>KvPléb</c:v>
                </c:pt>
                <c:pt idx="14">
                  <c:v>SegesvárEv</c:v>
                </c:pt>
                <c:pt idx="15">
                  <c:v>MedgyesEv</c:v>
                </c:pt>
                <c:pt idx="16">
                  <c:v>SzebenEv</c:v>
                </c:pt>
                <c:pt idx="17">
                  <c:v>BrassóEv</c:v>
                </c:pt>
              </c:strCache>
            </c:strRef>
          </c:cat>
          <c:val>
            <c:numRef>
              <c:f>Sheet1!$M$2:$M$19</c:f>
              <c:numCache>
                <c:formatCode>General</c:formatCode>
                <c:ptCount val="18"/>
                <c:pt idx="0">
                  <c:v>36</c:v>
                </c:pt>
                <c:pt idx="1">
                  <c:v>22</c:v>
                </c:pt>
                <c:pt idx="2">
                  <c:v>23</c:v>
                </c:pt>
                <c:pt idx="3">
                  <c:v>13</c:v>
                </c:pt>
                <c:pt idx="4">
                  <c:v>15</c:v>
                </c:pt>
                <c:pt idx="5">
                  <c:v>11</c:v>
                </c:pt>
                <c:pt idx="6">
                  <c:v>4</c:v>
                </c:pt>
                <c:pt idx="7">
                  <c:v>1</c:v>
                </c:pt>
                <c:pt idx="8">
                  <c:v>113</c:v>
                </c:pt>
                <c:pt idx="9">
                  <c:v>28</c:v>
                </c:pt>
                <c:pt idx="10">
                  <c:v>19</c:v>
                </c:pt>
                <c:pt idx="11">
                  <c:v>54</c:v>
                </c:pt>
                <c:pt idx="12">
                  <c:v>7</c:v>
                </c:pt>
                <c:pt idx="13">
                  <c:v>0</c:v>
                </c:pt>
                <c:pt idx="14">
                  <c:v>21</c:v>
                </c:pt>
                <c:pt idx="15">
                  <c:v>8</c:v>
                </c:pt>
                <c:pt idx="16">
                  <c:v>174</c:v>
                </c:pt>
                <c:pt idx="17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E6-474A-BCBC-3068A9CDD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2131888"/>
        <c:axId val="952132848"/>
      </c:barChart>
      <c:catAx>
        <c:axId val="95213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2132848"/>
        <c:crosses val="autoZero"/>
        <c:auto val="1"/>
        <c:lblAlgn val="ctr"/>
        <c:lblOffset val="100"/>
        <c:noMultiLvlLbl val="0"/>
      </c:catAx>
      <c:valAx>
        <c:axId val="95213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213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17A-45C7-9F3C-E9ADA50F367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17A-45C7-9F3C-E9ADA50F367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17A-45C7-9F3C-E9ADA50F367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17A-45C7-9F3C-E9ADA50F367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17A-45C7-9F3C-E9ADA50F367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17A-45C7-9F3C-E9ADA50F367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17A-45C7-9F3C-E9ADA50F367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17A-45C7-9F3C-E9ADA50F367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17A-45C7-9F3C-E9ADA50F367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17A-45C7-9F3C-E9ADA50F367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17A-45C7-9F3C-E9ADA50F367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17A-45C7-9F3C-E9ADA50F367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F17A-45C7-9F3C-E9ADA50F367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F17A-45C7-9F3C-E9ADA50F367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F17A-45C7-9F3C-E9ADA50F367C}"/>
              </c:ext>
            </c:extLst>
          </c:dPt>
          <c:dLbls>
            <c:dLbl>
              <c:idx val="12"/>
              <c:layout>
                <c:manualLayout>
                  <c:x val="2.0744893301380806E-2"/>
                  <c:y val="7.34473986478006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17A-45C7-9F3C-E9ADA50F367C}"/>
                </c:ext>
              </c:extLst>
            </c:dLbl>
            <c:dLbl>
              <c:idx val="13"/>
              <c:layout>
                <c:manualLayout>
                  <c:x val="2.0783027121609798E-2"/>
                  <c:y val="0.1157557800853974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17A-45C7-9F3C-E9ADA50F367C}"/>
                </c:ext>
              </c:extLst>
            </c:dLbl>
            <c:dLbl>
              <c:idx val="14"/>
              <c:layout>
                <c:manualLayout>
                  <c:x val="7.6649929628361231E-3"/>
                  <c:y val="9.569913693637079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17A-45C7-9F3C-E9ADA50F367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Sheet3!$A$2:$A$16</c:f>
              <c:strCache>
                <c:ptCount val="15"/>
                <c:pt idx="0">
                  <c:v>Aretius</c:v>
                </c:pt>
                <c:pt idx="1">
                  <c:v>Beze</c:v>
                </c:pt>
                <c:pt idx="2">
                  <c:v>Brenz</c:v>
                </c:pt>
                <c:pt idx="3">
                  <c:v>Bullinger</c:v>
                </c:pt>
                <c:pt idx="4">
                  <c:v>Calvin</c:v>
                </c:pt>
                <c:pt idx="5">
                  <c:v>Chytraeus</c:v>
                </c:pt>
                <c:pt idx="6">
                  <c:v>Gwalther</c:v>
                </c:pt>
                <c:pt idx="7">
                  <c:v>Lavater</c:v>
                </c:pt>
                <c:pt idx="8">
                  <c:v>Luther</c:v>
                </c:pt>
                <c:pt idx="9">
                  <c:v>Maior</c:v>
                </c:pt>
                <c:pt idx="10">
                  <c:v>Melanchthon</c:v>
                </c:pt>
                <c:pt idx="11">
                  <c:v>Musculus</c:v>
                </c:pt>
                <c:pt idx="12">
                  <c:v>Oekolampad</c:v>
                </c:pt>
                <c:pt idx="13">
                  <c:v>Vermigli</c:v>
                </c:pt>
                <c:pt idx="14">
                  <c:v>Zanchi</c:v>
                </c:pt>
              </c:strCache>
            </c:strRef>
          </c:cat>
          <c:val>
            <c:numRef>
              <c:f>Sheet3!$U$2:$U$16</c:f>
              <c:numCache>
                <c:formatCode>General</c:formatCode>
                <c:ptCount val="15"/>
                <c:pt idx="0">
                  <c:v>13</c:v>
                </c:pt>
                <c:pt idx="1">
                  <c:v>76</c:v>
                </c:pt>
                <c:pt idx="2">
                  <c:v>132</c:v>
                </c:pt>
                <c:pt idx="3">
                  <c:v>74</c:v>
                </c:pt>
                <c:pt idx="4">
                  <c:v>120</c:v>
                </c:pt>
                <c:pt idx="5">
                  <c:v>32</c:v>
                </c:pt>
                <c:pt idx="6">
                  <c:v>103</c:v>
                </c:pt>
                <c:pt idx="7">
                  <c:v>35</c:v>
                </c:pt>
                <c:pt idx="8">
                  <c:v>158</c:v>
                </c:pt>
                <c:pt idx="9">
                  <c:v>69</c:v>
                </c:pt>
                <c:pt idx="10">
                  <c:v>246</c:v>
                </c:pt>
                <c:pt idx="11">
                  <c:v>42</c:v>
                </c:pt>
                <c:pt idx="12">
                  <c:v>9</c:v>
                </c:pt>
                <c:pt idx="13">
                  <c:v>38</c:v>
                </c:pt>
                <c:pt idx="1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F17A-45C7-9F3C-E9ADA50F367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805127619917072"/>
          <c:y val="3.0459758175993657E-2"/>
          <c:w val="0.18470234698923504"/>
          <c:h val="0.925339499681036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Sheet2!$J$2</c:f>
              <c:strCache>
                <c:ptCount val="1"/>
                <c:pt idx="0">
                  <c:v>Aretius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Sheet2!$K$2:$P$2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13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A-4EA6-964D-1FDC602FA87C}"/>
            </c:ext>
          </c:extLst>
        </c:ser>
        <c:ser>
          <c:idx val="1"/>
          <c:order val="1"/>
          <c:tx>
            <c:strRef>
              <c:f>Sheet2!$J$3</c:f>
              <c:strCache>
                <c:ptCount val="1"/>
                <c:pt idx="0">
                  <c:v>Beze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Sheet2!$K$3:$P$3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24</c:v>
                </c:pt>
                <c:pt idx="4">
                  <c:v>20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A-4EA6-964D-1FDC602FA87C}"/>
            </c:ext>
          </c:extLst>
        </c:ser>
        <c:ser>
          <c:idx val="2"/>
          <c:order val="2"/>
          <c:tx>
            <c:strRef>
              <c:f>Sheet2!$J$4</c:f>
              <c:strCache>
                <c:ptCount val="1"/>
                <c:pt idx="0">
                  <c:v>Brenz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Sheet2!$K$4:$P$4</c:f>
              <c:numCache>
                <c:formatCode>General</c:formatCode>
                <c:ptCount val="6"/>
                <c:pt idx="0">
                  <c:v>17</c:v>
                </c:pt>
                <c:pt idx="1">
                  <c:v>55</c:v>
                </c:pt>
                <c:pt idx="2">
                  <c:v>30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5A-4EA6-964D-1FDC602FA87C}"/>
            </c:ext>
          </c:extLst>
        </c:ser>
        <c:ser>
          <c:idx val="3"/>
          <c:order val="3"/>
          <c:tx>
            <c:strRef>
              <c:f>Sheet2!$J$5</c:f>
              <c:strCache>
                <c:ptCount val="1"/>
                <c:pt idx="0">
                  <c:v>Bullinger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Sheet2!$K$5:$P$5</c:f>
              <c:numCache>
                <c:formatCode>General</c:formatCode>
                <c:ptCount val="6"/>
                <c:pt idx="0">
                  <c:v>3</c:v>
                </c:pt>
                <c:pt idx="1">
                  <c:v>12</c:v>
                </c:pt>
                <c:pt idx="2">
                  <c:v>8</c:v>
                </c:pt>
                <c:pt idx="3">
                  <c:v>21</c:v>
                </c:pt>
                <c:pt idx="4">
                  <c:v>10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5A-4EA6-964D-1FDC602FA87C}"/>
            </c:ext>
          </c:extLst>
        </c:ser>
        <c:ser>
          <c:idx val="4"/>
          <c:order val="4"/>
          <c:tx>
            <c:strRef>
              <c:f>Sheet2!$J$6</c:f>
              <c:strCache>
                <c:ptCount val="1"/>
                <c:pt idx="0">
                  <c:v>Calvin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Sheet2!$K$6:$P$6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30</c:v>
                </c:pt>
                <c:pt idx="3">
                  <c:v>36</c:v>
                </c:pt>
                <c:pt idx="4">
                  <c:v>16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5A-4EA6-964D-1FDC602FA87C}"/>
            </c:ext>
          </c:extLst>
        </c:ser>
        <c:ser>
          <c:idx val="5"/>
          <c:order val="5"/>
          <c:tx>
            <c:strRef>
              <c:f>Sheet2!$J$7</c:f>
              <c:strCache>
                <c:ptCount val="1"/>
                <c:pt idx="0">
                  <c:v>Chytraeus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Sheet2!$K$7:$P$7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4</c:v>
                </c:pt>
                <c:pt idx="3">
                  <c:v>13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5A-4EA6-964D-1FDC602FA87C}"/>
            </c:ext>
          </c:extLst>
        </c:ser>
        <c:ser>
          <c:idx val="6"/>
          <c:order val="6"/>
          <c:tx>
            <c:strRef>
              <c:f>Sheet2!$J$8</c:f>
              <c:strCache>
                <c:ptCount val="1"/>
                <c:pt idx="0">
                  <c:v>Gwalther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Sheet2!$K$8:$P$8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47</c:v>
                </c:pt>
                <c:pt idx="4">
                  <c:v>30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E5A-4EA6-964D-1FDC602FA87C}"/>
            </c:ext>
          </c:extLst>
        </c:ser>
        <c:ser>
          <c:idx val="7"/>
          <c:order val="7"/>
          <c:tx>
            <c:strRef>
              <c:f>Sheet2!$J$9</c:f>
              <c:strCache>
                <c:ptCount val="1"/>
                <c:pt idx="0">
                  <c:v>Lavater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Sheet2!$K$9:$P$9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18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E5A-4EA6-964D-1FDC602FA87C}"/>
            </c:ext>
          </c:extLst>
        </c:ser>
        <c:ser>
          <c:idx val="8"/>
          <c:order val="8"/>
          <c:tx>
            <c:strRef>
              <c:f>Sheet2!$J$10</c:f>
              <c:strCache>
                <c:ptCount val="1"/>
                <c:pt idx="0">
                  <c:v>Luther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Sheet2!$K$10:$P$10</c:f>
              <c:numCache>
                <c:formatCode>General</c:formatCode>
                <c:ptCount val="6"/>
                <c:pt idx="0">
                  <c:v>10</c:v>
                </c:pt>
                <c:pt idx="1">
                  <c:v>61</c:v>
                </c:pt>
                <c:pt idx="2">
                  <c:v>20</c:v>
                </c:pt>
                <c:pt idx="3">
                  <c:v>11</c:v>
                </c:pt>
                <c:pt idx="4">
                  <c:v>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5A-4EA6-964D-1FDC602FA87C}"/>
            </c:ext>
          </c:extLst>
        </c:ser>
        <c:ser>
          <c:idx val="9"/>
          <c:order val="9"/>
          <c:tx>
            <c:strRef>
              <c:f>Sheet2!$J$11</c:f>
              <c:strCache>
                <c:ptCount val="1"/>
                <c:pt idx="0">
                  <c:v>Maior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Sheet2!$K$11:$P$11</c:f>
              <c:numCache>
                <c:formatCode>General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25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E5A-4EA6-964D-1FDC602FA87C}"/>
            </c:ext>
          </c:extLst>
        </c:ser>
        <c:ser>
          <c:idx val="10"/>
          <c:order val="10"/>
          <c:tx>
            <c:strRef>
              <c:f>Sheet2!$J$12</c:f>
              <c:strCache>
                <c:ptCount val="1"/>
                <c:pt idx="0">
                  <c:v>Melanchthon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Sheet2!$K$12:$P$12</c:f>
              <c:numCache>
                <c:formatCode>General</c:formatCode>
                <c:ptCount val="6"/>
                <c:pt idx="0">
                  <c:v>12</c:v>
                </c:pt>
                <c:pt idx="1">
                  <c:v>70</c:v>
                </c:pt>
                <c:pt idx="2">
                  <c:v>68</c:v>
                </c:pt>
                <c:pt idx="3">
                  <c:v>18</c:v>
                </c:pt>
                <c:pt idx="4">
                  <c:v>24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E5A-4EA6-964D-1FDC602FA87C}"/>
            </c:ext>
          </c:extLst>
        </c:ser>
        <c:ser>
          <c:idx val="11"/>
          <c:order val="11"/>
          <c:tx>
            <c:strRef>
              <c:f>Sheet2!$J$13</c:f>
              <c:strCache>
                <c:ptCount val="1"/>
                <c:pt idx="0">
                  <c:v>Musculus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Sheet2!$K$13:$P$13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14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E5A-4EA6-964D-1FDC602FA87C}"/>
            </c:ext>
          </c:extLst>
        </c:ser>
        <c:ser>
          <c:idx val="12"/>
          <c:order val="12"/>
          <c:tx>
            <c:strRef>
              <c:f>Sheet2!$J$14</c:f>
              <c:strCache>
                <c:ptCount val="1"/>
                <c:pt idx="0">
                  <c:v>Oecolampadius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Sheet2!$K$14:$P$14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5A-4EA6-964D-1FDC602FA87C}"/>
            </c:ext>
          </c:extLst>
        </c:ser>
        <c:ser>
          <c:idx val="13"/>
          <c:order val="13"/>
          <c:tx>
            <c:strRef>
              <c:f>Sheet2!$J$15</c:f>
              <c:strCache>
                <c:ptCount val="1"/>
                <c:pt idx="0">
                  <c:v>Vermigli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Sheet2!$K$15:$P$15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30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E5A-4EA6-964D-1FDC602FA87C}"/>
            </c:ext>
          </c:extLst>
        </c:ser>
        <c:ser>
          <c:idx val="14"/>
          <c:order val="14"/>
          <c:tx>
            <c:strRef>
              <c:f>Sheet2!$J$16</c:f>
              <c:strCache>
                <c:ptCount val="1"/>
                <c:pt idx="0">
                  <c:v>Zanchi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Sheet2!$K$1:$P$1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Sheet2!$K$16:$P$16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E5A-4EA6-964D-1FDC602FA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7502399"/>
        <c:axId val="967495679"/>
      </c:barChart>
      <c:catAx>
        <c:axId val="96750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495679"/>
        <c:crosses val="autoZero"/>
        <c:auto val="1"/>
        <c:lblAlgn val="ctr"/>
        <c:lblOffset val="100"/>
        <c:noMultiLvlLbl val="0"/>
      </c:catAx>
      <c:valAx>
        <c:axId val="967495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502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696655085216167E-2"/>
          <c:y val="0.83756799786174774"/>
          <c:w val="0.92538462065609961"/>
          <c:h val="0.14475244207623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/>
              <a:t>Ungarischsprächige Besitzer - 258 Druckscriften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Sheet1!$A$22</c:f>
              <c:strCache>
                <c:ptCount val="1"/>
                <c:pt idx="0">
                  <c:v>Aretius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Sheet1!$B$22:$G$22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5D-4805-BAD8-0D5660524018}"/>
            </c:ext>
          </c:extLst>
        </c:ser>
        <c:ser>
          <c:idx val="1"/>
          <c:order val="1"/>
          <c:tx>
            <c:strRef>
              <c:f>Sheet1!$A$23</c:f>
              <c:strCache>
                <c:ptCount val="1"/>
                <c:pt idx="0">
                  <c:v>Beze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Sheet1!$B$23:$G$23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</c:v>
                </c:pt>
                <c:pt idx="4">
                  <c:v>6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5D-4805-BAD8-0D5660524018}"/>
            </c:ext>
          </c:extLst>
        </c:ser>
        <c:ser>
          <c:idx val="2"/>
          <c:order val="2"/>
          <c:tx>
            <c:strRef>
              <c:f>Sheet1!$A$24</c:f>
              <c:strCache>
                <c:ptCount val="1"/>
                <c:pt idx="0">
                  <c:v>Brenz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Sheet1!$B$24:$G$24</c:f>
              <c:numCache>
                <c:formatCode>General</c:formatCode>
                <c:ptCount val="6"/>
                <c:pt idx="0">
                  <c:v>2</c:v>
                </c:pt>
                <c:pt idx="1">
                  <c:v>20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5D-4805-BAD8-0D5660524018}"/>
            </c:ext>
          </c:extLst>
        </c:ser>
        <c:ser>
          <c:idx val="3"/>
          <c:order val="3"/>
          <c:tx>
            <c:strRef>
              <c:f>Sheet1!$A$25</c:f>
              <c:strCache>
                <c:ptCount val="1"/>
                <c:pt idx="0">
                  <c:v>Bullinger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Sheet1!$B$25:$G$25</c:f>
              <c:numCache>
                <c:formatCode>General</c:formatCode>
                <c:ptCount val="6"/>
                <c:pt idx="0">
                  <c:v>3</c:v>
                </c:pt>
                <c:pt idx="1">
                  <c:v>11</c:v>
                </c:pt>
                <c:pt idx="2">
                  <c:v>1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5D-4805-BAD8-0D5660524018}"/>
            </c:ext>
          </c:extLst>
        </c:ser>
        <c:ser>
          <c:idx val="4"/>
          <c:order val="4"/>
          <c:tx>
            <c:strRef>
              <c:f>Sheet1!$A$26</c:f>
              <c:strCache>
                <c:ptCount val="1"/>
                <c:pt idx="0">
                  <c:v>Calvin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Sheet1!$B$26:$G$26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13</c:v>
                </c:pt>
                <c:pt idx="3">
                  <c:v>5</c:v>
                </c:pt>
                <c:pt idx="4">
                  <c:v>13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5D-4805-BAD8-0D5660524018}"/>
            </c:ext>
          </c:extLst>
        </c:ser>
        <c:ser>
          <c:idx val="5"/>
          <c:order val="5"/>
          <c:tx>
            <c:strRef>
              <c:f>Sheet1!$A$27</c:f>
              <c:strCache>
                <c:ptCount val="1"/>
                <c:pt idx="0">
                  <c:v>Chytraeus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Sheet1!$B$27:$G$27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5D-4805-BAD8-0D5660524018}"/>
            </c:ext>
          </c:extLst>
        </c:ser>
        <c:ser>
          <c:idx val="6"/>
          <c:order val="6"/>
          <c:tx>
            <c:strRef>
              <c:f>Sheet1!$A$28</c:f>
              <c:strCache>
                <c:ptCount val="1"/>
                <c:pt idx="0">
                  <c:v>Gwalther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Sheet1!$B$28:$G$28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8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5D-4805-BAD8-0D5660524018}"/>
            </c:ext>
          </c:extLst>
        </c:ser>
        <c:ser>
          <c:idx val="7"/>
          <c:order val="7"/>
          <c:tx>
            <c:strRef>
              <c:f>Sheet1!$A$29</c:f>
              <c:strCache>
                <c:ptCount val="1"/>
                <c:pt idx="0">
                  <c:v>Lavater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Sheet1!$B$29:$G$29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15D-4805-BAD8-0D5660524018}"/>
            </c:ext>
          </c:extLst>
        </c:ser>
        <c:ser>
          <c:idx val="8"/>
          <c:order val="8"/>
          <c:tx>
            <c:strRef>
              <c:f>Sheet1!$A$30</c:f>
              <c:strCache>
                <c:ptCount val="1"/>
                <c:pt idx="0">
                  <c:v>Luther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Sheet1!$B$30:$G$30</c:f>
              <c:numCache>
                <c:formatCode>General</c:formatCode>
                <c:ptCount val="6"/>
                <c:pt idx="0">
                  <c:v>2</c:v>
                </c:pt>
                <c:pt idx="1">
                  <c:v>22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5D-4805-BAD8-0D5660524018}"/>
            </c:ext>
          </c:extLst>
        </c:ser>
        <c:ser>
          <c:idx val="9"/>
          <c:order val="9"/>
          <c:tx>
            <c:strRef>
              <c:f>Sheet1!$A$31</c:f>
              <c:strCache>
                <c:ptCount val="1"/>
                <c:pt idx="0">
                  <c:v>Maior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Sheet1!$B$31:$G$31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15D-4805-BAD8-0D5660524018}"/>
            </c:ext>
          </c:extLst>
        </c:ser>
        <c:ser>
          <c:idx val="10"/>
          <c:order val="10"/>
          <c:tx>
            <c:strRef>
              <c:f>Sheet1!$A$32</c:f>
              <c:strCache>
                <c:ptCount val="1"/>
                <c:pt idx="0">
                  <c:v>Melanchthon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Sheet1!$B$32:$G$32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15</c:v>
                </c:pt>
                <c:pt idx="3">
                  <c:v>1</c:v>
                </c:pt>
                <c:pt idx="4">
                  <c:v>11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5D-4805-BAD8-0D5660524018}"/>
            </c:ext>
          </c:extLst>
        </c:ser>
        <c:ser>
          <c:idx val="11"/>
          <c:order val="11"/>
          <c:tx>
            <c:strRef>
              <c:f>Sheet1!$A$33</c:f>
              <c:strCache>
                <c:ptCount val="1"/>
                <c:pt idx="0">
                  <c:v>Musculus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Sheet1!$B$33:$G$33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4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15D-4805-BAD8-0D5660524018}"/>
            </c:ext>
          </c:extLst>
        </c:ser>
        <c:ser>
          <c:idx val="12"/>
          <c:order val="12"/>
          <c:tx>
            <c:strRef>
              <c:f>Sheet1!$A$34</c:f>
              <c:strCache>
                <c:ptCount val="1"/>
                <c:pt idx="0">
                  <c:v>Oecolampadius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Sheet1!$B$34:$G$34</c:f>
              <c:numCache>
                <c:formatCode>General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15D-4805-BAD8-0D5660524018}"/>
            </c:ext>
          </c:extLst>
        </c:ser>
        <c:ser>
          <c:idx val="13"/>
          <c:order val="13"/>
          <c:tx>
            <c:strRef>
              <c:f>Sheet1!$A$35</c:f>
              <c:strCache>
                <c:ptCount val="1"/>
                <c:pt idx="0">
                  <c:v>Vermigli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Sheet1!$B$35:$G$35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15D-4805-BAD8-0D5660524018}"/>
            </c:ext>
          </c:extLst>
        </c:ser>
        <c:ser>
          <c:idx val="14"/>
          <c:order val="14"/>
          <c:tx>
            <c:strRef>
              <c:f>Sheet1!$A$36</c:f>
              <c:strCache>
                <c:ptCount val="1"/>
                <c:pt idx="0">
                  <c:v>Zanchi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Sheet1!$B$21:$G$21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Sheet1!$B$36:$G$36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15D-4805-BAD8-0D566052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393167"/>
        <c:axId val="332393647"/>
      </c:barChart>
      <c:catAx>
        <c:axId val="332393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393647"/>
        <c:crosses val="autoZero"/>
        <c:auto val="1"/>
        <c:lblAlgn val="ctr"/>
        <c:lblOffset val="100"/>
        <c:noMultiLvlLbl val="0"/>
      </c:catAx>
      <c:valAx>
        <c:axId val="33239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2393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Siebenbürger-Sachsen - 742 Druckschriften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Sheet1!$J$22</c:f>
              <c:strCache>
                <c:ptCount val="1"/>
                <c:pt idx="0">
                  <c:v>Aretius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Sheet1!$K$22:$P$22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3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E3-406C-9141-650B7D68F483}"/>
            </c:ext>
          </c:extLst>
        </c:ser>
        <c:ser>
          <c:idx val="1"/>
          <c:order val="1"/>
          <c:tx>
            <c:strRef>
              <c:f>Sheet1!$J$23</c:f>
              <c:strCache>
                <c:ptCount val="1"/>
                <c:pt idx="0">
                  <c:v>Beze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Sheet1!$K$23:$P$23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15</c:v>
                </c:pt>
                <c:pt idx="4">
                  <c:v>14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E3-406C-9141-650B7D68F483}"/>
            </c:ext>
          </c:extLst>
        </c:ser>
        <c:ser>
          <c:idx val="2"/>
          <c:order val="2"/>
          <c:tx>
            <c:strRef>
              <c:f>Sheet1!$J$24</c:f>
              <c:strCache>
                <c:ptCount val="1"/>
                <c:pt idx="0">
                  <c:v>Brenz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Sheet1!$K$24:$P$24</c:f>
              <c:numCache>
                <c:formatCode>General</c:formatCode>
                <c:ptCount val="6"/>
                <c:pt idx="0">
                  <c:v>15</c:v>
                </c:pt>
                <c:pt idx="1">
                  <c:v>35</c:v>
                </c:pt>
                <c:pt idx="2">
                  <c:v>25</c:v>
                </c:pt>
                <c:pt idx="3">
                  <c:v>5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E3-406C-9141-650B7D68F483}"/>
            </c:ext>
          </c:extLst>
        </c:ser>
        <c:ser>
          <c:idx val="3"/>
          <c:order val="3"/>
          <c:tx>
            <c:strRef>
              <c:f>Sheet1!$J$25</c:f>
              <c:strCache>
                <c:ptCount val="1"/>
                <c:pt idx="0">
                  <c:v>Bullinger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Sheet1!$K$25:$P$25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7</c:v>
                </c:pt>
                <c:pt idx="3">
                  <c:v>14</c:v>
                </c:pt>
                <c:pt idx="4">
                  <c:v>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E3-406C-9141-650B7D68F483}"/>
            </c:ext>
          </c:extLst>
        </c:ser>
        <c:ser>
          <c:idx val="4"/>
          <c:order val="4"/>
          <c:tx>
            <c:strRef>
              <c:f>Sheet1!$J$26</c:f>
              <c:strCache>
                <c:ptCount val="1"/>
                <c:pt idx="0">
                  <c:v>Calvin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Sheet1!$K$26:$P$26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17</c:v>
                </c:pt>
                <c:pt idx="3">
                  <c:v>31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E3-406C-9141-650B7D68F483}"/>
            </c:ext>
          </c:extLst>
        </c:ser>
        <c:ser>
          <c:idx val="5"/>
          <c:order val="5"/>
          <c:tx>
            <c:strRef>
              <c:f>Sheet1!$J$27</c:f>
              <c:strCache>
                <c:ptCount val="1"/>
                <c:pt idx="0">
                  <c:v>Chytraeus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Sheet1!$K$27:$P$27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3</c:v>
                </c:pt>
                <c:pt idx="3">
                  <c:v>13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E3-406C-9141-650B7D68F483}"/>
            </c:ext>
          </c:extLst>
        </c:ser>
        <c:ser>
          <c:idx val="6"/>
          <c:order val="6"/>
          <c:tx>
            <c:strRef>
              <c:f>Sheet1!$J$28</c:f>
              <c:strCache>
                <c:ptCount val="1"/>
                <c:pt idx="0">
                  <c:v>Gwalther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Sheet1!$K$28:$P$28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39</c:v>
                </c:pt>
                <c:pt idx="4">
                  <c:v>28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E3-406C-9141-650B7D68F483}"/>
            </c:ext>
          </c:extLst>
        </c:ser>
        <c:ser>
          <c:idx val="7"/>
          <c:order val="7"/>
          <c:tx>
            <c:strRef>
              <c:f>Sheet1!$J$29</c:f>
              <c:strCache>
                <c:ptCount val="1"/>
                <c:pt idx="0">
                  <c:v>Lavater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Sheet1!$K$29:$P$29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13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4E3-406C-9141-650B7D68F483}"/>
            </c:ext>
          </c:extLst>
        </c:ser>
        <c:ser>
          <c:idx val="8"/>
          <c:order val="8"/>
          <c:tx>
            <c:strRef>
              <c:f>Sheet1!$J$30</c:f>
              <c:strCache>
                <c:ptCount val="1"/>
                <c:pt idx="0">
                  <c:v>Luther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Sheet1!$K$30:$P$30</c:f>
              <c:numCache>
                <c:formatCode>General</c:formatCode>
                <c:ptCount val="6"/>
                <c:pt idx="0">
                  <c:v>8</c:v>
                </c:pt>
                <c:pt idx="1">
                  <c:v>39</c:v>
                </c:pt>
                <c:pt idx="2">
                  <c:v>19</c:v>
                </c:pt>
                <c:pt idx="3">
                  <c:v>10</c:v>
                </c:pt>
                <c:pt idx="4">
                  <c:v>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4E3-406C-9141-650B7D68F483}"/>
            </c:ext>
          </c:extLst>
        </c:ser>
        <c:ser>
          <c:idx val="9"/>
          <c:order val="9"/>
          <c:tx>
            <c:strRef>
              <c:f>Sheet1!$J$31</c:f>
              <c:strCache>
                <c:ptCount val="1"/>
                <c:pt idx="0">
                  <c:v>Maior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Sheet1!$K$31:$P$31</c:f>
              <c:numCache>
                <c:formatCode>General</c:formatCode>
                <c:ptCount val="6"/>
                <c:pt idx="0">
                  <c:v>0</c:v>
                </c:pt>
                <c:pt idx="1">
                  <c:v>24</c:v>
                </c:pt>
                <c:pt idx="2">
                  <c:v>21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4E3-406C-9141-650B7D68F483}"/>
            </c:ext>
          </c:extLst>
        </c:ser>
        <c:ser>
          <c:idx val="10"/>
          <c:order val="10"/>
          <c:tx>
            <c:strRef>
              <c:f>Sheet1!$J$32</c:f>
              <c:strCache>
                <c:ptCount val="1"/>
                <c:pt idx="0">
                  <c:v>Melanchthon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Sheet1!$K$32:$P$32</c:f>
              <c:numCache>
                <c:formatCode>General</c:formatCode>
                <c:ptCount val="6"/>
                <c:pt idx="0">
                  <c:v>9</c:v>
                </c:pt>
                <c:pt idx="1">
                  <c:v>64</c:v>
                </c:pt>
                <c:pt idx="2">
                  <c:v>53</c:v>
                </c:pt>
                <c:pt idx="3">
                  <c:v>17</c:v>
                </c:pt>
                <c:pt idx="4">
                  <c:v>13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4E3-406C-9141-650B7D68F483}"/>
            </c:ext>
          </c:extLst>
        </c:ser>
        <c:ser>
          <c:idx val="11"/>
          <c:order val="11"/>
          <c:tx>
            <c:strRef>
              <c:f>Sheet1!$J$33</c:f>
              <c:strCache>
                <c:ptCount val="1"/>
                <c:pt idx="0">
                  <c:v>Musculus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Sheet1!$K$33:$P$33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9</c:v>
                </c:pt>
                <c:pt idx="3">
                  <c:v>10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4E3-406C-9141-650B7D68F483}"/>
            </c:ext>
          </c:extLst>
        </c:ser>
        <c:ser>
          <c:idx val="12"/>
          <c:order val="12"/>
          <c:tx>
            <c:strRef>
              <c:f>Sheet1!$J$34</c:f>
              <c:strCache>
                <c:ptCount val="1"/>
                <c:pt idx="0">
                  <c:v>Oecolampadius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Sheet1!$K$34:$P$34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4E3-406C-9141-650B7D68F483}"/>
            </c:ext>
          </c:extLst>
        </c:ser>
        <c:ser>
          <c:idx val="13"/>
          <c:order val="13"/>
          <c:tx>
            <c:strRef>
              <c:f>Sheet1!$J$35</c:f>
              <c:strCache>
                <c:ptCount val="1"/>
                <c:pt idx="0">
                  <c:v>Vermigli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Sheet1!$K$35:$P$35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26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4E3-406C-9141-650B7D68F483}"/>
            </c:ext>
          </c:extLst>
        </c:ser>
        <c:ser>
          <c:idx val="14"/>
          <c:order val="14"/>
          <c:tx>
            <c:strRef>
              <c:f>Sheet1!$J$36</c:f>
              <c:strCache>
                <c:ptCount val="1"/>
                <c:pt idx="0">
                  <c:v>Zanchi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Sheet1!$K$21:$P$21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Sheet1!$K$36:$P$36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4E3-406C-9141-650B7D68F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3824175"/>
        <c:axId val="363826095"/>
      </c:barChart>
      <c:catAx>
        <c:axId val="363824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6095"/>
        <c:crosses val="autoZero"/>
        <c:auto val="1"/>
        <c:lblAlgn val="ctr"/>
        <c:lblOffset val="100"/>
        <c:noMultiLvlLbl val="0"/>
      </c:catAx>
      <c:valAx>
        <c:axId val="36382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82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Sheet1!$B$62</c:f>
              <c:strCache>
                <c:ptCount val="1"/>
                <c:pt idx="0">
                  <c:v>Hungarici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Sheet1!$C$61:$H$61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Sheet1!$C$62:$H$62</c:f>
              <c:numCache>
                <c:formatCode>General</c:formatCode>
                <c:ptCount val="6"/>
                <c:pt idx="0">
                  <c:v>2</c:v>
                </c:pt>
                <c:pt idx="1">
                  <c:v>22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32-46F6-A752-5C0903552C3B}"/>
            </c:ext>
          </c:extLst>
        </c:ser>
        <c:ser>
          <c:idx val="1"/>
          <c:order val="1"/>
          <c:tx>
            <c:strRef>
              <c:f>Sheet1!$B$63</c:f>
              <c:strCache>
                <c:ptCount val="1"/>
                <c:pt idx="0">
                  <c:v>Saxonici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Sheet1!$C$61:$H$61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Sheet1!$C$63:$H$63</c:f>
              <c:numCache>
                <c:formatCode>General</c:formatCode>
                <c:ptCount val="6"/>
                <c:pt idx="0">
                  <c:v>8</c:v>
                </c:pt>
                <c:pt idx="1">
                  <c:v>39</c:v>
                </c:pt>
                <c:pt idx="2">
                  <c:v>19</c:v>
                </c:pt>
                <c:pt idx="3">
                  <c:v>10</c:v>
                </c:pt>
                <c:pt idx="4">
                  <c:v>2</c:v>
                </c:pt>
                <c:pt idx="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32-46F6-A752-5C0903552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7496639"/>
        <c:axId val="967498079"/>
      </c:lineChart>
      <c:catAx>
        <c:axId val="96749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498079"/>
        <c:crosses val="autoZero"/>
        <c:auto val="1"/>
        <c:lblAlgn val="ctr"/>
        <c:lblOffset val="100"/>
        <c:noMultiLvlLbl val="0"/>
      </c:catAx>
      <c:valAx>
        <c:axId val="967498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749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36482939632549E-2"/>
          <c:y val="0.12078703703703704"/>
          <c:w val="0.90286351706036749"/>
          <c:h val="0.61498432487605714"/>
        </c:manualLayout>
      </c:layout>
      <c:lineChart>
        <c:grouping val="stacked"/>
        <c:varyColors val="0"/>
        <c:ser>
          <c:idx val="0"/>
          <c:order val="0"/>
          <c:tx>
            <c:strRef>
              <c:f>Sheet1!$B$67</c:f>
              <c:strCache>
                <c:ptCount val="1"/>
                <c:pt idx="0">
                  <c:v>Hungarici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Sheet1!$C$66:$H$66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Sheet1!$C$67:$H$67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15</c:v>
                </c:pt>
                <c:pt idx="3">
                  <c:v>1</c:v>
                </c:pt>
                <c:pt idx="4">
                  <c:v>11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03-44B7-8113-A13C8151A465}"/>
            </c:ext>
          </c:extLst>
        </c:ser>
        <c:ser>
          <c:idx val="1"/>
          <c:order val="1"/>
          <c:tx>
            <c:strRef>
              <c:f>Sheet1!$B$68</c:f>
              <c:strCache>
                <c:ptCount val="1"/>
                <c:pt idx="0">
                  <c:v>Saxonici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Sheet1!$C$66:$H$66</c:f>
              <c:strCache>
                <c:ptCount val="6"/>
                <c:pt idx="0">
                  <c:v>1540-1549</c:v>
                </c:pt>
                <c:pt idx="1">
                  <c:v>1550-1559</c:v>
                </c:pt>
                <c:pt idx="2">
                  <c:v>1560-1569</c:v>
                </c:pt>
                <c:pt idx="3">
                  <c:v>1570-1579</c:v>
                </c:pt>
                <c:pt idx="4">
                  <c:v>1580-1589</c:v>
                </c:pt>
                <c:pt idx="5">
                  <c:v>1590-1600</c:v>
                </c:pt>
              </c:strCache>
            </c:strRef>
          </c:cat>
          <c:val>
            <c:numRef>
              <c:f>Sheet1!$C$68:$H$68</c:f>
              <c:numCache>
                <c:formatCode>General</c:formatCode>
                <c:ptCount val="6"/>
                <c:pt idx="0">
                  <c:v>9</c:v>
                </c:pt>
                <c:pt idx="1">
                  <c:v>64</c:v>
                </c:pt>
                <c:pt idx="2">
                  <c:v>53</c:v>
                </c:pt>
                <c:pt idx="3">
                  <c:v>17</c:v>
                </c:pt>
                <c:pt idx="4">
                  <c:v>13</c:v>
                </c:pt>
                <c:pt idx="5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03-44B7-8113-A13C8151A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6662687"/>
        <c:axId val="956666047"/>
      </c:lineChart>
      <c:catAx>
        <c:axId val="95666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666047"/>
        <c:crosses val="autoZero"/>
        <c:auto val="1"/>
        <c:lblAlgn val="ctr"/>
        <c:lblOffset val="100"/>
        <c:noMultiLvlLbl val="0"/>
      </c:catAx>
      <c:valAx>
        <c:axId val="95666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662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510C3-D2C2-56DC-BC5A-7281CB8E1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CA6A3-F64A-BD46-3C7A-5AD9E8C46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5C338-0A02-66A0-6BC2-926CE17A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FD1F-2429-CAF4-104E-D0F9B6B2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08560-8979-E4F5-590F-E78E4163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1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7CB1-742F-EBA7-AF04-436F0D2B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60751-E8E3-7DE4-B2EC-A8CD16FAD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294E0-7ED5-33D1-64B5-3BE3E6ED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291BE-9C39-E9DB-F3B8-872BBF05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D3A51-3B99-F4D8-D2B9-C61D3F4F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7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7E5CC5-40C2-F283-536D-EFD10BBCBE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A3F4C-ECD1-CA8F-93F3-767FD287A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C9FDD-A0CB-CC54-6698-00A714C5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467B1-98B9-41AF-D045-47D21B57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11540-E18C-1D77-BDAF-061811DE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7C02-5B2D-8F3F-DAC7-16AFEC65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166EF-C9F4-3891-2548-13F2BE449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4AE4C-51F0-407C-9B98-3053E1C7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FE004-C30C-8571-C98C-BD047B04C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97FF-2F54-698E-374D-3F818BC2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9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E10D-7E75-D1DF-99EF-6AF68858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1861E-1CFF-BCAF-00A9-42E13BED1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6E04-F1D4-8FCB-C16A-A56F9D15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49F63-9C1D-7AB9-CA17-F7FC5C906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A7BAD-5241-9B39-B2FF-86880613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77C1-9CDE-930F-DDB6-1C619EE4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1E8D-54B0-9641-A481-2D0AEBAA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A25D9-4309-7593-DF0B-0035627B3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D80B8-7506-F03D-EB06-C6179C04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F273E-C369-96A5-2CB5-A05D0B1B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4B88E-3248-B0DC-5FD5-5136E81A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DDD5-39B9-7021-3D88-EC83BB01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F2B2-3EA4-1806-15A1-0FF997C7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709C1-D788-746B-2BE4-D7ECB2046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21195-DD07-A60D-BD71-587E77363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4DF093-C40D-0F28-7C4F-D672AAC2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163D17-DD12-A9E7-6842-635A0C1D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6EBB4-998C-1BC5-01F6-3C03A799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360F7-BD8C-9A8D-97F7-4689040F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A9355-5CCD-197C-D0E3-81580C50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1F80C-3F64-F866-D9A9-1C618F63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86BFE-39CC-A1A4-7462-8422C58D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CF63D-FF1B-F464-5084-2DF1928B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96194-772C-2534-A438-10768BEC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CD6725-421B-E7D8-0C03-FD0CA7A3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59265-1FD2-DF38-A9FE-CEF1AE5A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8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55A8-FA10-D3A9-56D4-41B1A922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32EDD-B478-F38D-5536-263B91B71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8C406-2624-AAFC-49A2-0935C06A4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05F9C-BB61-6D43-5EE0-01C35C0EC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BCACF-105A-F74E-B7B0-50B8707BB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34A69-69CE-DF78-3B1F-ACF1DD37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807E-4AF4-1720-7438-7844AB10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6E4C2-C46E-3483-9F40-AAA44A5C73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D5EEA-6FB2-466F-82A7-9D8EA9113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C210D-E5D1-1A09-D807-68A163FD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98CF-BCE6-8E92-EC2C-0C4C3D6F2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1E3A1-F30B-C698-0960-01A22C42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7E495-23B3-6FA9-A2C8-7939B011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F7FE6-BF87-EB3E-CAEE-50F47D2E6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9E97C-7738-DB79-D8F5-B2C08C29C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6E1E0-23F6-4C82-B565-313E7F946AD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F5E3C-198E-6F1D-BA99-2CF7134AC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5A57D-5CED-13BA-DB87-16A435B54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B490C-B47A-4C84-B08C-1F4F4E5AF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2370-808F-7A8A-667A-E7EEB5AB8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 Bücher, die in einem Studentenkoffer reisen.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67953-A1C6-7141-011D-FA6EC09540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Wie spiegelt sich der</a:t>
            </a:r>
            <a:br>
              <a:rPr lang="de-DE" dirty="0"/>
            </a:br>
            <a:r>
              <a:rPr lang="de-DE" dirty="0"/>
              <a:t>Wandel der Universität Wittenberg in den Bücherlisten der siebenbürgischen Studenten wider?</a:t>
            </a:r>
            <a:endParaRPr lang="hu-HU" dirty="0"/>
          </a:p>
          <a:p>
            <a:r>
              <a:rPr lang="hu-HU" dirty="0"/>
              <a:t>Preschau, 17 September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CD17-4F04-5DF9-A180-44E63478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7" y="365125"/>
            <a:ext cx="11313460" cy="1325563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1161</a:t>
            </a:r>
            <a:r>
              <a:rPr lang="hu-HU" dirty="0"/>
              <a:t> Druckschriften in Karpaten-Becken </a:t>
            </a:r>
            <a:r>
              <a:rPr lang="hu-HU" dirty="0">
                <a:solidFill>
                  <a:srgbClr val="FF0000"/>
                </a:solidFill>
              </a:rPr>
              <a:t>bis 1600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187BA-2706-2559-3321-090A2329F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7329" cy="435133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Von </a:t>
            </a:r>
            <a:r>
              <a:rPr lang="hu-HU" dirty="0">
                <a:solidFill>
                  <a:srgbClr val="FF0000"/>
                </a:solidFill>
              </a:rPr>
              <a:t>1000 </a:t>
            </a:r>
            <a:r>
              <a:rPr lang="hu-HU" dirty="0"/>
              <a:t>davon wissen wir die bestimmte Kaufdatum</a:t>
            </a:r>
          </a:p>
          <a:p>
            <a:r>
              <a:rPr lang="hu-HU" dirty="0"/>
              <a:t>Sehr wenige handschriftliche Besitzereintrage</a:t>
            </a:r>
          </a:p>
          <a:p>
            <a:r>
              <a:rPr lang="hu-HU" dirty="0"/>
              <a:t>Die Renaissance Buchbindungen (am meisten) aus Wittenberg (wenige in Frankfurt an der Oder)</a:t>
            </a:r>
          </a:p>
          <a:p>
            <a:r>
              <a:rPr lang="hu-HU" dirty="0"/>
              <a:t>Die Monogram der Besitzer und das Bindungsdatum</a:t>
            </a:r>
          </a:p>
          <a:p>
            <a:r>
              <a:rPr lang="hu-HU" dirty="0"/>
              <a:t>Vergleich der Monogramme mit Studentenlisten der Universität</a:t>
            </a:r>
          </a:p>
          <a:p>
            <a:pPr lvl="1"/>
            <a:r>
              <a:rPr lang="hu-HU" dirty="0"/>
              <a:t>Lateinische Form der Namen</a:t>
            </a:r>
          </a:p>
          <a:p>
            <a:r>
              <a:rPr lang="hu-HU" dirty="0"/>
              <a:t>70–75 % sind aufgelöst</a:t>
            </a:r>
          </a:p>
          <a:p>
            <a:endParaRPr lang="hu-HU" dirty="0"/>
          </a:p>
          <a:p>
            <a:endParaRPr lang="hu-HU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70D22-4042-C676-DC75-E83D423C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388" y="1504077"/>
            <a:ext cx="3450635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5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C5E1-6B1E-DE22-1606-029D7719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325563"/>
          </a:xfrm>
        </p:spPr>
        <p:txBody>
          <a:bodyPr/>
          <a:lstStyle/>
          <a:p>
            <a:r>
              <a:rPr lang="hu-HU" dirty="0"/>
              <a:t>Kaufsdatum bei nach Jahrzehnten und Autoren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53C8D-96B8-A680-9ED2-2FF6A818E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819ECCA-026C-A1B2-2221-010FFE7255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340671"/>
              </p:ext>
            </p:extLst>
          </p:nvPr>
        </p:nvGraphicFramePr>
        <p:xfrm>
          <a:off x="1506072" y="1541929"/>
          <a:ext cx="8973670" cy="4950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84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CC3F-35D6-5222-F187-4FDE3D38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/>
          <a:p>
            <a:r>
              <a:rPr lang="hu-HU" dirty="0"/>
              <a:t>Kaufsdatum bei nach Jahrzehnten und Autoren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67EF51-EBAD-B719-E025-ABA8BC72E2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2863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413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F425C-4BC2-7CDB-EEAE-5D126C07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12" y="365125"/>
            <a:ext cx="10797988" cy="1325563"/>
          </a:xfrm>
        </p:spPr>
        <p:txBody>
          <a:bodyPr/>
          <a:lstStyle/>
          <a:p>
            <a:r>
              <a:rPr lang="hu-HU" dirty="0"/>
              <a:t>Kaufsdatum bei nach Jahrzehnten und Autoren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3575D1-AC05-8974-59B5-322BEAA76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4664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148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A7C59-288D-6294-0DA3-FF52695D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Warum?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F8BAB-9D9D-F767-DE69-4332DBA88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Grün – wittenberger (und teilweise niederdeutschen) Druckschriften</a:t>
            </a:r>
          </a:p>
          <a:p>
            <a:r>
              <a:rPr lang="hu-HU" dirty="0"/>
              <a:t>Blau – „schweizerische” Druckschriften (Zürich, Basel, Genf)</a:t>
            </a:r>
          </a:p>
          <a:p>
            <a:r>
              <a:rPr lang="hu-HU" dirty="0"/>
              <a:t>Grund I: Studienreise in Eidgenossenschaft und Genf?</a:t>
            </a:r>
          </a:p>
          <a:p>
            <a:pPr lvl="1"/>
            <a:r>
              <a:rPr lang="hu-HU" dirty="0"/>
              <a:t>Unsere Meinung nach mehrere reisende Studenten als wir wissen</a:t>
            </a:r>
          </a:p>
          <a:p>
            <a:r>
              <a:rPr lang="hu-HU" dirty="0"/>
              <a:t>Beispiel: András Sándor Tordai (1536–1579)</a:t>
            </a:r>
          </a:p>
          <a:p>
            <a:pPr lvl="1"/>
            <a:r>
              <a:rPr lang="hu-HU" dirty="0"/>
              <a:t>Wittenberg (1555–1556, 1557–1560)</a:t>
            </a:r>
          </a:p>
          <a:p>
            <a:pPr lvl="1"/>
            <a:r>
              <a:rPr lang="hu-HU" dirty="0">
                <a:effectLst/>
                <a:ea typeface="Calibri" panose="020F0502020204030204" pitchFamily="34" charset="0"/>
              </a:rPr>
              <a:t>Josephus Flavius: Antiquitaum Iudaicarum, 1555</a:t>
            </a:r>
          </a:p>
          <a:p>
            <a:pPr lvl="1"/>
            <a:r>
              <a:rPr lang="hu-HU" dirty="0">
                <a:ea typeface="Calibri" panose="020F0502020204030204" pitchFamily="34" charset="0"/>
              </a:rPr>
              <a:t>Neben Alpen: </a:t>
            </a:r>
            <a:r>
              <a:rPr lang="hu-HU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Ezek túl voltam, mikor Genevara mentem vala. </a:t>
            </a:r>
          </a:p>
          <a:p>
            <a:pPr lvl="1"/>
            <a:r>
              <a:rPr lang="de-DE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Ich war darüber hinaus, als ich nach </a:t>
            </a:r>
            <a:r>
              <a:rPr lang="hu-HU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Genf</a:t>
            </a:r>
            <a:r>
              <a:rPr lang="de-DE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 reiste.</a:t>
            </a:r>
            <a:endParaRPr lang="hu-HU" dirty="0">
              <a:solidFill>
                <a:srgbClr val="C00000"/>
              </a:solidFill>
              <a:effectLst/>
              <a:ea typeface="Calibri" panose="020F0502020204030204" pitchFamily="34" charset="0"/>
            </a:endParaRPr>
          </a:p>
          <a:p>
            <a:r>
              <a:rPr lang="hu-HU" dirty="0">
                <a:solidFill>
                  <a:srgbClr val="C00000"/>
                </a:solidFill>
                <a:ea typeface="Calibri" panose="020F0502020204030204" pitchFamily="34" charset="0"/>
              </a:rPr>
              <a:t>Route ist bei Máté Skaricza geschrieben.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2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BCEB1-D638-BCDD-D8F4-9D651223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Grund II. Die Professoren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AC0B-2C9F-591E-3B95-1B663DF0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Die „Kryptocalvinisten” in Professorenkorp</a:t>
            </a:r>
          </a:p>
          <a:p>
            <a:pPr lvl="1"/>
            <a:r>
              <a:rPr lang="hu-HU" dirty="0"/>
              <a:t>Caspar Cruciger d. J. (1561–1574)</a:t>
            </a:r>
          </a:p>
          <a:p>
            <a:pPr lvl="1"/>
            <a:r>
              <a:rPr lang="hu-HU" dirty="0"/>
              <a:t>Friedrich Wideram (1569–1574)</a:t>
            </a:r>
          </a:p>
          <a:p>
            <a:pPr lvl="1"/>
            <a:r>
              <a:rPr lang="hu-HU" dirty="0"/>
              <a:t>Christoph Pezel (1569–1574)</a:t>
            </a:r>
          </a:p>
          <a:p>
            <a:pPr lvl="1"/>
            <a:r>
              <a:rPr lang="hu-HU" dirty="0"/>
              <a:t>Heinrich Möller (1559–1574)</a:t>
            </a:r>
          </a:p>
          <a:p>
            <a:r>
              <a:rPr lang="hu-HU" dirty="0"/>
              <a:t>Alle Entlassen im 1574</a:t>
            </a:r>
          </a:p>
          <a:p>
            <a:r>
              <a:rPr lang="hu-HU" dirty="0"/>
              <a:t>In 1580-ige: Theologische Fakultät lutherisch – an andere Fakultäten Kryptocalvinisten</a:t>
            </a:r>
          </a:p>
          <a:p>
            <a:r>
              <a:rPr lang="hu-HU" dirty="0"/>
              <a:t>Wahrscheinlich die wittenberger Buchhändler haben auch die helvetische Autoren verkauft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0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9B4B-A871-F52D-8809-09AA0762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Grund II. Ohne Professoren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C626-E887-AA32-67F5-2FCBEFAD0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1592 – Grosse Wende</a:t>
            </a:r>
          </a:p>
          <a:p>
            <a:r>
              <a:rPr lang="hu-HU" dirty="0"/>
              <a:t>Eidschwörung an der Formula Concordiae</a:t>
            </a:r>
          </a:p>
          <a:p>
            <a:r>
              <a:rPr lang="hu-HU" dirty="0"/>
              <a:t>Die ungarischprächige Studenten sin immer weniger</a:t>
            </a:r>
          </a:p>
          <a:p>
            <a:r>
              <a:rPr lang="hu-HU" dirty="0"/>
              <a:t>Die Siebenbürger-Sachsen gehen nach Frakfurt an der Oder</a:t>
            </a:r>
          </a:p>
          <a:p>
            <a:r>
              <a:rPr lang="hu-HU" dirty="0"/>
              <a:t>Die Erwerb der helvetische Werke geht weiter</a:t>
            </a:r>
          </a:p>
          <a:p>
            <a:endParaRPr lang="hu-HU" dirty="0"/>
          </a:p>
          <a:p>
            <a:r>
              <a:rPr lang="hu-HU" dirty="0"/>
              <a:t>Die „kryptocalvinismus” is bemerkbar bei Siebenbürger Sachsen</a:t>
            </a:r>
          </a:p>
        </p:txBody>
      </p:sp>
    </p:spTree>
    <p:extLst>
      <p:ext uri="{BB962C8B-B14F-4D97-AF65-F5344CB8AC3E}">
        <p14:creationId xmlns:p14="http://schemas.microsoft.com/office/powerpoint/2010/main" val="3532105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70871-AE39-B136-0D1B-37CEDD8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Luther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88AE6A-B50D-63DC-5EAE-52CA86954B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2973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437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A8FF-09FC-0965-E975-20F66EDA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Melanchthon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EDBDF4-968A-87B4-39E0-A815AE74A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5373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8875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95CE-194D-8DA7-6985-D26C17EC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Bullinger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FE09C4-E342-E60C-BC18-3A3C4066AD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5801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424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Über die Forschung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Bibliotheca Reformatorum Transylvanica</a:t>
            </a:r>
          </a:p>
          <a:p>
            <a:r>
              <a:rPr lang="hu-HU" dirty="0"/>
              <a:t>15 reformatorische Theologe aus West-Europa</a:t>
            </a:r>
          </a:p>
          <a:p>
            <a:r>
              <a:rPr lang="hu-HU" dirty="0"/>
              <a:t>Nur theologische Druckschriften aus 16. Jh.</a:t>
            </a:r>
          </a:p>
          <a:p>
            <a:r>
              <a:rPr lang="hu-HU" dirty="0"/>
              <a:t>Drei Etappen</a:t>
            </a:r>
          </a:p>
          <a:p>
            <a:pPr lvl="1"/>
            <a:r>
              <a:rPr lang="hu-HU" dirty="0"/>
              <a:t>Reformierte und unitarische Sammlungen – 2018–2022</a:t>
            </a:r>
          </a:p>
          <a:p>
            <a:pPr lvl="1"/>
            <a:r>
              <a:rPr lang="hu-HU" dirty="0"/>
              <a:t>Katholische und lutherische Sammlungen – 2022–2025</a:t>
            </a:r>
          </a:p>
          <a:p>
            <a:pPr lvl="1"/>
            <a:r>
              <a:rPr lang="hu-HU" dirty="0"/>
              <a:t>Kleinere Sammlungen – 2025–2027</a:t>
            </a:r>
          </a:p>
          <a:p>
            <a:r>
              <a:rPr lang="hu-HU" dirty="0"/>
              <a:t>Zwei Hauptfragen</a:t>
            </a:r>
          </a:p>
          <a:p>
            <a:pPr lvl="1"/>
            <a:r>
              <a:rPr lang="hu-HU" dirty="0"/>
              <a:t>Verhältnisse - In eigenen Sammlungen und nach Epochen</a:t>
            </a:r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15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DDE7-E8D2-DDB1-BC7F-B271A2D9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Gwalther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D489C0-82BD-01D5-CDAB-9FDC21841F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42259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637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CB13D-40FE-4809-6379-FDFD3748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Calvin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0EAB80-63FC-11AA-8011-B067B8DC96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1576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9789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799D-0E70-46BC-06A6-39D4486A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hu-HU" dirty="0"/>
              <a:t>Der früheste heimische Besitzer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30999-163D-9887-3F79-342A087E0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322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</a:pPr>
            <a:r>
              <a:rPr lang="hu-HU" kern="1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Michael Rorman 1526</a:t>
            </a:r>
            <a:endParaRPr lang="en-US" kern="1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hu-HU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Erasmus: In evangelium Marci praphrasis, 1525</a:t>
            </a:r>
            <a:endParaRPr lang="en-US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hu-HU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Erasmus: Paraphrasis in Evangelium secundum Ioannem, 1523</a:t>
            </a:r>
            <a:endParaRPr lang="en-US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hu-HU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Luther: In Oseam prophetam annotationes, 1526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62FFA-D1AA-7B4B-D7FD-3918199F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5441" y="2277137"/>
            <a:ext cx="4597751" cy="344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3127E-022A-1560-58FE-2398DA610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3418" y="860295"/>
            <a:ext cx="3961344" cy="297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26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F418-9D54-B753-6FD6-A03823FC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24" y="365125"/>
            <a:ext cx="9330614" cy="1325563"/>
          </a:xfrm>
        </p:spPr>
        <p:txBody>
          <a:bodyPr/>
          <a:lstStyle/>
          <a:p>
            <a:r>
              <a:rPr lang="hu-HU" dirty="0"/>
              <a:t>1555 – Wachstum der Klausenburger Pfarrbibliothek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8422D-7F3A-CDA6-9BCD-D86A63AE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65" y="1825624"/>
            <a:ext cx="4863912" cy="4585698"/>
          </a:xfrm>
        </p:spPr>
        <p:txBody>
          <a:bodyPr>
            <a:normAutofit/>
          </a:bodyPr>
          <a:lstStyle/>
          <a:p>
            <a:r>
              <a:rPr lang="hu-HU" dirty="0"/>
              <a:t>Caspar Helt</a:t>
            </a:r>
          </a:p>
          <a:p>
            <a:r>
              <a:rPr lang="hu-HU" dirty="0"/>
              <a:t>Durch Stefan Basilius (István Balázsfi)</a:t>
            </a:r>
          </a:p>
          <a:p>
            <a:r>
              <a:rPr lang="hu-HU" dirty="0"/>
              <a:t>43 Bände (75 Druckschriften)</a:t>
            </a:r>
          </a:p>
          <a:p>
            <a:r>
              <a:rPr lang="hu-HU" dirty="0"/>
              <a:t>Einheitliche Bindung</a:t>
            </a:r>
          </a:p>
          <a:p>
            <a:r>
              <a:rPr lang="hu-HU" dirty="0"/>
              <a:t>Verkürzte Titel / 1555</a:t>
            </a:r>
          </a:p>
          <a:p>
            <a:r>
              <a:rPr lang="hu-HU" dirty="0"/>
              <a:t>C H (Caspar Helth) / S B (Stephanus Basilius/Balásfi)</a:t>
            </a:r>
          </a:p>
          <a:p>
            <a:r>
              <a:rPr lang="hu-HU" dirty="0"/>
              <a:t>Kostete etwa 300 – 350 forint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36CFF-1AE8-7534-9700-061C64627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5217" r="3619" b="9704"/>
          <a:stretch/>
        </p:blipFill>
        <p:spPr>
          <a:xfrm rot="5400000">
            <a:off x="4609977" y="2504809"/>
            <a:ext cx="4585698" cy="3227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47FBD-77CF-7437-26FE-66D381529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72" y="1456109"/>
            <a:ext cx="3196046" cy="2397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AA064-1B0C-BACB-D1A0-58CB25344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53" y="4184461"/>
            <a:ext cx="2811683" cy="210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9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475E-E909-5226-4DBD-239F0665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Ungarische Pfarrbibliothek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117EC-9943-3336-53C0-43DBD9121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hu-HU" dirty="0">
                <a:solidFill>
                  <a:srgbClr val="C00000"/>
                </a:solidFill>
              </a:rPr>
              <a:t>Kirchenväter – 19 Druckschriften</a:t>
            </a:r>
          </a:p>
          <a:p>
            <a:r>
              <a:rPr lang="hu-HU" dirty="0"/>
              <a:t>Hieronymus: Opera I–IX.</a:t>
            </a:r>
          </a:p>
          <a:p>
            <a:r>
              <a:rPr lang="hu-HU" dirty="0"/>
              <a:t>Chrysostomos: Opera I–IV.</a:t>
            </a:r>
          </a:p>
          <a:p>
            <a:r>
              <a:rPr lang="hu-HU" dirty="0"/>
              <a:t>Xanthopulos: Scriptores, EcclHist</a:t>
            </a:r>
          </a:p>
          <a:p>
            <a:r>
              <a:rPr lang="hu-HU" dirty="0"/>
              <a:t>Cyprianus: Opera</a:t>
            </a:r>
          </a:p>
          <a:p>
            <a:r>
              <a:rPr lang="hu-HU" dirty="0"/>
              <a:t>Athanasius: Opera</a:t>
            </a:r>
          </a:p>
          <a:p>
            <a:r>
              <a:rPr lang="hu-HU" dirty="0"/>
              <a:t>Ambrosius Opera I–II.</a:t>
            </a:r>
          </a:p>
          <a:p>
            <a:endParaRPr lang="hu-HU" dirty="0"/>
          </a:p>
          <a:p>
            <a:r>
              <a:rPr lang="hu-HU" dirty="0">
                <a:solidFill>
                  <a:srgbClr val="C00000"/>
                </a:solidFill>
              </a:rPr>
              <a:t>Reformatoren – 12 nyomtatvány</a:t>
            </a:r>
          </a:p>
          <a:p>
            <a:r>
              <a:rPr lang="hu-HU" dirty="0"/>
              <a:t>Luther – 2 Postillae</a:t>
            </a:r>
          </a:p>
          <a:p>
            <a:r>
              <a:rPr lang="hu-HU" dirty="0"/>
              <a:t>Brenz – 6 Comm</a:t>
            </a:r>
          </a:p>
          <a:p>
            <a:r>
              <a:rPr lang="hu-HU" i="1" dirty="0"/>
              <a:t>Musculus  - Mt Comm</a:t>
            </a:r>
          </a:p>
          <a:p>
            <a:r>
              <a:rPr lang="hu-HU" i="1" dirty="0"/>
              <a:t>Sebastian Meyer – Apoc Comm</a:t>
            </a:r>
          </a:p>
          <a:p>
            <a:r>
              <a:rPr lang="hu-HU" i="1" dirty="0"/>
              <a:t>Bullinger – 2 Comm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6573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70EE-C024-E41D-F5A5-4B1EA5F5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Sächsische Pfarrbibliothek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A839-8B9D-E058-277A-EAD64CA2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hu-HU" dirty="0">
                <a:solidFill>
                  <a:srgbClr val="C00000"/>
                </a:solidFill>
              </a:rPr>
              <a:t>Kirchenväter – 22 Druckschriften</a:t>
            </a:r>
          </a:p>
          <a:p>
            <a:r>
              <a:rPr lang="hu-HU" dirty="0"/>
              <a:t>Augustinus: Opera omnia I–X.</a:t>
            </a:r>
          </a:p>
          <a:p>
            <a:r>
              <a:rPr lang="hu-HU" dirty="0"/>
              <a:t>Ambrosius Opera I.</a:t>
            </a:r>
          </a:p>
          <a:p>
            <a:r>
              <a:rPr lang="hu-HU" dirty="0"/>
              <a:t>Chrysostomos: Opera II–IV.</a:t>
            </a:r>
          </a:p>
          <a:p>
            <a:r>
              <a:rPr lang="hu-HU" dirty="0"/>
              <a:t>Hieronymus: Opera I–III, VII.</a:t>
            </a:r>
          </a:p>
          <a:p>
            <a:r>
              <a:rPr lang="hu-HU" dirty="0"/>
              <a:t>Cyrillos: Opera</a:t>
            </a:r>
          </a:p>
          <a:p>
            <a:r>
              <a:rPr lang="hu-HU" dirty="0"/>
              <a:t>Basilius: Opera</a:t>
            </a:r>
          </a:p>
          <a:p>
            <a:r>
              <a:rPr lang="hu-HU" dirty="0"/>
              <a:t>Corpus Iuris Canonici</a:t>
            </a:r>
          </a:p>
          <a:p>
            <a:r>
              <a:rPr lang="hu-HU" dirty="0"/>
              <a:t>Corpus Iris Civilis</a:t>
            </a:r>
          </a:p>
          <a:p>
            <a:r>
              <a:rPr lang="hu-HU" dirty="0">
                <a:solidFill>
                  <a:srgbClr val="C00000"/>
                </a:solidFill>
              </a:rPr>
              <a:t>Reformatoren – 35 Druckschriften</a:t>
            </a:r>
          </a:p>
          <a:p>
            <a:r>
              <a:rPr lang="hu-HU" dirty="0"/>
              <a:t>Luther</a:t>
            </a:r>
          </a:p>
          <a:p>
            <a:pPr lvl="1"/>
            <a:r>
              <a:rPr lang="hu-HU" dirty="0"/>
              <a:t>Opera omnia latin I–V.</a:t>
            </a:r>
          </a:p>
          <a:p>
            <a:pPr lvl="1"/>
            <a:r>
              <a:rPr lang="hu-HU" dirty="0"/>
              <a:t>Opera omnia deutsch I–VII.</a:t>
            </a:r>
          </a:p>
          <a:p>
            <a:r>
              <a:rPr lang="hu-HU" dirty="0"/>
              <a:t>Melanchthon: Opera I.</a:t>
            </a:r>
          </a:p>
          <a:p>
            <a:r>
              <a:rPr lang="hu-HU" dirty="0"/>
              <a:t>Brenz – 10 Comm</a:t>
            </a:r>
          </a:p>
          <a:p>
            <a:r>
              <a:rPr lang="hu-HU" i="1" dirty="0"/>
              <a:t>Bullinger – 6 Comm</a:t>
            </a:r>
          </a:p>
          <a:p>
            <a:r>
              <a:rPr lang="hu-HU" i="1" dirty="0"/>
              <a:t>Calvin + Vives + Vadian</a:t>
            </a:r>
          </a:p>
          <a:p>
            <a:r>
              <a:rPr lang="hu-HU" i="1" dirty="0"/>
              <a:t>Conrad Gessner: Bibliotheca</a:t>
            </a:r>
          </a:p>
        </p:txBody>
      </p:sp>
    </p:spTree>
    <p:extLst>
      <p:ext uri="{BB962C8B-B14F-4D97-AF65-F5344CB8AC3E}">
        <p14:creationId xmlns:p14="http://schemas.microsoft.com/office/powerpoint/2010/main" val="37980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AE10-9AD4-F9E9-23A5-EA3489553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AndrásTordai Sándor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A51C-17D7-7E96-2D0D-40FA8B3D6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1529/1536 – geboren in Thorenburg</a:t>
            </a:r>
          </a:p>
          <a:p>
            <a:r>
              <a:rPr lang="hu-HU" dirty="0"/>
              <a:t>1555 – immatrikuliert in Wittenbergben</a:t>
            </a:r>
          </a:p>
          <a:p>
            <a:r>
              <a:rPr lang="hu-HU" dirty="0"/>
              <a:t>1556 – heimreise – Rektor in THorenburg</a:t>
            </a:r>
          </a:p>
          <a:p>
            <a:r>
              <a:rPr lang="hu-HU" dirty="0"/>
              <a:t>1558–1560 – Wittenberg</a:t>
            </a:r>
          </a:p>
          <a:p>
            <a:pPr lvl="1"/>
            <a:r>
              <a:rPr lang="hu-HU" dirty="0"/>
              <a:t>Senior der Ungarischen Coetus</a:t>
            </a:r>
          </a:p>
          <a:p>
            <a:pPr lvl="1"/>
            <a:r>
              <a:rPr lang="hu-HU" dirty="0"/>
              <a:t>Ordiniert</a:t>
            </a:r>
          </a:p>
          <a:p>
            <a:r>
              <a:rPr lang="hu-HU" dirty="0"/>
              <a:t>1560–1564? – Pf. In Thorenburg</a:t>
            </a:r>
          </a:p>
          <a:p>
            <a:r>
              <a:rPr lang="hu-HU" dirty="0"/>
              <a:t>1564?–1568–1579 pf. Diemrich</a:t>
            </a:r>
          </a:p>
          <a:p>
            <a:r>
              <a:rPr lang="hu-HU" dirty="0"/>
              <a:t>1577–1579 – Bischof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C006A-006A-1FF7-921B-0D6D2AED4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776" y="1253331"/>
            <a:ext cx="27678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Bekannte Bücher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5867400"/>
            <a:ext cx="3852333" cy="762316"/>
          </a:xfrm>
        </p:spPr>
        <p:txBody>
          <a:bodyPr>
            <a:normAutofit/>
          </a:bodyPr>
          <a:lstStyle/>
          <a:p>
            <a:r>
              <a:rPr lang="hu-HU" dirty="0"/>
              <a:t>Nauclerus-Kronik</a:t>
            </a:r>
          </a:p>
        </p:txBody>
      </p:sp>
      <p:pic>
        <p:nvPicPr>
          <p:cNvPr id="4" name="Picture 3" descr="DSCF8986.JPG"/>
          <p:cNvPicPr>
            <a:picLocks noChangeAspect="1"/>
          </p:cNvPicPr>
          <p:nvPr/>
        </p:nvPicPr>
        <p:blipFill rotWithShape="1">
          <a:blip r:embed="rId2" cstate="print"/>
          <a:srcRect l="10361" t="12611" r="9236"/>
          <a:stretch/>
        </p:blipFill>
        <p:spPr>
          <a:xfrm>
            <a:off x="7625481" y="660400"/>
            <a:ext cx="3254185" cy="471593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154332" y="5833533"/>
            <a:ext cx="3920067" cy="65934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92100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hu-HU" sz="3200" dirty="0"/>
              <a:t>Eber-Kelnder - 1556</a:t>
            </a:r>
          </a:p>
          <a:p>
            <a:pPr marL="749300" lvl="1" indent="-292100">
              <a:buClr>
                <a:schemeClr val="accent1"/>
              </a:buClr>
              <a:buSzPct val="70000"/>
              <a:buFont typeface="Wingdings 2"/>
              <a:buChar char=""/>
              <a:defRPr/>
            </a:pPr>
            <a:r>
              <a:rPr lang="hu-HU" sz="3200" dirty="0"/>
              <a:t>Dankanits Ádám</a:t>
            </a:r>
          </a:p>
        </p:txBody>
      </p:sp>
      <p:pic>
        <p:nvPicPr>
          <p:cNvPr id="6" name="Picture 5" descr="DSCF1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100" y="1524000"/>
            <a:ext cx="31242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C076-3DEF-647A-F087-061AB649E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365125"/>
            <a:ext cx="10700657" cy="1325563"/>
          </a:xfrm>
        </p:spPr>
        <p:txBody>
          <a:bodyPr/>
          <a:lstStyle/>
          <a:p>
            <a:r>
              <a:rPr lang="hu-HU" dirty="0"/>
              <a:t>Neue Entdeckungen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C02B-F419-CA43-E129-7C3B27B5A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45000" cy="4351338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Luther – Opera omnia I, III, VII. – 1559 – Schässburg</a:t>
            </a:r>
          </a:p>
          <a:p>
            <a:r>
              <a:rPr lang="hu-HU" dirty="0"/>
              <a:t>Musculus: Ecclesiasticae Historiae authores, 1557 + </a:t>
            </a:r>
            <a:r>
              <a:rPr lang="hu-HU" dirty="0">
                <a:effectLst/>
                <a:ea typeface="Calibri" panose="020F0502020204030204" pitchFamily="34" charset="0"/>
              </a:rPr>
              <a:t>Josephus Flavius: Antiquitaum Iudaicarum, 1555 – 1559 – KvLyc</a:t>
            </a:r>
            <a:endParaRPr lang="hu-HU" dirty="0"/>
          </a:p>
          <a:p>
            <a:r>
              <a:rPr lang="hu-HU" dirty="0">
                <a:effectLst/>
                <a:ea typeface="Calibri" panose="020F0502020204030204" pitchFamily="34" charset="0"/>
              </a:rPr>
              <a:t>Plinius: Historiae mundi libri XXXVII, 1554 – 1559 – KvRef</a:t>
            </a:r>
          </a:p>
          <a:p>
            <a:r>
              <a:rPr lang="hu-HU" dirty="0">
                <a:effectLst/>
                <a:ea typeface="Calibri" panose="020F0502020204030204" pitchFamily="34" charset="0"/>
              </a:rPr>
              <a:t>Iohannes Damascenus: Ortodoxae fidei accurata explicatio, 1557 + Basilius Magnus: Opera, 1552 – 1559 – KvRef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4D556-B860-3380-8853-64CA73ECA4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32030"/>
          <a:stretch/>
        </p:blipFill>
        <p:spPr>
          <a:xfrm>
            <a:off x="5359398" y="225835"/>
            <a:ext cx="2884997" cy="1913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BBD9B-2C70-51D6-C353-BB2CC7F73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6673" y="1703939"/>
            <a:ext cx="4600162" cy="3450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BE4882-AB23-C509-F712-9D4593104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886" y="2477941"/>
            <a:ext cx="2597121" cy="1902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D8A28-9FBF-DB5A-5715-A77BCB4C3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0" y="4718698"/>
            <a:ext cx="5054022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24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FD7F8-F255-BEB4-111F-F5F42749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Familie Saliceus – der Vater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5A180-F8C5-4D83-DCDE-059B0ED8C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Vater: Franz Salicaeus (Weidner)</a:t>
            </a:r>
          </a:p>
          <a:p>
            <a:pPr lvl="1"/>
            <a:r>
              <a:rPr lang="hu-HU" dirty="0"/>
              <a:t>Geboren in Hermannstadt</a:t>
            </a:r>
          </a:p>
          <a:p>
            <a:pPr lvl="1"/>
            <a:r>
              <a:rPr lang="hu-HU" dirty="0"/>
              <a:t>Wittenberg 1538</a:t>
            </a:r>
          </a:p>
          <a:p>
            <a:pPr lvl="1"/>
            <a:r>
              <a:rPr lang="hu-HU" dirty="0"/>
              <a:t>Pf. Birthälm (1546–1567 mh.)</a:t>
            </a:r>
          </a:p>
          <a:p>
            <a:r>
              <a:rPr lang="hu-HU" dirty="0"/>
              <a:t>Brenz – 2</a:t>
            </a:r>
          </a:p>
          <a:p>
            <a:r>
              <a:rPr lang="hu-HU" dirty="0"/>
              <a:t>Melanchthon – 1</a:t>
            </a:r>
          </a:p>
          <a:p>
            <a:pPr lvl="1"/>
            <a:r>
              <a:rPr lang="hu-HU" dirty="0"/>
              <a:t>Birthälmer Studenten</a:t>
            </a:r>
          </a:p>
          <a:p>
            <a:r>
              <a:rPr lang="hu-HU" dirty="0"/>
              <a:t>Luther – 2</a:t>
            </a:r>
          </a:p>
          <a:p>
            <a:pPr lvl="1"/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D2729-90C5-0E70-1C9A-F342C4502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7"/>
          <a:stretch/>
        </p:blipFill>
        <p:spPr>
          <a:xfrm rot="16200000">
            <a:off x="6364110" y="1290814"/>
            <a:ext cx="5915379" cy="40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6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Die Theologen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u-HU" i="1" dirty="0"/>
              <a:t>Wittenberger</a:t>
            </a:r>
            <a:r>
              <a:rPr lang="hu-HU" dirty="0"/>
              <a:t>: Martin Luther (1483–1546), Philipp Melanchthon (1497–1560), Georg Major (1502–1574).</a:t>
            </a:r>
            <a:endParaRPr lang="en-US" dirty="0"/>
          </a:p>
          <a:p>
            <a:r>
              <a:rPr lang="en-US" i="1" dirty="0"/>
              <a:t>Luther</a:t>
            </a:r>
            <a:r>
              <a:rPr lang="hu-HU" i="1" dirty="0"/>
              <a:t>ischer</a:t>
            </a:r>
            <a:r>
              <a:rPr lang="en-US" dirty="0"/>
              <a:t>: Johann Brenz (1499–1570), David </a:t>
            </a:r>
            <a:r>
              <a:rPr lang="en-US" dirty="0" err="1"/>
              <a:t>Chyträus</a:t>
            </a:r>
            <a:r>
              <a:rPr lang="en-US" dirty="0"/>
              <a:t> (1530–1600).</a:t>
            </a:r>
          </a:p>
          <a:p>
            <a:r>
              <a:rPr lang="hu-HU" i="1" dirty="0"/>
              <a:t>Genfer</a:t>
            </a:r>
            <a:r>
              <a:rPr lang="hu-HU" dirty="0"/>
              <a:t>: Jean Calvin (1509–1564), Thédore de Béze (1519–1602).</a:t>
            </a:r>
            <a:endParaRPr lang="en-US" dirty="0"/>
          </a:p>
          <a:p>
            <a:r>
              <a:rPr lang="hu-HU" i="1" dirty="0"/>
              <a:t>Zürcher</a:t>
            </a:r>
            <a:r>
              <a:rPr lang="hu-HU" dirty="0"/>
              <a:t>: Pietro Martyre Vermigli (1499–1562), Heinrich Bullinger (1504–1575), Rudolf Gwalther (1519–1586), Ludwig Lavater (1527–1586).</a:t>
            </a:r>
            <a:endParaRPr lang="en-US" dirty="0"/>
          </a:p>
          <a:p>
            <a:r>
              <a:rPr lang="hu-HU" i="1" dirty="0"/>
              <a:t>Eidgenossener</a:t>
            </a:r>
            <a:r>
              <a:rPr lang="hu-HU" dirty="0"/>
              <a:t>: Johannes Oekolampad (1482–1531), Wolfgang Musculus (1497–1563), Benedictus Aretius (1522–1574)</a:t>
            </a:r>
            <a:endParaRPr lang="en-US" dirty="0"/>
          </a:p>
          <a:p>
            <a:r>
              <a:rPr lang="hu-HU" i="1" dirty="0"/>
              <a:t>Pfalzer</a:t>
            </a:r>
            <a:r>
              <a:rPr lang="hu-HU" dirty="0"/>
              <a:t>: Franz Junius (1545–1602), Girolamo Zanchi (1516–1590)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28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9D4-01F0-86F9-4C84-80264D1B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Familie Saliceus – die Söhne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F7BF2-80B2-F811-F4FB-B496E19DD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467"/>
            <a:ext cx="10515600" cy="4644496"/>
          </a:xfrm>
        </p:spPr>
        <p:txBody>
          <a:bodyPr/>
          <a:lstStyle/>
          <a:p>
            <a:r>
              <a:rPr lang="hu-HU" dirty="0"/>
              <a:t>Johann – 1–1 Brenz, Melanchthon</a:t>
            </a:r>
            <a:endParaRPr lang="en-US" dirty="0"/>
          </a:p>
          <a:p>
            <a:pPr lvl="1"/>
            <a:r>
              <a:rPr lang="hu-HU" dirty="0"/>
              <a:t>Wittenberg (1563)</a:t>
            </a:r>
          </a:p>
          <a:p>
            <a:pPr lvl="1"/>
            <a:r>
              <a:rPr lang="hu-HU" dirty="0"/>
              <a:t>Pf. Tobsdorf (1577 k.)</a:t>
            </a:r>
          </a:p>
          <a:p>
            <a:r>
              <a:rPr lang="hu-HU" dirty="0"/>
              <a:t>Franz – 18 Bände</a:t>
            </a:r>
          </a:p>
          <a:p>
            <a:pPr lvl="1"/>
            <a:r>
              <a:rPr lang="hu-HU" dirty="0"/>
              <a:t>Kronstadt (1568), Wittenberg (1570)</a:t>
            </a:r>
          </a:p>
          <a:p>
            <a:pPr lvl="1"/>
            <a:r>
              <a:rPr lang="hu-HU" dirty="0"/>
              <a:t>Pf. Grosau (1573 mh.)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77FD6C4-4BC1-309E-A448-4D4FA08D85AB}"/>
              </a:ext>
            </a:extLst>
          </p:cNvPr>
          <p:cNvGraphicFramePr>
            <a:graphicFrameLocks/>
          </p:cNvGraphicFramePr>
          <p:nvPr/>
        </p:nvGraphicFramePr>
        <p:xfrm>
          <a:off x="1176866" y="4182535"/>
          <a:ext cx="3818467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12E80C-3B40-1FDA-12AE-09A599D7C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 t="4198" r="10330" b="5324"/>
          <a:stretch/>
        </p:blipFill>
        <p:spPr>
          <a:xfrm>
            <a:off x="7611533" y="365125"/>
            <a:ext cx="4165600" cy="620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26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557E-01E9-EF56-0872-560C78BA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Peter Schirfer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06324-61D7-0AFF-7036-307DAF949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29131" cy="4351338"/>
          </a:xfrm>
        </p:spPr>
        <p:txBody>
          <a:bodyPr/>
          <a:lstStyle/>
          <a:p>
            <a:r>
              <a:rPr lang="hu-HU" dirty="0"/>
              <a:t>Geboren in Kronstadt</a:t>
            </a:r>
          </a:p>
          <a:p>
            <a:r>
              <a:rPr lang="hu-HU" dirty="0"/>
              <a:t>Studium: Kronstadt (1574–?), Wittenbergben (1578–1580)</a:t>
            </a:r>
          </a:p>
          <a:p>
            <a:r>
              <a:rPr lang="hu-HU" dirty="0"/>
              <a:t>Rektor: Kronstadt (1580–?), Harmannstadt (1585)</a:t>
            </a:r>
          </a:p>
          <a:p>
            <a:r>
              <a:rPr lang="hu-HU" dirty="0"/>
              <a:t>Pfarrer: Grosau (1585–1587 gest.)</a:t>
            </a:r>
          </a:p>
          <a:p>
            <a:r>
              <a:rPr lang="hu-HU" dirty="0"/>
              <a:t>15 Bände – 24 Druckschiften</a:t>
            </a:r>
          </a:p>
          <a:p>
            <a:r>
              <a:rPr lang="hu-HU" dirty="0"/>
              <a:t>Vier Sammlungen (Hermannstadt, Zillenmarkt, Klausenburg, Neumarkt)</a:t>
            </a:r>
          </a:p>
          <a:p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79040-7008-EFF1-6FF3-A08C9B84A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751" r="1980" b="2262"/>
          <a:stretch>
            <a:fillRect/>
          </a:stretch>
        </p:blipFill>
        <p:spPr>
          <a:xfrm rot="5400000">
            <a:off x="7375847" y="1329615"/>
            <a:ext cx="5299789" cy="38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6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7A5D-9A46-3998-361D-67F25874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Peter Schirfer 1578–1580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CB865-5454-F465-A6E5-1C79B16F7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06404" cy="4500530"/>
          </a:xfrm>
        </p:spPr>
        <p:txBody>
          <a:bodyPr numCol="2">
            <a:normAutofit fontScale="70000" lnSpcReduction="20000"/>
          </a:bodyPr>
          <a:lstStyle/>
          <a:p>
            <a:r>
              <a:rPr lang="en-US" dirty="0" err="1"/>
              <a:t>Chytraeus</a:t>
            </a:r>
            <a:r>
              <a:rPr lang="en-US" dirty="0"/>
              <a:t>: Catechesis, </a:t>
            </a:r>
            <a:r>
              <a:rPr lang="en-US" dirty="0" err="1"/>
              <a:t>Lipsiae</a:t>
            </a:r>
            <a:r>
              <a:rPr lang="en-US" dirty="0"/>
              <a:t>/</a:t>
            </a:r>
            <a:r>
              <a:rPr lang="en-US" dirty="0" err="1"/>
              <a:t>Rostockii</a:t>
            </a:r>
            <a:r>
              <a:rPr lang="en-US" dirty="0"/>
              <a:t> 1576</a:t>
            </a:r>
            <a:r>
              <a:rPr lang="hu-HU" dirty="0"/>
              <a:t> + </a:t>
            </a:r>
            <a:r>
              <a:rPr lang="en-US" dirty="0"/>
              <a:t>Hemmingsen: </a:t>
            </a:r>
            <a:r>
              <a:rPr lang="en-US" dirty="0" err="1"/>
              <a:t>Catechismi</a:t>
            </a:r>
            <a:r>
              <a:rPr lang="en-US" dirty="0"/>
              <a:t> quaestiones </a:t>
            </a:r>
            <a:r>
              <a:rPr lang="en-US" dirty="0" err="1"/>
              <a:t>concinnatae</a:t>
            </a:r>
            <a:r>
              <a:rPr lang="en-US" dirty="0"/>
              <a:t>, </a:t>
            </a:r>
            <a:r>
              <a:rPr lang="en-US" dirty="0" err="1"/>
              <a:t>Vitebergae</a:t>
            </a:r>
            <a:r>
              <a:rPr lang="en-US" dirty="0"/>
              <a:t> 1564</a:t>
            </a:r>
          </a:p>
          <a:p>
            <a:r>
              <a:rPr lang="en-US" dirty="0"/>
              <a:t>Chemnitz: Enchiridion, </a:t>
            </a:r>
            <a:r>
              <a:rPr lang="en-US" dirty="0" err="1"/>
              <a:t>Henricopoli</a:t>
            </a:r>
            <a:r>
              <a:rPr lang="en-US" dirty="0"/>
              <a:t> [Wolfenbüttel] 1577 + </a:t>
            </a:r>
            <a:r>
              <a:rPr lang="en-US" dirty="0" err="1"/>
              <a:t>Chytraeus</a:t>
            </a:r>
            <a:r>
              <a:rPr lang="en-US" dirty="0"/>
              <a:t>: De studio </a:t>
            </a:r>
            <a:r>
              <a:rPr lang="en-US" dirty="0" err="1"/>
              <a:t>theologiae</a:t>
            </a:r>
            <a:r>
              <a:rPr lang="en-US" dirty="0"/>
              <a:t>, </a:t>
            </a:r>
            <a:r>
              <a:rPr lang="en-US" dirty="0" err="1"/>
              <a:t>Rostochii</a:t>
            </a:r>
            <a:r>
              <a:rPr lang="en-US" dirty="0"/>
              <a:t>, 1572 + </a:t>
            </a:r>
            <a:r>
              <a:rPr lang="en-US" dirty="0" err="1"/>
              <a:t>Chytraeus</a:t>
            </a:r>
            <a:r>
              <a:rPr lang="en-US" dirty="0"/>
              <a:t>: De ratione </a:t>
            </a:r>
            <a:r>
              <a:rPr lang="en-US" dirty="0" err="1"/>
              <a:t>discendi</a:t>
            </a:r>
            <a:r>
              <a:rPr lang="en-US" dirty="0"/>
              <a:t>, </a:t>
            </a:r>
            <a:r>
              <a:rPr lang="en-US" dirty="0" err="1"/>
              <a:t>Witebergae</a:t>
            </a:r>
            <a:r>
              <a:rPr lang="en-US" dirty="0"/>
              <a:t> 1576</a:t>
            </a:r>
          </a:p>
          <a:p>
            <a:r>
              <a:rPr lang="en-US" dirty="0"/>
              <a:t>Melanchthon: Corpus </a:t>
            </a:r>
            <a:r>
              <a:rPr lang="en-US" dirty="0" err="1"/>
              <a:t>doctrinae</a:t>
            </a:r>
            <a:r>
              <a:rPr lang="en-US" dirty="0"/>
              <a:t> </a:t>
            </a:r>
            <a:r>
              <a:rPr lang="en-US" dirty="0" err="1"/>
              <a:t>Christianae</a:t>
            </a:r>
            <a:r>
              <a:rPr lang="en-US" dirty="0"/>
              <a:t>, </a:t>
            </a:r>
            <a:r>
              <a:rPr lang="en-US" dirty="0" err="1"/>
              <a:t>Lipsiae</a:t>
            </a:r>
            <a:r>
              <a:rPr lang="en-US" dirty="0"/>
              <a:t> 1572</a:t>
            </a:r>
          </a:p>
          <a:p>
            <a:r>
              <a:rPr lang="en-US" dirty="0"/>
              <a:t>Musculus: Loci communes sacrae </a:t>
            </a:r>
            <a:r>
              <a:rPr lang="en-US" dirty="0" err="1"/>
              <a:t>theologiae</a:t>
            </a:r>
            <a:r>
              <a:rPr lang="en-US" dirty="0"/>
              <a:t>, </a:t>
            </a:r>
            <a:r>
              <a:rPr lang="en-US" dirty="0" err="1"/>
              <a:t>Basileae</a:t>
            </a:r>
            <a:r>
              <a:rPr lang="en-US" dirty="0"/>
              <a:t> 1567</a:t>
            </a:r>
          </a:p>
          <a:p>
            <a:r>
              <a:rPr lang="en-US" dirty="0" err="1"/>
              <a:t>Gwalther</a:t>
            </a:r>
            <a:r>
              <a:rPr lang="en-US" dirty="0"/>
              <a:t>: D. Marcus </a:t>
            </a:r>
            <a:r>
              <a:rPr lang="en-US" dirty="0" err="1"/>
              <a:t>evangelista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1577 + </a:t>
            </a:r>
            <a:r>
              <a:rPr lang="en-US" dirty="0" err="1"/>
              <a:t>Gwalther</a:t>
            </a:r>
            <a:r>
              <a:rPr lang="en-US" dirty="0"/>
              <a:t>: D. Ioannes </a:t>
            </a:r>
            <a:r>
              <a:rPr lang="en-US" dirty="0" err="1"/>
              <a:t>evangelista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1575</a:t>
            </a:r>
          </a:p>
          <a:p>
            <a:r>
              <a:rPr lang="en-US" dirty="0" err="1"/>
              <a:t>Gwalther</a:t>
            </a:r>
            <a:r>
              <a:rPr lang="en-US" dirty="0"/>
              <a:t>: In </a:t>
            </a:r>
            <a:r>
              <a:rPr lang="en-US" dirty="0" err="1"/>
              <a:t>priorem</a:t>
            </a:r>
            <a:r>
              <a:rPr lang="en-US" dirty="0"/>
              <a:t> D. Pauli apostoli ad Corinthios </a:t>
            </a:r>
            <a:r>
              <a:rPr lang="en-US" dirty="0" err="1"/>
              <a:t>apistolam</a:t>
            </a:r>
            <a:r>
              <a:rPr lang="en-US" dirty="0"/>
              <a:t> </a:t>
            </a:r>
            <a:r>
              <a:rPr lang="en-US" dirty="0" err="1"/>
              <a:t>homiliae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1578 + </a:t>
            </a:r>
            <a:r>
              <a:rPr lang="en-US" dirty="0" err="1"/>
              <a:t>Gwalther</a:t>
            </a:r>
            <a:r>
              <a:rPr lang="en-US" dirty="0"/>
              <a:t>: In </a:t>
            </a:r>
            <a:r>
              <a:rPr lang="en-US" dirty="0" err="1"/>
              <a:t>posteriorem</a:t>
            </a:r>
            <a:r>
              <a:rPr lang="en-US" dirty="0"/>
              <a:t> D. Pauli apostoli ad Corinthios </a:t>
            </a:r>
            <a:r>
              <a:rPr lang="en-US" dirty="0" err="1"/>
              <a:t>apistolam</a:t>
            </a:r>
            <a:r>
              <a:rPr lang="en-US" dirty="0"/>
              <a:t> </a:t>
            </a:r>
            <a:r>
              <a:rPr lang="en-US" dirty="0" err="1"/>
              <a:t>homiliae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1578 + </a:t>
            </a:r>
            <a:r>
              <a:rPr lang="en-US" dirty="0" err="1"/>
              <a:t>Gwalther</a:t>
            </a:r>
            <a:r>
              <a:rPr lang="en-US" dirty="0"/>
              <a:t>: In D. Pauli apostoli </a:t>
            </a:r>
            <a:r>
              <a:rPr lang="en-US" dirty="0" err="1"/>
              <a:t>epistolam</a:t>
            </a:r>
            <a:r>
              <a:rPr lang="en-US" dirty="0"/>
              <a:t> ad Galatas </a:t>
            </a:r>
            <a:r>
              <a:rPr lang="en-US" dirty="0" err="1"/>
              <a:t>homiliae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1576</a:t>
            </a:r>
          </a:p>
          <a:p>
            <a:r>
              <a:rPr lang="en-US" dirty="0" err="1"/>
              <a:t>Gwalther</a:t>
            </a:r>
            <a:r>
              <a:rPr lang="en-US" dirty="0"/>
              <a:t>: In </a:t>
            </a:r>
            <a:r>
              <a:rPr lang="en-US" dirty="0" err="1"/>
              <a:t>prophetas</a:t>
            </a:r>
            <a:r>
              <a:rPr lang="en-US" dirty="0"/>
              <a:t> </a:t>
            </a:r>
            <a:r>
              <a:rPr lang="en-US" dirty="0" err="1"/>
              <a:t>duodecim</a:t>
            </a:r>
            <a:r>
              <a:rPr lang="en-US" dirty="0"/>
              <a:t>, quos </a:t>
            </a:r>
            <a:r>
              <a:rPr lang="en-US" dirty="0" err="1"/>
              <a:t>vocant</a:t>
            </a:r>
            <a:r>
              <a:rPr lang="en-US" dirty="0"/>
              <a:t> minores, </a:t>
            </a:r>
            <a:r>
              <a:rPr lang="en-US" dirty="0" err="1"/>
              <a:t>homiliae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1577</a:t>
            </a:r>
          </a:p>
          <a:p>
            <a:r>
              <a:rPr lang="en-US" dirty="0" err="1"/>
              <a:t>Gwalther</a:t>
            </a:r>
            <a:r>
              <a:rPr lang="en-US" dirty="0"/>
              <a:t>: D. Lucas </a:t>
            </a:r>
            <a:r>
              <a:rPr lang="en-US" dirty="0" err="1"/>
              <a:t>evangelista</a:t>
            </a:r>
            <a:r>
              <a:rPr lang="en-US" dirty="0"/>
              <a:t>, </a:t>
            </a:r>
            <a:r>
              <a:rPr lang="en-US" dirty="0" err="1"/>
              <a:t>Tiguri</a:t>
            </a:r>
            <a:r>
              <a:rPr lang="en-US" dirty="0"/>
              <a:t> 1573 + Bullinger: In </a:t>
            </a:r>
            <a:r>
              <a:rPr lang="en-US" dirty="0" err="1"/>
              <a:t>Apocalysin</a:t>
            </a:r>
            <a:r>
              <a:rPr lang="en-US" dirty="0"/>
              <a:t> ... </a:t>
            </a:r>
            <a:r>
              <a:rPr lang="en-US" dirty="0" err="1"/>
              <a:t>conciones</a:t>
            </a:r>
            <a:r>
              <a:rPr lang="en-US" dirty="0"/>
              <a:t>, </a:t>
            </a:r>
            <a:r>
              <a:rPr lang="en-US" dirty="0" err="1"/>
              <a:t>Basileae</a:t>
            </a:r>
            <a:r>
              <a:rPr lang="en-US" dirty="0"/>
              <a:t> 1570</a:t>
            </a:r>
          </a:p>
          <a:p>
            <a:r>
              <a:rPr lang="hu-HU" dirty="0"/>
              <a:t>Calvin: Institutio, 1576</a:t>
            </a:r>
            <a:endParaRPr lang="en-US" dirty="0"/>
          </a:p>
          <a:p>
            <a:r>
              <a:rPr lang="hu-HU" dirty="0"/>
              <a:t>Calvin: Harmonia, 1572 + Calvin: Commentarii integri in Acta Apostolorum, 1573 + Calvin: Commentarii in omnes Pauli Apostoli Epistolas, 1572</a:t>
            </a:r>
            <a:endParaRPr lang="en-US" dirty="0"/>
          </a:p>
          <a:p>
            <a:r>
              <a:rPr lang="hu-HU" dirty="0"/>
              <a:t>Calvin: Tractatus theologici omnes, 1578</a:t>
            </a:r>
          </a:p>
          <a:p>
            <a:r>
              <a:rPr lang="hu-HU" dirty="0"/>
              <a:t>Vermigli: In librum iudicum, 1572</a:t>
            </a:r>
          </a:p>
          <a:p>
            <a:r>
              <a:rPr lang="hu-HU" dirty="0"/>
              <a:t>Josephus Flavius: Opera, Basileae 1567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17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CFFE-9179-F11E-2103-012520C2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Schlussfolgerungen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BF121-A91C-4FBD-FA4E-5B13F597C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Ab der Mitte des 16. Jahrhunderts kaufen immer mehr ungarische Studenten helvetische theologische Werke in Wittenberg.</a:t>
            </a:r>
            <a:endParaRPr lang="hu-HU" dirty="0"/>
          </a:p>
          <a:p>
            <a:r>
              <a:rPr lang="de-DE" dirty="0"/>
              <a:t>Es gibt keinen wesentlichen Unterschied zwischen den Buchkäufen der ungarischen und sächsischen Studenten.</a:t>
            </a:r>
            <a:endParaRPr lang="hu-HU" dirty="0"/>
          </a:p>
          <a:p>
            <a:r>
              <a:rPr lang="de-DE" dirty="0"/>
              <a:t>Die Verbreitung der helvetischen Werke wird durch den </a:t>
            </a:r>
            <a:r>
              <a:rPr lang="hu-HU" dirty="0"/>
              <a:t>theologischen W</a:t>
            </a:r>
            <a:r>
              <a:rPr lang="de-DE" dirty="0"/>
              <a:t>andel der Wittenberger </a:t>
            </a:r>
            <a:r>
              <a:rPr lang="hu-HU" dirty="0"/>
              <a:t>Professorenkorp</a:t>
            </a:r>
            <a:r>
              <a:rPr lang="de-DE" dirty="0"/>
              <a:t> beeinflusst.</a:t>
            </a:r>
            <a:endParaRPr lang="hu-HU" dirty="0"/>
          </a:p>
          <a:p>
            <a:r>
              <a:rPr lang="de-DE" dirty="0"/>
              <a:t>Der lutherische Wandel der </a:t>
            </a:r>
            <a:r>
              <a:rPr lang="hu-HU" dirty="0"/>
              <a:t>Professorenkorp</a:t>
            </a:r>
            <a:r>
              <a:rPr lang="de-DE" dirty="0"/>
              <a:t> im Jahr 1592 spiegelt sich nicht mehr in den Anschaffungen wider.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1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Fortsetzung der Peregrinationsforschung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Vollständige Datenbanken</a:t>
            </a:r>
            <a:endParaRPr lang="hu-HU" dirty="0"/>
          </a:p>
          <a:p>
            <a:pPr lvl="1"/>
            <a:r>
              <a:rPr lang="de-DE" dirty="0"/>
              <a:t>Ergebnisse der positivistischen Geschichtsschreibung des 19. Jahrhunderts</a:t>
            </a:r>
            <a:endParaRPr lang="hu-HU" dirty="0"/>
          </a:p>
          <a:p>
            <a:pPr lvl="1"/>
            <a:r>
              <a:rPr lang="de-DE" dirty="0"/>
              <a:t>Das breite Spektrum von Sándor Tonk</a:t>
            </a:r>
            <a:endParaRPr lang="hu-HU" dirty="0"/>
          </a:p>
          <a:p>
            <a:pPr lvl="1"/>
            <a:r>
              <a:rPr lang="de-DE" dirty="0"/>
              <a:t>Die vollständigen Datenbanken von László Szögi und seinen Mitarbeitern</a:t>
            </a:r>
            <a:endParaRPr lang="hu-HU" dirty="0"/>
          </a:p>
          <a:p>
            <a:r>
              <a:rPr lang="de-DE" dirty="0"/>
              <a:t>Die Besonderheiten der Datenbanken von Sándor Tonk und seinen Mitarbeitern</a:t>
            </a:r>
            <a:endParaRPr lang="hu-HU" dirty="0"/>
          </a:p>
          <a:p>
            <a:pPr lvl="1"/>
            <a:r>
              <a:rPr lang="de-DE" dirty="0"/>
              <a:t>Auch die weitere Laufbahn der Peregrini ist von Interesse</a:t>
            </a:r>
            <a:endParaRPr lang="hu-HU" dirty="0"/>
          </a:p>
          <a:p>
            <a:pPr lvl="1"/>
            <a:r>
              <a:rPr lang="de-DE" dirty="0"/>
              <a:t>Vorstudien</a:t>
            </a:r>
            <a:endParaRPr lang="hu-HU" dirty="0"/>
          </a:p>
          <a:p>
            <a:pPr lvl="1"/>
            <a:r>
              <a:rPr lang="de-DE" dirty="0"/>
              <a:t>Pfarrämter oder weltliche Ämter</a:t>
            </a:r>
            <a:endParaRPr lang="hu-HU" dirty="0"/>
          </a:p>
          <a:p>
            <a:pPr lvl="1"/>
            <a:r>
              <a:rPr lang="de-DE" dirty="0"/>
              <a:t>Literarisches Schaffen</a:t>
            </a:r>
            <a:endParaRPr lang="hu-HU" dirty="0"/>
          </a:p>
          <a:p>
            <a:r>
              <a:rPr lang="de-DE" dirty="0"/>
              <a:t>Mit welchem „Gepäck” kehrten sie nach Hause zurück?</a:t>
            </a:r>
            <a:endParaRPr lang="hu-HU" dirty="0"/>
          </a:p>
          <a:p>
            <a:r>
              <a:rPr lang="de-DE" dirty="0"/>
              <a:t>Welche Bücher kauften sie im Ausland?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933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Vorläufige Ergebnisse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16 Bibliotheken, 22 Sammlungen</a:t>
            </a:r>
          </a:p>
          <a:p>
            <a:r>
              <a:rPr lang="hu-HU" dirty="0"/>
              <a:t>Reformiert</a:t>
            </a:r>
          </a:p>
          <a:p>
            <a:pPr lvl="1"/>
            <a:r>
              <a:rPr lang="hu-HU" dirty="0"/>
              <a:t>Schulbibliotheken: Neumarkt am Mieresch (TB), Klausenburg (Akad), Grossenyed, Oderhellen, Sankt Georgen, Broos (Univ), PTI</a:t>
            </a:r>
          </a:p>
          <a:p>
            <a:pPr lvl="1"/>
            <a:r>
              <a:rPr lang="hu-HU" dirty="0"/>
              <a:t>Pfarrbibliotheken: Zagon, Sankt Georgen</a:t>
            </a:r>
          </a:p>
          <a:p>
            <a:r>
              <a:rPr lang="hu-HU" dirty="0"/>
              <a:t>Römisch katolisch</a:t>
            </a:r>
          </a:p>
          <a:p>
            <a:pPr lvl="1"/>
            <a:r>
              <a:rPr lang="hu-HU" dirty="0"/>
              <a:t>Klausenburger Lyceum (Akad), Pfarrbibliothek</a:t>
            </a:r>
          </a:p>
          <a:p>
            <a:r>
              <a:rPr lang="hu-HU" dirty="0"/>
              <a:t>Unitarisch</a:t>
            </a:r>
          </a:p>
          <a:p>
            <a:pPr lvl="1"/>
            <a:r>
              <a:rPr lang="hu-HU" dirty="0"/>
              <a:t>Schulbibliotheken: Klasenburg (Akad), Székelykeresztúr (TB)</a:t>
            </a:r>
          </a:p>
          <a:p>
            <a:r>
              <a:rPr lang="hu-HU" dirty="0"/>
              <a:t>Lutherisch</a:t>
            </a:r>
          </a:p>
          <a:p>
            <a:pPr lvl="1"/>
            <a:r>
              <a:rPr lang="hu-HU" dirty="0"/>
              <a:t>Schulbibliotheken: Schaessburg, Mediasch, Hermannstadt, Kronstadt (teilweise Kreisarchiv, teilweise Pfarrbibliothek)</a:t>
            </a:r>
          </a:p>
          <a:p>
            <a:r>
              <a:rPr lang="hu-HU" dirty="0"/>
              <a:t>Familien: Teleki (TB), Mikó (Univ), Batthyany, (Brukenthal)</a:t>
            </a:r>
          </a:p>
          <a:p>
            <a:r>
              <a:rPr lang="hu-HU" dirty="0"/>
              <a:t>Ungefähr 1851 Bände</a:t>
            </a:r>
          </a:p>
          <a:p>
            <a:r>
              <a:rPr lang="hu-HU" dirty="0">
                <a:solidFill>
                  <a:srgbClr val="FF0000"/>
                </a:solidFill>
              </a:rPr>
              <a:t>2522 Druckschriften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5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BA3F9-459F-A62A-8A09-48079005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Verteilung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Autoren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4B61B-EC8C-2C5A-0CC7-67433C9E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A370A82-4842-1D4E-803C-502015899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22245"/>
              </p:ext>
            </p:extLst>
          </p:nvPr>
        </p:nvGraphicFramePr>
        <p:xfrm>
          <a:off x="519953" y="1470211"/>
          <a:ext cx="10919011" cy="5022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64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07CB-06C8-16BD-C9D9-2754514CA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wurden die </a:t>
            </a:r>
            <a:r>
              <a:rPr lang="hu-HU" dirty="0"/>
              <a:t>Druckschriften</a:t>
            </a:r>
            <a:r>
              <a:rPr lang="de-DE" dirty="0"/>
              <a:t> in das Karpatenbecken gebracht – Autoren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CEA92-B297-F1B0-581C-80F7C4B43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A86F7A9-387F-376E-2EB4-AA25896E3D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904823"/>
              </p:ext>
            </p:extLst>
          </p:nvPr>
        </p:nvGraphicFramePr>
        <p:xfrm>
          <a:off x="690282" y="1690688"/>
          <a:ext cx="10972800" cy="4674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891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D3F9-A3CC-0C03-6019-105D6DF63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Wann wurden die </a:t>
            </a:r>
            <a:r>
              <a:rPr lang="hu-HU" dirty="0"/>
              <a:t>Druckschriften</a:t>
            </a:r>
            <a:r>
              <a:rPr lang="de-DE" dirty="0"/>
              <a:t> in das Karpatenbecken gebracht – </a:t>
            </a:r>
            <a:r>
              <a:rPr lang="hu-HU" dirty="0"/>
              <a:t>Sammlungen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B2AA-91AA-116A-2704-E1C03D8BE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065B29A8-E353-B73D-008C-F43E1CFBD5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109531"/>
              </p:ext>
            </p:extLst>
          </p:nvPr>
        </p:nvGraphicFramePr>
        <p:xfrm>
          <a:off x="990600" y="19780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447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1053-C751-7E75-0220-A9CBA7F3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59" y="365125"/>
            <a:ext cx="11394141" cy="1325563"/>
          </a:xfrm>
        </p:spPr>
        <p:txBody>
          <a:bodyPr/>
          <a:lstStyle/>
          <a:p>
            <a:r>
              <a:rPr lang="hu-HU" dirty="0">
                <a:solidFill>
                  <a:srgbClr val="FF0000"/>
                </a:solidFill>
              </a:rPr>
              <a:t>1161</a:t>
            </a:r>
            <a:r>
              <a:rPr lang="hu-HU" dirty="0"/>
              <a:t> Druckschriften in Karpaten-Becken </a:t>
            </a:r>
            <a:r>
              <a:rPr lang="hu-HU" dirty="0">
                <a:solidFill>
                  <a:srgbClr val="FF0000"/>
                </a:solidFill>
              </a:rPr>
              <a:t>bis 1600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BFDA5-1AAB-01C1-0C43-3A4B24E35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026209-BEC1-C60C-E29E-95C48164B3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336625"/>
              </p:ext>
            </p:extLst>
          </p:nvPr>
        </p:nvGraphicFramePr>
        <p:xfrm>
          <a:off x="838200" y="1555751"/>
          <a:ext cx="10515600" cy="4621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594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1412</Words>
  <Application>Microsoft Office PowerPoint</Application>
  <PresentationFormat>Widescreen</PresentationFormat>
  <Paragraphs>209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 2</vt:lpstr>
      <vt:lpstr>Office Theme</vt:lpstr>
      <vt:lpstr>Über Bücher, die in einem Studentenkoffer reisen. </vt:lpstr>
      <vt:lpstr>Über die Forschung</vt:lpstr>
      <vt:lpstr>Die Theologen</vt:lpstr>
      <vt:lpstr>Fortsetzung der Peregrinationsforschung</vt:lpstr>
      <vt:lpstr>Vorläufige Ergebnisse</vt:lpstr>
      <vt:lpstr>Verteilung nach Autoren</vt:lpstr>
      <vt:lpstr>Wann wurden die Druckschriften in das Karpatenbecken gebracht – Autoren</vt:lpstr>
      <vt:lpstr>Wann wurden die Druckschriften in das Karpatenbecken gebracht – Sammlungen</vt:lpstr>
      <vt:lpstr>1161 Druckschriften in Karpaten-Becken bis 1600</vt:lpstr>
      <vt:lpstr>1161 Druckschriften in Karpaten-Becken bis 1600</vt:lpstr>
      <vt:lpstr>Kaufsdatum bei nach Jahrzehnten und Autoren</vt:lpstr>
      <vt:lpstr>Kaufsdatum bei nach Jahrzehnten und Autoren </vt:lpstr>
      <vt:lpstr>Kaufsdatum bei nach Jahrzehnten und Autoren </vt:lpstr>
      <vt:lpstr>Warum?</vt:lpstr>
      <vt:lpstr>Grund II. Die Professoren</vt:lpstr>
      <vt:lpstr>Grund II. Ohne Professoren</vt:lpstr>
      <vt:lpstr>Luther</vt:lpstr>
      <vt:lpstr>Melanchthon</vt:lpstr>
      <vt:lpstr>Bullinger</vt:lpstr>
      <vt:lpstr>Gwalther</vt:lpstr>
      <vt:lpstr>Calvin</vt:lpstr>
      <vt:lpstr>Der früheste heimische Besitzer</vt:lpstr>
      <vt:lpstr>1555 – Wachstum der Klausenburger Pfarrbibliothek</vt:lpstr>
      <vt:lpstr>Ungarische Pfarrbibliothek</vt:lpstr>
      <vt:lpstr>Sächsische Pfarrbibliothek</vt:lpstr>
      <vt:lpstr>AndrásTordai Sándor</vt:lpstr>
      <vt:lpstr>Bekannte Bücher</vt:lpstr>
      <vt:lpstr>Neue Entdeckungen</vt:lpstr>
      <vt:lpstr>Familie Saliceus – der Vater</vt:lpstr>
      <vt:lpstr>Familie Saliceus – die Söhne</vt:lpstr>
      <vt:lpstr>Peter Schirfer</vt:lpstr>
      <vt:lpstr>Peter Schirfer 1578–1580 </vt:lpstr>
      <vt:lpstr>Schlussfolgerungen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Ősz Sándor Előd</dc:creator>
  <cp:lastModifiedBy>Ősz Sándor Előd</cp:lastModifiedBy>
  <cp:revision>4</cp:revision>
  <dcterms:created xsi:type="dcterms:W3CDTF">2025-09-13T21:07:05Z</dcterms:created>
  <dcterms:modified xsi:type="dcterms:W3CDTF">2025-09-14T20:51:59Z</dcterms:modified>
</cp:coreProperties>
</file>