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7" r:id="rId12"/>
    <p:sldId id="268" r:id="rId13"/>
    <p:sldId id="269" r:id="rId14"/>
    <p:sldId id="270" r:id="rId15"/>
    <p:sldId id="273" r:id="rId16"/>
    <p:sldId id="274" r:id="rId17"/>
    <p:sldId id="275" r:id="rId18"/>
    <p:sldId id="276" r:id="rId19"/>
    <p:sldId id="288" r:id="rId20"/>
    <p:sldId id="289" r:id="rId21"/>
    <p:sldId id="291" r:id="rId22"/>
    <p:sldId id="290" r:id="rId23"/>
    <p:sldId id="292" r:id="rId24"/>
    <p:sldId id="293" r:id="rId25"/>
    <p:sldId id="294" r:id="rId26"/>
    <p:sldId id="295" r:id="rId27"/>
    <p:sldId id="296" r:id="rId28"/>
    <p:sldId id="297" r:id="rId29"/>
    <p:sldId id="277" r:id="rId30"/>
    <p:sldId id="278" r:id="rId31"/>
    <p:sldId id="279" r:id="rId32"/>
    <p:sldId id="280" r:id="rId33"/>
    <p:sldId id="283" r:id="rId34"/>
    <p:sldId id="285" r:id="rId35"/>
    <p:sldId id="287" r:id="rId36"/>
    <p:sldId id="298" r:id="rId37"/>
    <p:sldId id="299" r:id="rId38"/>
    <p:sldId id="300" r:id="rId39"/>
    <p:sldId id="301" r:id="rId40"/>
    <p:sldId id="302" r:id="rId41"/>
    <p:sldId id="266" r:id="rId42"/>
    <p:sldId id="271" r:id="rId43"/>
    <p:sldId id="272"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3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2" autoAdjust="0"/>
    <p:restoredTop sz="94660" autoAdjust="0"/>
  </p:normalViewPr>
  <p:slideViewPr>
    <p:cSldViewPr snapToGrid="0">
      <p:cViewPr varScale="1">
        <p:scale>
          <a:sx n="75" d="100"/>
          <a:sy n="75" d="100"/>
        </p:scale>
        <p:origin x="-234" y="-90"/>
      </p:cViewPr>
      <p:guideLst>
        <p:guide orient="horz" pos="2160"/>
        <p:guide pos="3840"/>
      </p:guideLst>
    </p:cSldViewPr>
  </p:slideViewPr>
  <p:outlineViewPr>
    <p:cViewPr>
      <p:scale>
        <a:sx n="33" d="100"/>
        <a:sy n="33" d="100"/>
      </p:scale>
      <p:origin x="0" y="47772"/>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sk-SK" smtClean="0"/>
              <a:t>Upravte štýly predlohy textu</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k-SK" smtClean="0"/>
              <a:t>Kliknutím upravte štýl predlohy podnadpisov</a:t>
            </a:r>
            <a:endParaRPr lang="en-US" dirty="0"/>
          </a:p>
        </p:txBody>
      </p:sp>
      <p:sp>
        <p:nvSpPr>
          <p:cNvPr id="4" name="Date Placeholder 3"/>
          <p:cNvSpPr>
            <a:spLocks noGrp="1"/>
          </p:cNvSpPr>
          <p:nvPr>
            <p:ph type="dt" sz="half" idx="10"/>
          </p:nvPr>
        </p:nvSpPr>
        <p:spPr/>
        <p:txBody>
          <a:bodyPr/>
          <a:lstStyle/>
          <a:p>
            <a:fld id="{AF239A9A-B4B0-4B32-B8CD-2E25E95134C4}" type="datetimeFigureOut">
              <a:rPr lang="en-US" dirty="0"/>
              <a:pPr/>
              <a:t>4/21/2020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tický obrázok s popisom">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sk-SK" smtClean="0"/>
              <a:t>Upravte štýly predlohy textu</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k-SK" smtClean="0"/>
              <a:t>Ak chcete pridať obrázok, kliknite na ikonu</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smtClean="0"/>
              <a:t>Upraviť štýly predlohy textu</a:t>
            </a:r>
          </a:p>
        </p:txBody>
      </p:sp>
      <p:sp>
        <p:nvSpPr>
          <p:cNvPr id="5" name="Date Placeholder 4"/>
          <p:cNvSpPr>
            <a:spLocks noGrp="1"/>
          </p:cNvSpPr>
          <p:nvPr>
            <p:ph type="dt" sz="half" idx="10"/>
          </p:nvPr>
        </p:nvSpPr>
        <p:spPr/>
        <p:txBody>
          <a:bodyPr/>
          <a:lstStyle/>
          <a:p>
            <a:fld id="{F25518A9-B687-4302-9395-2322403C6656}" type="datetimeFigureOut">
              <a:rPr lang="en-US" dirty="0"/>
              <a:pPr/>
              <a:t>4/21/2020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ázov a popis">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sk-SK" smtClean="0"/>
              <a:t>Upravte štýly predlohy textu</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smtClean="0"/>
              <a:t>Upraviť štýly predlohy textu</a:t>
            </a:r>
          </a:p>
        </p:txBody>
      </p:sp>
      <p:sp>
        <p:nvSpPr>
          <p:cNvPr id="5" name="Date Placeholder 4"/>
          <p:cNvSpPr>
            <a:spLocks noGrp="1"/>
          </p:cNvSpPr>
          <p:nvPr>
            <p:ph type="dt" sz="half" idx="10"/>
          </p:nvPr>
        </p:nvSpPr>
        <p:spPr/>
        <p:txBody>
          <a:bodyPr/>
          <a:lstStyle/>
          <a:p>
            <a:fld id="{1A99A684-0CB7-41E9-A4DF-5D1C2CA5BF6F}" type="datetimeFigureOut">
              <a:rPr lang="en-US" dirty="0"/>
              <a:pPr/>
              <a:t>4/21/2020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onuka s popisom">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sk-SK" smtClean="0"/>
              <a:t>Upravte štýly predlohy textu</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smtClean="0"/>
              <a:t>Upraviť štýly predlohy textu</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smtClean="0"/>
              <a:t>Upraviť štýly predlohy textu</a:t>
            </a:r>
          </a:p>
        </p:txBody>
      </p:sp>
      <p:sp>
        <p:nvSpPr>
          <p:cNvPr id="5" name="Date Placeholder 4"/>
          <p:cNvSpPr>
            <a:spLocks noGrp="1"/>
          </p:cNvSpPr>
          <p:nvPr>
            <p:ph type="dt" sz="half" idx="10"/>
          </p:nvPr>
        </p:nvSpPr>
        <p:spPr/>
        <p:txBody>
          <a:bodyPr/>
          <a:lstStyle/>
          <a:p>
            <a:fld id="{FEDD7C35-9E19-4518-A4B2-3B09CD8CC756}" type="datetimeFigureOut">
              <a:rPr lang="en-US" dirty="0"/>
              <a:pPr/>
              <a:t>4/21/2020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pPr/>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s názvom">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sk-SK" smtClean="0"/>
              <a:t>Upravte štýly predlohy textu</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smtClean="0"/>
              <a:t>Upraviť štýly predlohy textu</a:t>
            </a:r>
          </a:p>
        </p:txBody>
      </p:sp>
      <p:sp>
        <p:nvSpPr>
          <p:cNvPr id="5" name="Date Placeholder 4"/>
          <p:cNvSpPr>
            <a:spLocks noGrp="1"/>
          </p:cNvSpPr>
          <p:nvPr>
            <p:ph type="dt" sz="half" idx="10"/>
          </p:nvPr>
        </p:nvSpPr>
        <p:spPr/>
        <p:txBody>
          <a:bodyPr/>
          <a:lstStyle/>
          <a:p>
            <a:fld id="{26196DA8-8897-4DDF-BFB6-5D83863C837A}" type="datetimeFigureOut">
              <a:rPr lang="en-US" dirty="0"/>
              <a:pPr/>
              <a:t>4/21/2020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tĺpec">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sk-SK" smtClean="0"/>
              <a:t>Upravte štýly predlohy textu</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Upraviť štýly predlohy textu</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Upraviť štýly predlohy textu</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Upraviť štýly predlohy textu</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Upraviť štýly predlohy textu</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Upraviť štýly predlohy textu</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Upraviť štýly predlohy textu</a:t>
            </a:r>
          </a:p>
        </p:txBody>
      </p:sp>
      <p:sp>
        <p:nvSpPr>
          <p:cNvPr id="3" name="Date Placeholder 2"/>
          <p:cNvSpPr>
            <a:spLocks noGrp="1"/>
          </p:cNvSpPr>
          <p:nvPr>
            <p:ph type="dt" sz="half" idx="10"/>
          </p:nvPr>
        </p:nvSpPr>
        <p:spPr/>
        <p:txBody>
          <a:bodyPr/>
          <a:lstStyle/>
          <a:p>
            <a:fld id="{DCBBA708-C5F0-412D-90E2-1919F0D196AE}" type="datetimeFigureOut">
              <a:rPr lang="en-US" dirty="0"/>
              <a:pPr/>
              <a:t>4/21/2020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Stĺpec s obrázkom">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sk-SK" smtClean="0"/>
              <a:t>Upravte štýly predlohy textu</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Upraviť štýly predlohy textu</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k-SK" smtClean="0"/>
              <a:t>Ak chcete pridať obrázok, kliknite na ikonu</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Upraviť štýly predlohy textu</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Upraviť štýly predlohy textu</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k-SK" smtClean="0"/>
              <a:t>Ak chcete pridať obrázok, kliknite na ikonu</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Upraviť štýly predlohy textu</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Upraviť štýly predlohy textu</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k-SK" smtClean="0"/>
              <a:t>Ak chcete pridať obrázok, kliknite na ikonu</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Upraviť štýly predlohy textu</a:t>
            </a:r>
          </a:p>
        </p:txBody>
      </p:sp>
      <p:sp>
        <p:nvSpPr>
          <p:cNvPr id="3" name="Date Placeholder 2"/>
          <p:cNvSpPr>
            <a:spLocks noGrp="1"/>
          </p:cNvSpPr>
          <p:nvPr>
            <p:ph type="dt" sz="half" idx="10"/>
          </p:nvPr>
        </p:nvSpPr>
        <p:spPr/>
        <p:txBody>
          <a:bodyPr/>
          <a:lstStyle/>
          <a:p>
            <a:fld id="{A9C8F8FA-EF43-4642-9368-3F4E33039BD9}" type="datetimeFigureOut">
              <a:rPr lang="en-US" dirty="0"/>
              <a:pPr/>
              <a:t>4/21/2020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sk-SK" smtClean="0"/>
              <a:t>Upravte štýly predlohy textu</a:t>
            </a:r>
            <a:endParaRPr lang="en-US" dirty="0"/>
          </a:p>
        </p:txBody>
      </p:sp>
      <p:sp>
        <p:nvSpPr>
          <p:cNvPr id="3" name="Vertical Text Placeholder 2"/>
          <p:cNvSpPr>
            <a:spLocks noGrp="1"/>
          </p:cNvSpPr>
          <p:nvPr>
            <p:ph type="body" orient="vert" idx="1"/>
          </p:nvPr>
        </p:nvSpPr>
        <p:spPr/>
        <p:txBody>
          <a:bodyPr vert="eaVert"/>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Date Placeholder 3"/>
          <p:cNvSpPr>
            <a:spLocks noGrp="1"/>
          </p:cNvSpPr>
          <p:nvPr>
            <p:ph type="dt" sz="half" idx="10"/>
          </p:nvPr>
        </p:nvSpPr>
        <p:spPr/>
        <p:txBody>
          <a:bodyPr/>
          <a:lstStyle/>
          <a:p>
            <a:fld id="{6B61E721-B01C-4D5D-A3CA-2E5518383F10}" type="datetimeFigureOut">
              <a:rPr lang="en-US" dirty="0"/>
              <a:pPr/>
              <a:t>4/21/2020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sk-SK" smtClean="0"/>
              <a:t>Upravte štýly predlohy textu</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513FEF9-69D0-4F8C-A336-59491FBEDC47}" type="datetimeFigureOut">
              <a:rPr lang="en-US" dirty="0"/>
              <a:pPr/>
              <a:t>4/21/2020</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sk-SK" smtClean="0"/>
              <a:t>Upravte štýly predlohy textu</a:t>
            </a:r>
            <a:endParaRPr lang="en-US" dirty="0"/>
          </a:p>
        </p:txBody>
      </p:sp>
      <p:sp>
        <p:nvSpPr>
          <p:cNvPr id="3" name="Content Placeholder 2"/>
          <p:cNvSpPr>
            <a:spLocks noGrp="1"/>
          </p:cNvSpPr>
          <p:nvPr>
            <p:ph idx="1"/>
          </p:nvPr>
        </p:nvSpPr>
        <p:spPr/>
        <p:txBody>
          <a:bodyPr>
            <a:normAutofit/>
          </a:bodyPr>
          <a:lstStyle>
            <a:lvl1pPr>
              <a:defRPr sz="2400"/>
            </a:lvl1pPr>
            <a:lvl2pPr>
              <a:defRPr sz="2000"/>
            </a:lvl2pPr>
            <a:lvl3pPr>
              <a:defRPr sz="1800"/>
            </a:lvl3pPr>
            <a:lvl4pPr>
              <a:defRPr sz="1600"/>
            </a:lvl4pPr>
            <a:lvl5pPr>
              <a:defRPr sz="1600"/>
            </a:lvl5p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Date Placeholder 3"/>
          <p:cNvSpPr>
            <a:spLocks noGrp="1"/>
          </p:cNvSpPr>
          <p:nvPr>
            <p:ph type="dt" sz="half" idx="10"/>
          </p:nvPr>
        </p:nvSpPr>
        <p:spPr/>
        <p:txBody>
          <a:bodyPr/>
          <a:lstStyle/>
          <a:p>
            <a:fld id="{A91E21DC-8981-44E6-BC8C-2BA8F673FFBB}" type="datetimeFigureOut">
              <a:rPr lang="en-US" dirty="0"/>
              <a:pPr/>
              <a:t>4/21/2020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sk-SK" smtClean="0"/>
              <a:t>Upravte štýly predlohy textu</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k-SK" smtClean="0"/>
              <a:t>Upraviť štýly predlohy textu</a:t>
            </a:r>
          </a:p>
        </p:txBody>
      </p:sp>
      <p:sp>
        <p:nvSpPr>
          <p:cNvPr id="4" name="Date Placeholder 3"/>
          <p:cNvSpPr>
            <a:spLocks noGrp="1"/>
          </p:cNvSpPr>
          <p:nvPr>
            <p:ph type="dt" sz="half" idx="10"/>
          </p:nvPr>
        </p:nvSpPr>
        <p:spPr/>
        <p:txBody>
          <a:bodyPr/>
          <a:lstStyle/>
          <a:p>
            <a:fld id="{AEB9C5D3-0140-4E75-8D7F-C0623D06DFD7}" type="datetimeFigureOut">
              <a:rPr lang="en-US" dirty="0"/>
              <a:pPr/>
              <a:t>4/21/2020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sk-SK" smtClean="0"/>
              <a:t>Upravte štýly predlohy textu</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5" name="Date Placeholder 4"/>
          <p:cNvSpPr>
            <a:spLocks noGrp="1"/>
          </p:cNvSpPr>
          <p:nvPr>
            <p:ph type="dt" sz="half" idx="10"/>
          </p:nvPr>
        </p:nvSpPr>
        <p:spPr/>
        <p:txBody>
          <a:bodyPr/>
          <a:lstStyle/>
          <a:p>
            <a:fld id="{3A5666F9-5B40-48E0-8DFD-99EF944CDD22}" type="datetimeFigureOut">
              <a:rPr lang="en-US" dirty="0"/>
              <a:pPr/>
              <a:t>4/21/2020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sk-SK" smtClean="0"/>
              <a:t>Upravte štýly predlohy textu</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Upraviť štýly predlohy textu</a:t>
            </a:r>
          </a:p>
        </p:txBody>
      </p:sp>
      <p:sp>
        <p:nvSpPr>
          <p:cNvPr id="4" name="Content Placeholder 3"/>
          <p:cNvSpPr>
            <a:spLocks noGrp="1"/>
          </p:cNvSpPr>
          <p:nvPr>
            <p:ph sz="half" idx="2"/>
          </p:nvPr>
        </p:nvSpPr>
        <p:spPr>
          <a:xfrm>
            <a:off x="680322" y="3030008"/>
            <a:ext cx="4698355" cy="2906179"/>
          </a:xfrm>
        </p:spPr>
        <p:txBody>
          <a:body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Upraviť štýly predlohy textu</a:t>
            </a:r>
          </a:p>
        </p:txBody>
      </p:sp>
      <p:sp>
        <p:nvSpPr>
          <p:cNvPr id="6" name="Content Placeholder 5"/>
          <p:cNvSpPr>
            <a:spLocks noGrp="1"/>
          </p:cNvSpPr>
          <p:nvPr>
            <p:ph sz="quarter" idx="4"/>
          </p:nvPr>
        </p:nvSpPr>
        <p:spPr>
          <a:xfrm>
            <a:off x="5594123" y="3030008"/>
            <a:ext cx="4700059" cy="2906179"/>
          </a:xfrm>
        </p:spPr>
        <p:txBody>
          <a:body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7" name="Date Placeholder 6"/>
          <p:cNvSpPr>
            <a:spLocks noGrp="1"/>
          </p:cNvSpPr>
          <p:nvPr>
            <p:ph type="dt" sz="half" idx="10"/>
          </p:nvPr>
        </p:nvSpPr>
        <p:spPr/>
        <p:txBody>
          <a:bodyPr/>
          <a:lstStyle/>
          <a:p>
            <a:fld id="{2A698D6B-2C72-4E21-9893-A649C6E2A47D}" type="datetimeFigureOut">
              <a:rPr lang="en-US" dirty="0"/>
              <a:pPr/>
              <a:t>4/21/2020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sk-SK" smtClean="0"/>
              <a:t>Upravte štýly predlohy textu</a:t>
            </a:r>
            <a:endParaRPr lang="en-US" dirty="0"/>
          </a:p>
        </p:txBody>
      </p:sp>
      <p:sp>
        <p:nvSpPr>
          <p:cNvPr id="3" name="Date Placeholder 2"/>
          <p:cNvSpPr>
            <a:spLocks noGrp="1"/>
          </p:cNvSpPr>
          <p:nvPr>
            <p:ph type="dt" sz="half" idx="10"/>
          </p:nvPr>
        </p:nvSpPr>
        <p:spPr/>
        <p:txBody>
          <a:bodyPr/>
          <a:lstStyle/>
          <a:p>
            <a:fld id="{C86811C9-A66C-49F0-970E-F7B68D9109A0}" type="datetimeFigureOut">
              <a:rPr lang="en-US" dirty="0"/>
              <a:pPr/>
              <a:t>4/21/2020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6C01AE78-96A2-4A23-B183-3B6DB4374FE7}" type="datetimeFigureOut">
              <a:rPr lang="en-US" dirty="0"/>
              <a:pPr/>
              <a:t>4/21/2020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sk-SK" smtClean="0"/>
              <a:t>Upravte štýly predlohy textu</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smtClean="0"/>
              <a:t>Upraviť štýly predlohy textu</a:t>
            </a:r>
          </a:p>
        </p:txBody>
      </p:sp>
      <p:sp>
        <p:nvSpPr>
          <p:cNvPr id="5" name="Date Placeholder 4"/>
          <p:cNvSpPr>
            <a:spLocks noGrp="1"/>
          </p:cNvSpPr>
          <p:nvPr>
            <p:ph type="dt" sz="half" idx="10"/>
          </p:nvPr>
        </p:nvSpPr>
        <p:spPr/>
        <p:txBody>
          <a:bodyPr/>
          <a:lstStyle/>
          <a:p>
            <a:fld id="{73AE0757-B101-4811-9189-10EB2F458E2D}" type="datetimeFigureOut">
              <a:rPr lang="en-US" dirty="0"/>
              <a:pPr/>
              <a:t>4/21/2020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sk-SK" smtClean="0"/>
              <a:t>Upravte štýly predlohy textu</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k-SK" smtClean="0"/>
              <a:t>Ak chcete pridať obrázok, kliknite na ikonu</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smtClean="0"/>
              <a:t>Upraviť štýly predlohy textu</a:t>
            </a:r>
          </a:p>
        </p:txBody>
      </p:sp>
      <p:sp>
        <p:nvSpPr>
          <p:cNvPr id="5" name="Date Placeholder 4"/>
          <p:cNvSpPr>
            <a:spLocks noGrp="1"/>
          </p:cNvSpPr>
          <p:nvPr>
            <p:ph type="dt" sz="half" idx="10"/>
          </p:nvPr>
        </p:nvSpPr>
        <p:spPr/>
        <p:txBody>
          <a:bodyPr/>
          <a:lstStyle/>
          <a:p>
            <a:fld id="{7EBDC078-589F-40E3-816C-EE21D62B5BBA}" type="datetimeFigureOut">
              <a:rPr lang="en-US" dirty="0"/>
              <a:pPr/>
              <a:t>4/21/2020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sk-SK" smtClean="0"/>
              <a:t>Upravte štýly predlohy textu</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7004436-CA73-4D53-89B4-2A5C7347BF2F}" type="datetimeFigureOut">
              <a:rPr lang="en-US" dirty="0"/>
              <a:pPr/>
              <a:t>4/21/2020</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effectLst>
            <a:outerShdw blurRad="228600" algn="ctr" rotWithShape="0">
              <a:prstClr val="black">
                <a:alpha val="53000"/>
              </a:prst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228600" algn="ctr" rotWithShape="0">
              <a:prstClr val="black">
                <a:alpha val="53000"/>
              </a:prst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effectLst>
            <a:outerShdw blurRad="228600" algn="ctr" rotWithShape="0">
              <a:prstClr val="black">
                <a:alpha val="53000"/>
              </a:prst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effectLst>
            <a:outerShdw blurRad="228600" algn="ctr" rotWithShape="0">
              <a:prstClr val="black">
                <a:alpha val="53000"/>
              </a:prst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effectLst>
            <a:outerShdw blurRad="228600" algn="ctr" rotWithShape="0">
              <a:prstClr val="black">
                <a:alpha val="53000"/>
              </a:prst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bbc.com/news/blogs/the_paper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en.wikipedia.org/wiki/Classic_FM_(UK)"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en.wikipedia.org/wiki/Classic_FM_(UK)"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en.wikipedia.org/wiki/Classic_FM_(UK)"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en.wikipedia.org/wiki/Classic_FM_(UK)"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en.wikipedia.org/wiki/Classic_FM_(UK)"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en.wikipedia.org/wiki/Classic_FM_(UK)"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en.wikipedia.org/wiki/Classic_FM_(UK)"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en.wikipedia.org/wiki/Classic_FM_(UK)"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en.wikipedia.org/wiki/Classic_FM_(UK)"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hyperlink" Target="https://www.youtube.com/watch?v=72BrqGNvaT0" TargetMode="External"/><Relationship Id="rId13" Type="http://schemas.openxmlformats.org/officeDocument/2006/relationships/hyperlink" Target="https://www.youtube.com/watch?v=OSNY869xRdY" TargetMode="External"/><Relationship Id="rId3" Type="http://schemas.openxmlformats.org/officeDocument/2006/relationships/hyperlink" Target="https://www.youtube.com/watch?v=5b-DsPazO9c" TargetMode="External"/><Relationship Id="rId7" Type="http://schemas.openxmlformats.org/officeDocument/2006/relationships/hyperlink" Target="https://www.youtube.com/watch?v=63rcdLeXiU8" TargetMode="External"/><Relationship Id="rId12" Type="http://schemas.openxmlformats.org/officeDocument/2006/relationships/hyperlink" Target="https://www.youtube.com/watch?v=zV1zK8zRCPo" TargetMode="External"/><Relationship Id="rId2" Type="http://schemas.openxmlformats.org/officeDocument/2006/relationships/hyperlink" Target="https://www.youtube.com/watch?v=tjJc8xLYhak" TargetMode="External"/><Relationship Id="rId1" Type="http://schemas.openxmlformats.org/officeDocument/2006/relationships/slideLayout" Target="../slideLayouts/slideLayout2.xml"/><Relationship Id="rId6" Type="http://schemas.openxmlformats.org/officeDocument/2006/relationships/hyperlink" Target="https://www.youtube.com/watch?v=7xnNhzgcWTk" TargetMode="External"/><Relationship Id="rId11" Type="http://schemas.openxmlformats.org/officeDocument/2006/relationships/hyperlink" Target="https://www.youtube.com/watch?v=LT-b1qXznKI" TargetMode="External"/><Relationship Id="rId5" Type="http://schemas.openxmlformats.org/officeDocument/2006/relationships/hyperlink" Target="https://www.youtube.com/watch?v=vnciwwsvNcc" TargetMode="External"/><Relationship Id="rId10" Type="http://schemas.openxmlformats.org/officeDocument/2006/relationships/hyperlink" Target="https://www.youtube.com/watch?v=q8T8p1x-R5g" TargetMode="External"/><Relationship Id="rId4" Type="http://schemas.openxmlformats.org/officeDocument/2006/relationships/hyperlink" Target="https://www.youtube.com/watch?v=5XZCYE4k2wU" TargetMode="External"/><Relationship Id="rId9" Type="http://schemas.openxmlformats.org/officeDocument/2006/relationships/hyperlink" Target="https://www.youtube.com/watch?v=HWc3WY3fuZU"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youtube.com/watch?v=Im4QVTC5Ks8" TargetMode="External"/><Relationship Id="rId2" Type="http://schemas.openxmlformats.org/officeDocument/2006/relationships/hyperlink" Target="https://en.wikipedia.org/wiki/Classic_FM_(UK)" TargetMode="External"/><Relationship Id="rId1" Type="http://schemas.openxmlformats.org/officeDocument/2006/relationships/slideLayout" Target="../slideLayouts/slideLayout2.xml"/><Relationship Id="rId4" Type="http://schemas.openxmlformats.org/officeDocument/2006/relationships/hyperlink" Target="https://www.youtube.com/watch?v=-Gpnw6hBkd4"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youtube.com/watch?v=0oLjkPM4mHQ" TargetMode="External"/><Relationship Id="rId2" Type="http://schemas.openxmlformats.org/officeDocument/2006/relationships/hyperlink" Target="https://en.wikipedia.org/wiki/Classic_FM_(UK)" TargetMode="External"/><Relationship Id="rId1" Type="http://schemas.openxmlformats.org/officeDocument/2006/relationships/slideLayout" Target="../slideLayouts/slideLayout2.xml"/><Relationship Id="rId4" Type="http://schemas.openxmlformats.org/officeDocument/2006/relationships/hyperlink" Target="https://www.youtube.com/watch?v=ps7zFhA3Kbg" TargetMode="External"/></Relationships>
</file>

<file path=ppt/slides/_rels/slide26.xml.rels><?xml version="1.0" encoding="UTF-8" standalone="yes"?>
<Relationships xmlns="http://schemas.openxmlformats.org/package/2006/relationships"><Relationship Id="rId2" Type="http://schemas.openxmlformats.org/officeDocument/2006/relationships/hyperlink" Target="https://en.wikipedia.org/wiki/Classic_FM_(UK)"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en.wikipedia.org/wiki/Classic_FM_(UK)"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en.wikipedia.org/wiki/Classic_FM_(UK)"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en.wikipedia.org/wiki/Classic_FM_(UK)"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en.wikipedia.org/wiki/Classic_FM_(UK)"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en.wikipedia.org/wiki/Classic_FM_(UK)"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www.pewresearch.org/internet/fact-sheet/social-media/"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s://en.wikipedia.org/wiki/Classic_FM_(UK)"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hyperlink" Target="https://en.wikipedia.org/wiki/BBC_Radio_5_Live" TargetMode="External"/><Relationship Id="rId3" Type="http://schemas.openxmlformats.org/officeDocument/2006/relationships/hyperlink" Target="https://en.wikipedia.org/wiki/BBC" TargetMode="External"/><Relationship Id="rId7" Type="http://schemas.openxmlformats.org/officeDocument/2006/relationships/hyperlink" Target="https://en.wikipedia.org/wiki/BBC_Radio_4" TargetMode="External"/><Relationship Id="rId2" Type="http://schemas.openxmlformats.org/officeDocument/2006/relationships/hyperlink" Target="https://en.wikipedia.org/wiki/Radio" TargetMode="External"/><Relationship Id="rId1" Type="http://schemas.openxmlformats.org/officeDocument/2006/relationships/slideLayout" Target="../slideLayouts/slideLayout2.xml"/><Relationship Id="rId6" Type="http://schemas.openxmlformats.org/officeDocument/2006/relationships/hyperlink" Target="https://en.wikipedia.org/wiki/BBC_Radio_3" TargetMode="External"/><Relationship Id="rId5" Type="http://schemas.openxmlformats.org/officeDocument/2006/relationships/hyperlink" Target="https://en.wikipedia.org/wiki/BBC_Radio_2" TargetMode="External"/><Relationship Id="rId4" Type="http://schemas.openxmlformats.org/officeDocument/2006/relationships/hyperlink" Target="https://en.wikipedia.org/wiki/BBC_Radio_1" TargetMode="External"/></Relationships>
</file>

<file path=ppt/slides/_rels/slide38.xml.rels><?xml version="1.0" encoding="UTF-8" standalone="yes"?>
<Relationships xmlns="http://schemas.openxmlformats.org/package/2006/relationships"><Relationship Id="rId8" Type="http://schemas.openxmlformats.org/officeDocument/2006/relationships/hyperlink" Target="https://en.wikipedia.org/wiki/BBC_Radio_6_Music" TargetMode="External"/><Relationship Id="rId3" Type="http://schemas.openxmlformats.org/officeDocument/2006/relationships/hyperlink" Target="https://en.wikipedia.org/wiki/BBC_Radio_1Xtra" TargetMode="External"/><Relationship Id="rId7" Type="http://schemas.openxmlformats.org/officeDocument/2006/relationships/hyperlink" Target="https://en.wikipedia.org/wiki/BBC_Radio_4_Extra" TargetMode="External"/><Relationship Id="rId2" Type="http://schemas.openxmlformats.org/officeDocument/2006/relationships/hyperlink" Target="https://en.wikipedia.org/wiki/Digital_audio_broadcast" TargetMode="External"/><Relationship Id="rId1" Type="http://schemas.openxmlformats.org/officeDocument/2006/relationships/slideLayout" Target="../slideLayouts/slideLayout2.xml"/><Relationship Id="rId6" Type="http://schemas.openxmlformats.org/officeDocument/2006/relationships/hyperlink" Target="https://en.wikipedia.org/wiki/Drum'n'bass" TargetMode="External"/><Relationship Id="rId11" Type="http://schemas.openxmlformats.org/officeDocument/2006/relationships/hyperlink" Target="https://en.wikipedia.org/wiki/South_Asia" TargetMode="External"/><Relationship Id="rId5" Type="http://schemas.openxmlformats.org/officeDocument/2006/relationships/hyperlink" Target="https://en.wikipedia.org/wiki/RnB" TargetMode="External"/><Relationship Id="rId10" Type="http://schemas.openxmlformats.org/officeDocument/2006/relationships/hyperlink" Target="https://en.wikipedia.org/wiki/BBC_Asian_Network" TargetMode="External"/><Relationship Id="rId4" Type="http://schemas.openxmlformats.org/officeDocument/2006/relationships/hyperlink" Target="https://en.wikipedia.org/wiki/Hip_hop_music" TargetMode="External"/><Relationship Id="rId9" Type="http://schemas.openxmlformats.org/officeDocument/2006/relationships/hyperlink" Target="https://en.wikipedia.org/wiki/BBC_Radio_5_Live_Sports_Extra"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en.wikipedia.org/wiki/Classic_FM_(UK)" TargetMode="External"/><Relationship Id="rId2" Type="http://schemas.openxmlformats.org/officeDocument/2006/relationships/hyperlink" Target="https://en.wikipedia.org/wiki/Absolute_Radio" TargetMode="External"/><Relationship Id="rId1" Type="http://schemas.openxmlformats.org/officeDocument/2006/relationships/slideLayout" Target="../slideLayouts/slideLayout2.xml"/><Relationship Id="rId4" Type="http://schemas.openxmlformats.org/officeDocument/2006/relationships/hyperlink" Target="https://en.wikipedia.org/wiki/TalkSPORT" TargetMode="External"/></Relationships>
</file>

<file path=ppt/slides/_rels/slide4.xml.rels><?xml version="1.0" encoding="UTF-8" standalone="yes"?>
<Relationships xmlns="http://schemas.openxmlformats.org/package/2006/relationships"><Relationship Id="rId2" Type="http://schemas.openxmlformats.org/officeDocument/2006/relationships/hyperlink" Target="https://en.wikipedia.org/wiki/Classic_FM_(UK)"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hyperlink" Target="https://media.info/radio/stations/bbc-radio-5-live" TargetMode="External"/><Relationship Id="rId3" Type="http://schemas.openxmlformats.org/officeDocument/2006/relationships/hyperlink" Target="https://media.info/radio/stations/bbc-radio-4" TargetMode="External"/><Relationship Id="rId7" Type="http://schemas.openxmlformats.org/officeDocument/2006/relationships/hyperlink" Target="https://media.info/radio/stations/classic-fm" TargetMode="External"/><Relationship Id="rId2" Type="http://schemas.openxmlformats.org/officeDocument/2006/relationships/hyperlink" Target="https://media.info/radio/stations/bbc-radio-2" TargetMode="External"/><Relationship Id="rId1" Type="http://schemas.openxmlformats.org/officeDocument/2006/relationships/slideLayout" Target="../slideLayouts/slideLayout2.xml"/><Relationship Id="rId6" Type="http://schemas.openxmlformats.org/officeDocument/2006/relationships/hyperlink" Target="https://media.info/search/capital" TargetMode="External"/><Relationship Id="rId11" Type="http://schemas.openxmlformats.org/officeDocument/2006/relationships/hyperlink" Target="https://media.info/radio/stations/magic-1054" TargetMode="External"/><Relationship Id="rId5" Type="http://schemas.openxmlformats.org/officeDocument/2006/relationships/hyperlink" Target="https://media.info/search/heart" TargetMode="External"/><Relationship Id="rId10" Type="http://schemas.openxmlformats.org/officeDocument/2006/relationships/hyperlink" Target="https://media.info/radio/stations/kiss" TargetMode="External"/><Relationship Id="rId4" Type="http://schemas.openxmlformats.org/officeDocument/2006/relationships/hyperlink" Target="https://media.info/radio/stations/bbc-radio-1" TargetMode="External"/><Relationship Id="rId9" Type="http://schemas.openxmlformats.org/officeDocument/2006/relationships/hyperlink" Target="https://media.info/radio/stations/smooth-radio-2" TargetMode="External"/></Relationships>
</file>

<file path=ppt/slides/_rels/slide41.xml.rels><?xml version="1.0" encoding="UTF-8" standalone="yes"?>
<Relationships xmlns="http://schemas.openxmlformats.org/package/2006/relationships"><Relationship Id="rId2" Type="http://schemas.openxmlformats.org/officeDocument/2006/relationships/hyperlink" Target="https://en.wikipedia.org/wiki/Classic_FM_(UK)"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s://en.wikipedia.org/wiki/Classic_FM_(UK)"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mailto:jonathan.eddy@unipo.sk"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en.wikipedia.org/wiki/Classic_FM_(UK)"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en.wikipedia.org/wiki/Classic_FM_(UK)"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en.wikipedia.org/wiki/Classic_FM_(UK)"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en.wikipedia.org/wiki/Classic_FM_(UK)"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en.wikipedia.org/wiki/Classic_FM_(UK)"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680322" y="2733709"/>
            <a:ext cx="8144134" cy="1341902"/>
          </a:xfrm>
        </p:spPr>
        <p:txBody>
          <a:bodyPr/>
          <a:lstStyle/>
          <a:p>
            <a:r>
              <a:rPr lang="en-GB" dirty="0" smtClean="0"/>
              <a:t>An Introduction to </a:t>
            </a:r>
            <a:br>
              <a:rPr lang="en-GB" dirty="0" smtClean="0"/>
            </a:br>
            <a:r>
              <a:rPr lang="en-GB" dirty="0" smtClean="0"/>
              <a:t>British Media</a:t>
            </a:r>
            <a:endParaRPr lang="en-GB" dirty="0"/>
          </a:p>
        </p:txBody>
      </p:sp>
      <p:sp>
        <p:nvSpPr>
          <p:cNvPr id="3" name="Podnadpis 2"/>
          <p:cNvSpPr>
            <a:spLocks noGrp="1"/>
          </p:cNvSpPr>
          <p:nvPr>
            <p:ph type="subTitle" idx="1"/>
          </p:nvPr>
        </p:nvSpPr>
        <p:spPr>
          <a:xfrm>
            <a:off x="680322" y="4394039"/>
            <a:ext cx="8144134" cy="1422561"/>
          </a:xfrm>
        </p:spPr>
        <p:txBody>
          <a:bodyPr>
            <a:normAutofit fontScale="92500" lnSpcReduction="10000"/>
          </a:bodyPr>
          <a:lstStyle/>
          <a:p>
            <a:r>
              <a:rPr lang="en-GB" dirty="0" smtClean="0"/>
              <a:t>Jonathan Eddy, M.A.</a:t>
            </a:r>
          </a:p>
          <a:p>
            <a:r>
              <a:rPr lang="en-GB" dirty="0" smtClean="0"/>
              <a:t>Institute of British and American Studies</a:t>
            </a:r>
          </a:p>
          <a:p>
            <a:r>
              <a:rPr lang="sk-SK" dirty="0" err="1" smtClean="0"/>
              <a:t>Facult</a:t>
            </a:r>
            <a:r>
              <a:rPr lang="en-GB" dirty="0" smtClean="0"/>
              <a:t>y of Arts</a:t>
            </a:r>
          </a:p>
          <a:p>
            <a:r>
              <a:rPr lang="en-GB" dirty="0" smtClean="0"/>
              <a:t>Pre</a:t>
            </a:r>
            <a:r>
              <a:rPr lang="sk-SK" dirty="0" err="1" smtClean="0"/>
              <a:t>šov</a:t>
            </a:r>
            <a:r>
              <a:rPr lang="sk-SK" dirty="0" smtClean="0"/>
              <a:t> </a:t>
            </a:r>
            <a:r>
              <a:rPr lang="en-GB" dirty="0" smtClean="0"/>
              <a:t>University</a:t>
            </a:r>
            <a:endParaRPr lang="en-GB" dirty="0"/>
          </a:p>
        </p:txBody>
      </p:sp>
    </p:spTree>
    <p:extLst>
      <p:ext uri="{BB962C8B-B14F-4D97-AF65-F5344CB8AC3E}">
        <p14:creationId xmlns:p14="http://schemas.microsoft.com/office/powerpoint/2010/main" xmlns="" val="23261183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Activity</a:t>
            </a:r>
            <a:endParaRPr lang="en-GB" dirty="0"/>
          </a:p>
        </p:txBody>
      </p:sp>
      <p:sp>
        <p:nvSpPr>
          <p:cNvPr id="3" name="Zástupný objekt pre obsah 2"/>
          <p:cNvSpPr>
            <a:spLocks noGrp="1"/>
          </p:cNvSpPr>
          <p:nvPr>
            <p:ph idx="1"/>
          </p:nvPr>
        </p:nvSpPr>
        <p:spPr/>
        <p:txBody>
          <a:bodyPr/>
          <a:lstStyle/>
          <a:p>
            <a:pPr algn="just"/>
            <a:r>
              <a:rPr lang="en-GB" dirty="0" smtClean="0">
                <a:solidFill>
                  <a:schemeClr val="bg1"/>
                </a:solidFill>
              </a:rPr>
              <a:t>Look at today’s front pages from British newspapers. Using the information in the lecture presentation, comment on which characteristic features you can see.</a:t>
            </a:r>
          </a:p>
          <a:p>
            <a:r>
              <a:rPr lang="en-GB" u="sng" dirty="0">
                <a:solidFill>
                  <a:schemeClr val="bg1"/>
                </a:solidFill>
                <a:effectLst/>
                <a:hlinkClick r:id="rId2"/>
              </a:rPr>
              <a:t>https://www.bbc.com/news/blogs/the_papers</a:t>
            </a:r>
            <a:endParaRPr lang="en-GB" dirty="0">
              <a:solidFill>
                <a:schemeClr val="bg1"/>
              </a:solidFill>
            </a:endParaRPr>
          </a:p>
        </p:txBody>
      </p:sp>
    </p:spTree>
    <p:extLst>
      <p:ext uri="{BB962C8B-B14F-4D97-AF65-F5344CB8AC3E}">
        <p14:creationId xmlns:p14="http://schemas.microsoft.com/office/powerpoint/2010/main" xmlns="" val="41295009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Local news media</a:t>
            </a:r>
            <a:endParaRPr lang="en-GB" dirty="0"/>
          </a:p>
        </p:txBody>
      </p:sp>
      <p:sp>
        <p:nvSpPr>
          <p:cNvPr id="3" name="Zástupný objekt pre obsah 2"/>
          <p:cNvSpPr>
            <a:spLocks noGrp="1"/>
          </p:cNvSpPr>
          <p:nvPr>
            <p:ph idx="1"/>
          </p:nvPr>
        </p:nvSpPr>
        <p:spPr/>
        <p:txBody>
          <a:bodyPr>
            <a:normAutofit fontScale="92500" lnSpcReduction="20000"/>
          </a:bodyPr>
          <a:lstStyle/>
          <a:p>
            <a:pPr algn="just"/>
            <a:r>
              <a:rPr lang="en-GB" dirty="0" smtClean="0">
                <a:effectLst/>
              </a:rPr>
              <a:t>More than 80% of UK local newspapers by circulation are owned by just six companies</a:t>
            </a:r>
            <a:r>
              <a:rPr lang="sk-SK" dirty="0" smtClean="0">
                <a:effectLst/>
              </a:rPr>
              <a:t>.</a:t>
            </a:r>
            <a:endParaRPr lang="en-GB" dirty="0" smtClean="0">
              <a:effectLst/>
            </a:endParaRPr>
          </a:p>
          <a:p>
            <a:pPr algn="just"/>
            <a:r>
              <a:rPr lang="en-GB" dirty="0" smtClean="0">
                <a:effectLst/>
              </a:rPr>
              <a:t>Local newspapers were so popular in pre-Internet days because of their importance for local advertising</a:t>
            </a:r>
            <a:r>
              <a:rPr lang="sk-SK" dirty="0" smtClean="0">
                <a:effectLst/>
              </a:rPr>
              <a:t>.</a:t>
            </a:r>
            <a:endParaRPr lang="en-GB" dirty="0">
              <a:effectLst/>
            </a:endParaRPr>
          </a:p>
          <a:p>
            <a:pPr algn="just"/>
            <a:r>
              <a:rPr lang="en-GB" dirty="0" smtClean="0">
                <a:effectLst/>
              </a:rPr>
              <a:t>Since 2005, 148 newspapers have launched and 379 have closed</a:t>
            </a:r>
            <a:r>
              <a:rPr lang="sk-SK" dirty="0" smtClean="0">
                <a:effectLst/>
              </a:rPr>
              <a:t>.</a:t>
            </a:r>
            <a:endParaRPr lang="en-GB" dirty="0" smtClean="0">
              <a:effectLst/>
            </a:endParaRPr>
          </a:p>
          <a:p>
            <a:pPr algn="just"/>
            <a:r>
              <a:rPr lang="en-GB" dirty="0" smtClean="0">
                <a:effectLst/>
              </a:rPr>
              <a:t>The Internet has taken away a large amount of advertising money from local newspapers as well as being able to spread local news much faster</a:t>
            </a:r>
            <a:r>
              <a:rPr lang="sk-SK" dirty="0" smtClean="0">
                <a:effectLst/>
              </a:rPr>
              <a:t>.</a:t>
            </a:r>
            <a:endParaRPr lang="en-GB" dirty="0" smtClean="0">
              <a:effectLst/>
            </a:endParaRPr>
          </a:p>
          <a:p>
            <a:pPr algn="just"/>
            <a:r>
              <a:rPr lang="en-GB" dirty="0" smtClean="0">
                <a:effectLst/>
              </a:rPr>
              <a:t>The elderly have been hardest hit by the decline in local newspaper as they are losing a connection to their community. More than anything they find themselves increasingly having to turn to unreliable word-of-mouth sources – either in real life or on </a:t>
            </a:r>
            <a:r>
              <a:rPr lang="en-GB" u="sng" dirty="0" err="1" smtClean="0">
                <a:hlinkClick r:id="rId2" tooltip="Classic FM (UK)"/>
              </a:rPr>
              <a:t>Facebook</a:t>
            </a:r>
            <a:r>
              <a:rPr lang="en-GB" u="sng" dirty="0" smtClean="0">
                <a:hlinkClick r:id="rId2" tooltip="Classic FM (UK)"/>
              </a:rPr>
              <a:t> </a:t>
            </a:r>
            <a:r>
              <a:rPr lang="en-GB" dirty="0" smtClean="0">
                <a:effectLst/>
              </a:rPr>
              <a:t>or </a:t>
            </a:r>
            <a:r>
              <a:rPr lang="en-GB" u="sng" dirty="0" err="1" smtClean="0">
                <a:hlinkClick r:id="rId2" tooltip="Classic FM (UK)"/>
              </a:rPr>
              <a:t>WhatsApp</a:t>
            </a:r>
            <a:r>
              <a:rPr lang="en-GB" dirty="0" smtClean="0">
                <a:effectLst/>
              </a:rPr>
              <a:t> groups – to find out what is going on</a:t>
            </a:r>
            <a:r>
              <a:rPr lang="sk-SK" dirty="0" smtClean="0">
                <a:effectLst/>
              </a:rPr>
              <a:t>.</a:t>
            </a:r>
            <a:endParaRPr lang="en-GB" dirty="0"/>
          </a:p>
        </p:txBody>
      </p:sp>
    </p:spTree>
    <p:extLst>
      <p:ext uri="{BB962C8B-B14F-4D97-AF65-F5344CB8AC3E}">
        <p14:creationId xmlns:p14="http://schemas.microsoft.com/office/powerpoint/2010/main" xmlns="" val="167142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Television</a:t>
            </a:r>
            <a:endParaRPr lang="en-GB" dirty="0"/>
          </a:p>
        </p:txBody>
      </p:sp>
      <p:sp>
        <p:nvSpPr>
          <p:cNvPr id="3" name="Zástupný objekt pre obsah 2"/>
          <p:cNvSpPr>
            <a:spLocks noGrp="1"/>
          </p:cNvSpPr>
          <p:nvPr>
            <p:ph idx="1"/>
          </p:nvPr>
        </p:nvSpPr>
        <p:spPr/>
        <p:txBody>
          <a:bodyPr>
            <a:normAutofit fontScale="92500"/>
          </a:bodyPr>
          <a:lstStyle/>
          <a:p>
            <a:r>
              <a:rPr lang="en-US" dirty="0">
                <a:solidFill>
                  <a:schemeClr val="bg1"/>
                </a:solidFill>
                <a:effectLst/>
              </a:rPr>
              <a:t>Television broadcasts in the UK began in </a:t>
            </a:r>
            <a:r>
              <a:rPr lang="en-US" dirty="0" smtClean="0">
                <a:solidFill>
                  <a:schemeClr val="bg1"/>
                </a:solidFill>
                <a:effectLst/>
              </a:rPr>
              <a:t>1936</a:t>
            </a:r>
            <a:r>
              <a:rPr lang="sk-SK" dirty="0" smtClean="0">
                <a:solidFill>
                  <a:schemeClr val="bg1"/>
                </a:solidFill>
                <a:effectLst/>
              </a:rPr>
              <a:t>.</a:t>
            </a:r>
            <a:endParaRPr lang="en-GB" dirty="0">
              <a:solidFill>
                <a:schemeClr val="bg1"/>
              </a:solidFill>
              <a:effectLst/>
            </a:endParaRPr>
          </a:p>
          <a:p>
            <a:pPr algn="just"/>
            <a:r>
              <a:rPr lang="en-US" dirty="0" smtClean="0">
                <a:solidFill>
                  <a:schemeClr val="bg1"/>
                </a:solidFill>
                <a:effectLst/>
              </a:rPr>
              <a:t>Currently</a:t>
            </a:r>
            <a:r>
              <a:rPr lang="sk-SK" dirty="0" smtClean="0">
                <a:solidFill>
                  <a:schemeClr val="bg1"/>
                </a:solidFill>
                <a:effectLst/>
              </a:rPr>
              <a:t>,</a:t>
            </a:r>
            <a:r>
              <a:rPr lang="en-US" dirty="0" smtClean="0">
                <a:solidFill>
                  <a:schemeClr val="bg1"/>
                </a:solidFill>
                <a:effectLst/>
              </a:rPr>
              <a:t> </a:t>
            </a:r>
            <a:r>
              <a:rPr lang="en-US" dirty="0">
                <a:solidFill>
                  <a:schemeClr val="bg1"/>
                </a:solidFill>
                <a:effectLst/>
              </a:rPr>
              <a:t>the UK television market offers over 480 channels and is a mix of </a:t>
            </a:r>
            <a:r>
              <a:rPr lang="en-US" u="sng" dirty="0">
                <a:hlinkClick r:id="rId2" tooltip="Classic FM (UK)"/>
              </a:rPr>
              <a:t>free to </a:t>
            </a:r>
            <a:r>
              <a:rPr lang="en-US" u="sng" dirty="0" smtClean="0">
                <a:hlinkClick r:id="rId2" tooltip="Classic FM (UK)"/>
              </a:rPr>
              <a:t>air</a:t>
            </a:r>
            <a:r>
              <a:rPr lang="sk-SK" dirty="0" smtClean="0">
                <a:solidFill>
                  <a:schemeClr val="bg1"/>
                </a:solidFill>
                <a:effectLst/>
              </a:rPr>
              <a:t>,</a:t>
            </a:r>
            <a:r>
              <a:rPr lang="en-US" u="sng" dirty="0" smtClean="0">
                <a:hlinkClick r:id="rId2" tooltip="Classic FM (UK)"/>
              </a:rPr>
              <a:t> </a:t>
            </a:r>
            <a:r>
              <a:rPr lang="en-US" u="sng" dirty="0">
                <a:hlinkClick r:id="rId2" tooltip="Classic FM (UK)"/>
              </a:rPr>
              <a:t>free to </a:t>
            </a:r>
            <a:r>
              <a:rPr lang="en-US" u="sng" dirty="0" smtClean="0">
                <a:hlinkClick r:id="rId2" tooltip="Classic FM (UK)"/>
              </a:rPr>
              <a:t>view</a:t>
            </a:r>
            <a:r>
              <a:rPr lang="sk-SK" dirty="0" smtClean="0">
                <a:solidFill>
                  <a:schemeClr val="bg1"/>
                </a:solidFill>
                <a:effectLst/>
              </a:rPr>
              <a:t>,</a:t>
            </a:r>
            <a:r>
              <a:rPr lang="en-US" u="sng" dirty="0" smtClean="0">
                <a:hlinkClick r:id="rId2" tooltip="Classic FM (UK)"/>
              </a:rPr>
              <a:t> </a:t>
            </a:r>
            <a:r>
              <a:rPr lang="en-US" u="sng" dirty="0">
                <a:hlinkClick r:id="rId2" tooltip="Classic FM (UK)"/>
              </a:rPr>
              <a:t>subscription </a:t>
            </a:r>
            <a:r>
              <a:rPr lang="en-US" dirty="0">
                <a:solidFill>
                  <a:schemeClr val="bg1"/>
                </a:solidFill>
                <a:effectLst/>
              </a:rPr>
              <a:t>and </a:t>
            </a:r>
            <a:r>
              <a:rPr lang="en-US" u="sng" dirty="0" smtClean="0">
                <a:hlinkClick r:id="rId2" tooltip="Classic FM (UK)"/>
              </a:rPr>
              <a:t>on</a:t>
            </a:r>
            <a:r>
              <a:rPr lang="sk-SK" u="sng" dirty="0" smtClean="0">
                <a:hlinkClick r:id="rId2" tooltip="Classic FM (UK)"/>
              </a:rPr>
              <a:t>-</a:t>
            </a:r>
            <a:r>
              <a:rPr lang="en-US" u="sng" dirty="0" smtClean="0">
                <a:hlinkClick r:id="rId2" tooltip="Classic FM (UK)"/>
              </a:rPr>
              <a:t>demand </a:t>
            </a:r>
            <a:r>
              <a:rPr lang="en-US" dirty="0" smtClean="0">
                <a:solidFill>
                  <a:schemeClr val="bg1"/>
                </a:solidFill>
                <a:effectLst/>
              </a:rPr>
              <a:t>services</a:t>
            </a:r>
            <a:r>
              <a:rPr lang="sk-SK" dirty="0" smtClean="0">
                <a:solidFill>
                  <a:schemeClr val="bg1"/>
                </a:solidFill>
                <a:effectLst/>
              </a:rPr>
              <a:t>.</a:t>
            </a:r>
            <a:endParaRPr lang="en-US" dirty="0" smtClean="0">
              <a:solidFill>
                <a:schemeClr val="bg1"/>
              </a:solidFill>
              <a:effectLst/>
            </a:endParaRPr>
          </a:p>
          <a:p>
            <a:pPr algn="just"/>
            <a:r>
              <a:rPr lang="en-US" dirty="0">
                <a:solidFill>
                  <a:schemeClr val="bg1"/>
                </a:solidFill>
                <a:effectLst/>
              </a:rPr>
              <a:t>There are six main channel owners </a:t>
            </a:r>
            <a:r>
              <a:rPr lang="en-US" dirty="0" smtClean="0">
                <a:solidFill>
                  <a:schemeClr val="bg1"/>
                </a:solidFill>
                <a:effectLst/>
              </a:rPr>
              <a:t>and</a:t>
            </a:r>
            <a:r>
              <a:rPr lang="sk-SK" dirty="0" smtClean="0">
                <a:solidFill>
                  <a:schemeClr val="bg1"/>
                </a:solidFill>
                <a:effectLst/>
              </a:rPr>
              <a:t>,</a:t>
            </a:r>
            <a:r>
              <a:rPr lang="en-US" dirty="0" smtClean="0">
                <a:solidFill>
                  <a:schemeClr val="bg1"/>
                </a:solidFill>
                <a:effectLst/>
              </a:rPr>
              <a:t> </a:t>
            </a:r>
            <a:r>
              <a:rPr lang="en-US" dirty="0">
                <a:solidFill>
                  <a:schemeClr val="bg1"/>
                </a:solidFill>
                <a:effectLst/>
              </a:rPr>
              <a:t>since 2012, all TV content in the UK has been offered on a digital </a:t>
            </a:r>
            <a:r>
              <a:rPr lang="en-US" dirty="0" smtClean="0">
                <a:solidFill>
                  <a:schemeClr val="bg1"/>
                </a:solidFill>
                <a:effectLst/>
              </a:rPr>
              <a:t>platform</a:t>
            </a:r>
            <a:r>
              <a:rPr lang="sk-SK" dirty="0" smtClean="0">
                <a:solidFill>
                  <a:schemeClr val="bg1"/>
                </a:solidFill>
                <a:effectLst/>
              </a:rPr>
              <a:t>.</a:t>
            </a:r>
            <a:endParaRPr lang="en-US" dirty="0" smtClean="0">
              <a:solidFill>
                <a:schemeClr val="bg1"/>
              </a:solidFill>
              <a:effectLst/>
            </a:endParaRPr>
          </a:p>
          <a:p>
            <a:pPr algn="just"/>
            <a:r>
              <a:rPr lang="en-US" dirty="0">
                <a:solidFill>
                  <a:schemeClr val="bg1"/>
                </a:solidFill>
                <a:effectLst/>
              </a:rPr>
              <a:t>There are five main TV channels – </a:t>
            </a:r>
            <a:r>
              <a:rPr lang="en-US" u="sng" dirty="0">
                <a:hlinkClick r:id="rId2" tooltip="Classic FM (UK)"/>
              </a:rPr>
              <a:t>BBC </a:t>
            </a:r>
            <a:r>
              <a:rPr lang="en-US" u="sng" dirty="0" smtClean="0">
                <a:hlinkClick r:id="rId2" tooltip="Classic FM (UK)"/>
              </a:rPr>
              <a:t>1</a:t>
            </a:r>
            <a:r>
              <a:rPr lang="sk-SK" dirty="0" smtClean="0">
                <a:solidFill>
                  <a:schemeClr val="bg1"/>
                </a:solidFill>
                <a:effectLst/>
              </a:rPr>
              <a:t>,</a:t>
            </a:r>
            <a:r>
              <a:rPr lang="en-US" u="sng" dirty="0" smtClean="0">
                <a:hlinkClick r:id="rId2" tooltip="Classic FM (UK)"/>
              </a:rPr>
              <a:t> </a:t>
            </a:r>
            <a:r>
              <a:rPr lang="en-US" u="sng" dirty="0">
                <a:hlinkClick r:id="rId2" tooltip="Classic FM (UK)"/>
              </a:rPr>
              <a:t>BBC </a:t>
            </a:r>
            <a:r>
              <a:rPr lang="en-US" u="sng" dirty="0" smtClean="0">
                <a:hlinkClick r:id="rId2" tooltip="Classic FM (UK)"/>
              </a:rPr>
              <a:t>2</a:t>
            </a:r>
            <a:r>
              <a:rPr lang="sk-SK" dirty="0" smtClean="0">
                <a:solidFill>
                  <a:schemeClr val="bg1"/>
                </a:solidFill>
                <a:effectLst/>
              </a:rPr>
              <a:t>,</a:t>
            </a:r>
            <a:r>
              <a:rPr lang="en-US" u="sng" dirty="0" smtClean="0">
                <a:hlinkClick r:id="rId2" tooltip="Classic FM (UK)"/>
              </a:rPr>
              <a:t> ITV</a:t>
            </a:r>
            <a:r>
              <a:rPr lang="sk-SK" dirty="0" smtClean="0">
                <a:solidFill>
                  <a:schemeClr val="bg1"/>
                </a:solidFill>
                <a:effectLst/>
              </a:rPr>
              <a:t>,</a:t>
            </a:r>
            <a:r>
              <a:rPr lang="en-US" u="sng" dirty="0" smtClean="0">
                <a:hlinkClick r:id="rId2" tooltip="Classic FM (UK)"/>
              </a:rPr>
              <a:t> </a:t>
            </a:r>
            <a:r>
              <a:rPr lang="en-US" u="sng" dirty="0">
                <a:hlinkClick r:id="rId2" tooltip="Classic FM (UK)"/>
              </a:rPr>
              <a:t>Channel </a:t>
            </a:r>
            <a:r>
              <a:rPr lang="en-US" u="sng" dirty="0" smtClean="0">
                <a:hlinkClick r:id="rId2" tooltip="Classic FM (UK)"/>
              </a:rPr>
              <a:t>4</a:t>
            </a:r>
            <a:r>
              <a:rPr lang="sk-SK" dirty="0" smtClean="0">
                <a:solidFill>
                  <a:schemeClr val="bg1"/>
                </a:solidFill>
                <a:effectLst/>
              </a:rPr>
              <a:t> and</a:t>
            </a:r>
            <a:r>
              <a:rPr lang="en-US" u="sng" dirty="0" smtClean="0">
                <a:hlinkClick r:id="rId2" tooltip="Classic FM (UK)"/>
              </a:rPr>
              <a:t> Channel</a:t>
            </a:r>
            <a:r>
              <a:rPr lang="sk-SK" u="sng" dirty="0" smtClean="0">
                <a:hlinkClick r:id="rId2" tooltip="Classic FM (UK)"/>
              </a:rPr>
              <a:t> </a:t>
            </a:r>
            <a:r>
              <a:rPr lang="en-US" u="sng" dirty="0" smtClean="0">
                <a:hlinkClick r:id="rId2" tooltip="Classic FM (UK)"/>
              </a:rPr>
              <a:t>5 </a:t>
            </a:r>
            <a:r>
              <a:rPr lang="sk-SK" dirty="0" smtClean="0">
                <a:solidFill>
                  <a:schemeClr val="bg1"/>
                </a:solidFill>
                <a:effectLst/>
              </a:rPr>
              <a:t>- </a:t>
            </a:r>
            <a:r>
              <a:rPr lang="en-US" dirty="0" smtClean="0">
                <a:solidFill>
                  <a:schemeClr val="bg1"/>
                </a:solidFill>
                <a:effectLst/>
              </a:rPr>
              <a:t>although </a:t>
            </a:r>
            <a:r>
              <a:rPr lang="en-US" dirty="0">
                <a:solidFill>
                  <a:schemeClr val="bg1"/>
                </a:solidFill>
                <a:effectLst/>
              </a:rPr>
              <a:t>all have other </a:t>
            </a:r>
            <a:r>
              <a:rPr lang="en-US" dirty="0" smtClean="0">
                <a:solidFill>
                  <a:schemeClr val="bg1"/>
                </a:solidFill>
                <a:effectLst/>
              </a:rPr>
              <a:t>‘</a:t>
            </a:r>
            <a:r>
              <a:rPr lang="sk-SK" dirty="0" err="1" smtClean="0">
                <a:solidFill>
                  <a:schemeClr val="bg1"/>
                </a:solidFill>
                <a:effectLst/>
              </a:rPr>
              <a:t>subsidiary</a:t>
            </a:r>
            <a:r>
              <a:rPr lang="en-US" dirty="0" smtClean="0">
                <a:solidFill>
                  <a:schemeClr val="bg1"/>
                </a:solidFill>
                <a:effectLst/>
              </a:rPr>
              <a:t>’ </a:t>
            </a:r>
            <a:r>
              <a:rPr lang="en-US" dirty="0">
                <a:solidFill>
                  <a:schemeClr val="bg1"/>
                </a:solidFill>
                <a:effectLst/>
              </a:rPr>
              <a:t>channels available (e.g. </a:t>
            </a:r>
            <a:r>
              <a:rPr lang="en-US" u="sng" dirty="0">
                <a:hlinkClick r:id="rId2" tooltip="Classic FM (UK)"/>
              </a:rPr>
              <a:t>ITV </a:t>
            </a:r>
            <a:r>
              <a:rPr lang="en-US" u="sng" dirty="0" smtClean="0">
                <a:hlinkClick r:id="rId2" tooltip="Classic FM (UK)"/>
              </a:rPr>
              <a:t>2</a:t>
            </a:r>
            <a:r>
              <a:rPr lang="sk-SK" dirty="0" smtClean="0">
                <a:solidFill>
                  <a:schemeClr val="bg1"/>
                </a:solidFill>
                <a:effectLst/>
              </a:rPr>
              <a:t>,</a:t>
            </a:r>
            <a:r>
              <a:rPr lang="en-US" u="sng" dirty="0" smtClean="0">
                <a:hlinkClick r:id="rId2" tooltip="Classic FM (UK)"/>
              </a:rPr>
              <a:t> E4</a:t>
            </a:r>
            <a:r>
              <a:rPr lang="sk-SK" dirty="0" smtClean="0">
                <a:solidFill>
                  <a:schemeClr val="bg1"/>
                </a:solidFill>
                <a:effectLst/>
              </a:rPr>
              <a:t>,</a:t>
            </a:r>
            <a:r>
              <a:rPr lang="en-US" u="sng" dirty="0" smtClean="0">
                <a:hlinkClick r:id="rId2" tooltip="Classic FM (UK)"/>
              </a:rPr>
              <a:t> </a:t>
            </a:r>
            <a:r>
              <a:rPr lang="en-US" u="sng" dirty="0">
                <a:hlinkClick r:id="rId2" tooltip="Classic FM (UK)"/>
              </a:rPr>
              <a:t>More </a:t>
            </a:r>
            <a:r>
              <a:rPr lang="en-US" u="sng" dirty="0" smtClean="0">
                <a:hlinkClick r:id="rId2" tooltip="Classic FM (UK)"/>
              </a:rPr>
              <a:t>4</a:t>
            </a:r>
            <a:r>
              <a:rPr lang="sk-SK" dirty="0" smtClean="0">
                <a:solidFill>
                  <a:schemeClr val="bg1"/>
                </a:solidFill>
                <a:effectLst/>
              </a:rPr>
              <a:t>,</a:t>
            </a:r>
            <a:r>
              <a:rPr lang="en-US" u="sng" dirty="0" smtClean="0">
                <a:hlinkClick r:id="rId2" tooltip="Classic FM (UK)"/>
              </a:rPr>
              <a:t> </a:t>
            </a:r>
            <a:r>
              <a:rPr lang="en-US" u="sng" dirty="0">
                <a:hlinkClick r:id="rId2" tooltip="Classic FM (UK)"/>
              </a:rPr>
              <a:t>Five </a:t>
            </a:r>
            <a:r>
              <a:rPr lang="en-US" u="sng" dirty="0" smtClean="0">
                <a:hlinkClick r:id="rId2" tooltip="Classic FM (UK)"/>
              </a:rPr>
              <a:t>USA</a:t>
            </a:r>
            <a:r>
              <a:rPr lang="sk-SK" dirty="0" smtClean="0">
                <a:solidFill>
                  <a:schemeClr val="bg1"/>
                </a:solidFill>
                <a:effectLst/>
              </a:rPr>
              <a:t>,</a:t>
            </a:r>
            <a:r>
              <a:rPr lang="en-US" u="sng" dirty="0" smtClean="0">
                <a:hlinkClick r:id="rId2" tooltip="Classic FM (UK)"/>
              </a:rPr>
              <a:t> </a:t>
            </a:r>
            <a:r>
              <a:rPr lang="en-US" u="sng" dirty="0">
                <a:hlinkClick r:id="rId2" tooltip="Classic FM (UK)"/>
              </a:rPr>
              <a:t>BBC </a:t>
            </a:r>
            <a:r>
              <a:rPr lang="en-US" u="sng" dirty="0" smtClean="0">
                <a:hlinkClick r:id="rId2" tooltip="Classic FM (UK)"/>
              </a:rPr>
              <a:t>Four</a:t>
            </a:r>
            <a:r>
              <a:rPr lang="sk-SK" dirty="0" smtClean="0">
                <a:solidFill>
                  <a:schemeClr val="bg1"/>
                </a:solidFill>
                <a:effectLst/>
              </a:rPr>
              <a:t>,</a:t>
            </a:r>
            <a:r>
              <a:rPr lang="en-US" u="sng" dirty="0" smtClean="0">
                <a:hlinkClick r:id="rId2" tooltip="Classic FM (UK)"/>
              </a:rPr>
              <a:t> </a:t>
            </a:r>
            <a:r>
              <a:rPr lang="en-US" u="sng" dirty="0">
                <a:hlinkClick r:id="rId2" tooltip="Classic FM (UK)"/>
              </a:rPr>
              <a:t>BBC 6 </a:t>
            </a:r>
            <a:r>
              <a:rPr lang="en-US" u="sng" dirty="0" smtClean="0">
                <a:hlinkClick r:id="rId2" tooltip="Classic FM (UK)"/>
              </a:rPr>
              <a:t>music</a:t>
            </a:r>
            <a:r>
              <a:rPr lang="sk-SK" dirty="0" smtClean="0">
                <a:solidFill>
                  <a:schemeClr val="bg1"/>
                </a:solidFill>
                <a:effectLst/>
              </a:rPr>
              <a:t>, </a:t>
            </a:r>
            <a:r>
              <a:rPr lang="sk-SK" dirty="0" err="1" smtClean="0">
                <a:solidFill>
                  <a:schemeClr val="bg1"/>
                </a:solidFill>
                <a:effectLst/>
              </a:rPr>
              <a:t>etc</a:t>
            </a:r>
            <a:r>
              <a:rPr lang="sk-SK" dirty="0" smtClean="0">
                <a:solidFill>
                  <a:schemeClr val="bg1"/>
                </a:solidFill>
                <a:effectLst/>
              </a:rPr>
              <a:t>.)</a:t>
            </a:r>
            <a:r>
              <a:rPr lang="en-US" dirty="0" smtClean="0">
                <a:solidFill>
                  <a:schemeClr val="bg1"/>
                </a:solidFill>
                <a:effectLst/>
              </a:rPr>
              <a:t> </a:t>
            </a:r>
            <a:r>
              <a:rPr lang="en-US" dirty="0">
                <a:solidFill>
                  <a:schemeClr val="bg1"/>
                </a:solidFill>
                <a:effectLst/>
              </a:rPr>
              <a:t>as well as on demand or catch up (</a:t>
            </a:r>
            <a:r>
              <a:rPr lang="en-US" u="sng" dirty="0">
                <a:hlinkClick r:id="rId2" tooltip="Classic FM (UK)"/>
              </a:rPr>
              <a:t>BBC </a:t>
            </a:r>
            <a:r>
              <a:rPr lang="en-US" u="sng" dirty="0" err="1" smtClean="0">
                <a:hlinkClick r:id="rId2" tooltip="Classic FM (UK)"/>
              </a:rPr>
              <a:t>i</a:t>
            </a:r>
            <a:r>
              <a:rPr lang="en-US" u="sng" dirty="0" smtClean="0">
                <a:hlinkClick r:id="rId2" tooltip="Classic FM (UK)"/>
              </a:rPr>
              <a:t>-player</a:t>
            </a:r>
            <a:r>
              <a:rPr lang="sk-SK" dirty="0" smtClean="0">
                <a:solidFill>
                  <a:schemeClr val="bg1"/>
                </a:solidFill>
                <a:effectLst/>
              </a:rPr>
              <a:t>,</a:t>
            </a:r>
            <a:r>
              <a:rPr lang="en-US" u="sng" dirty="0" smtClean="0">
                <a:hlinkClick r:id="rId2" tooltip="Classic FM (UK)"/>
              </a:rPr>
              <a:t> 4OD</a:t>
            </a:r>
            <a:r>
              <a:rPr lang="sk-SK" dirty="0" smtClean="0">
                <a:solidFill>
                  <a:schemeClr val="bg1"/>
                </a:solidFill>
                <a:effectLst/>
              </a:rPr>
              <a:t>, </a:t>
            </a:r>
            <a:r>
              <a:rPr lang="sk-SK" dirty="0" err="1" smtClean="0">
                <a:solidFill>
                  <a:schemeClr val="bg1"/>
                </a:solidFill>
                <a:effectLst/>
              </a:rPr>
              <a:t>etc</a:t>
            </a:r>
            <a:r>
              <a:rPr lang="sk-SK" dirty="0" smtClean="0">
                <a:solidFill>
                  <a:schemeClr val="bg1"/>
                </a:solidFill>
                <a:effectLst/>
              </a:rPr>
              <a:t>.</a:t>
            </a:r>
            <a:r>
              <a:rPr lang="en-US" dirty="0" smtClean="0">
                <a:solidFill>
                  <a:schemeClr val="bg1"/>
                </a:solidFill>
                <a:effectLst/>
              </a:rPr>
              <a:t>) </a:t>
            </a:r>
            <a:r>
              <a:rPr lang="en-US" dirty="0">
                <a:solidFill>
                  <a:schemeClr val="bg1"/>
                </a:solidFill>
                <a:effectLst/>
              </a:rPr>
              <a:t>services.</a:t>
            </a:r>
            <a:endParaRPr lang="en-GB" dirty="0">
              <a:solidFill>
                <a:schemeClr val="bg1"/>
              </a:solidFill>
              <a:effectLst/>
            </a:endParaRPr>
          </a:p>
          <a:p>
            <a:endParaRPr lang="en-US" dirty="0" smtClean="0">
              <a:solidFill>
                <a:schemeClr val="bg1"/>
              </a:solidFill>
              <a:effectLst/>
            </a:endParaRPr>
          </a:p>
          <a:p>
            <a:endParaRPr lang="en-GB" dirty="0">
              <a:solidFill>
                <a:schemeClr val="bg1"/>
              </a:solidFill>
              <a:effectLst/>
            </a:endParaRPr>
          </a:p>
          <a:p>
            <a:endParaRPr lang="en-GB" dirty="0">
              <a:solidFill>
                <a:schemeClr val="bg1"/>
              </a:solidFill>
            </a:endParaRPr>
          </a:p>
        </p:txBody>
      </p:sp>
    </p:spTree>
    <p:extLst>
      <p:ext uri="{BB962C8B-B14F-4D97-AF65-F5344CB8AC3E}">
        <p14:creationId xmlns:p14="http://schemas.microsoft.com/office/powerpoint/2010/main" xmlns="" val="37872693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p:cNvSpPr>
            <a:spLocks noGrp="1"/>
          </p:cNvSpPr>
          <p:nvPr>
            <p:ph idx="1"/>
          </p:nvPr>
        </p:nvSpPr>
        <p:spPr/>
        <p:txBody>
          <a:bodyPr>
            <a:normAutofit fontScale="77500" lnSpcReduction="20000"/>
          </a:bodyPr>
          <a:lstStyle/>
          <a:p>
            <a:pPr algn="just"/>
            <a:r>
              <a:rPr lang="sk-SK" dirty="0" smtClean="0">
                <a:effectLst/>
              </a:rPr>
              <a:t>T</a:t>
            </a:r>
            <a:r>
              <a:rPr lang="en-US" dirty="0" err="1" smtClean="0">
                <a:effectLst/>
              </a:rPr>
              <a:t>hese</a:t>
            </a:r>
            <a:r>
              <a:rPr lang="en-US" dirty="0" smtClean="0">
                <a:effectLst/>
              </a:rPr>
              <a:t> </a:t>
            </a:r>
            <a:r>
              <a:rPr lang="en-US" dirty="0">
                <a:effectLst/>
              </a:rPr>
              <a:t>five main channels </a:t>
            </a:r>
            <a:r>
              <a:rPr lang="en-US" dirty="0" smtClean="0">
                <a:effectLst/>
              </a:rPr>
              <a:t>can be divided in</a:t>
            </a:r>
            <a:r>
              <a:rPr lang="sk-SK" dirty="0" smtClean="0">
                <a:effectLst/>
              </a:rPr>
              <a:t>to</a:t>
            </a:r>
            <a:r>
              <a:rPr lang="en-US" dirty="0" smtClean="0">
                <a:effectLst/>
              </a:rPr>
              <a:t> </a:t>
            </a:r>
            <a:r>
              <a:rPr lang="en-US" b="1" dirty="0">
                <a:effectLst/>
              </a:rPr>
              <a:t>state television</a:t>
            </a:r>
            <a:r>
              <a:rPr lang="en-US" dirty="0">
                <a:effectLst/>
              </a:rPr>
              <a:t> (the BBC) and </a:t>
            </a:r>
            <a:r>
              <a:rPr lang="en-US" b="1" dirty="0">
                <a:effectLst/>
              </a:rPr>
              <a:t>commercial TV </a:t>
            </a:r>
            <a:r>
              <a:rPr lang="en-US" dirty="0">
                <a:effectLst/>
              </a:rPr>
              <a:t>(ITV, Channel 4 and Channel 5). State television is funded by the taxpayer in the form of a </a:t>
            </a:r>
            <a:r>
              <a:rPr lang="en-US" b="1" dirty="0">
                <a:effectLst/>
              </a:rPr>
              <a:t>television license</a:t>
            </a:r>
            <a:r>
              <a:rPr lang="en-US" dirty="0">
                <a:effectLst/>
              </a:rPr>
              <a:t>, </a:t>
            </a:r>
            <a:r>
              <a:rPr lang="en-US" dirty="0" err="1" smtClean="0">
                <a:effectLst/>
              </a:rPr>
              <a:t>curren</a:t>
            </a:r>
            <a:r>
              <a:rPr lang="sk-SK" dirty="0" smtClean="0">
                <a:effectLst/>
              </a:rPr>
              <a:t>t</a:t>
            </a:r>
            <a:r>
              <a:rPr lang="en-US" dirty="0" err="1" smtClean="0">
                <a:effectLst/>
              </a:rPr>
              <a:t>ly</a:t>
            </a:r>
            <a:r>
              <a:rPr lang="en-US" dirty="0" smtClean="0">
                <a:effectLst/>
              </a:rPr>
              <a:t> </a:t>
            </a:r>
            <a:r>
              <a:rPr lang="en-US" dirty="0">
                <a:effectLst/>
              </a:rPr>
              <a:t>£</a:t>
            </a:r>
            <a:r>
              <a:rPr lang="en-US" dirty="0" smtClean="0">
                <a:effectLst/>
              </a:rPr>
              <a:t>154</a:t>
            </a:r>
            <a:r>
              <a:rPr lang="sk-SK" dirty="0" smtClean="0">
                <a:effectLst/>
              </a:rPr>
              <a:t>.</a:t>
            </a:r>
            <a:r>
              <a:rPr lang="en-US" dirty="0" smtClean="0">
                <a:effectLst/>
              </a:rPr>
              <a:t>50 </a:t>
            </a:r>
            <a:r>
              <a:rPr lang="en-US" dirty="0">
                <a:effectLst/>
              </a:rPr>
              <a:t>(which also pays for BBC radio and the other BBC channels) as well as government grants and other state funding. There are no advertisements (other than channel </a:t>
            </a:r>
            <a:r>
              <a:rPr lang="en-US" b="1" dirty="0">
                <a:effectLst/>
              </a:rPr>
              <a:t>‘idents’</a:t>
            </a:r>
            <a:r>
              <a:rPr lang="en-US" dirty="0">
                <a:effectLst/>
              </a:rPr>
              <a:t> and promotional clips for </a:t>
            </a:r>
            <a:r>
              <a:rPr lang="en-US" dirty="0" err="1">
                <a:effectLst/>
              </a:rPr>
              <a:t>programmes</a:t>
            </a:r>
            <a:r>
              <a:rPr lang="en-US" dirty="0">
                <a:effectLst/>
              </a:rPr>
              <a:t>) at </a:t>
            </a:r>
            <a:r>
              <a:rPr lang="en-US" dirty="0" smtClean="0">
                <a:effectLst/>
              </a:rPr>
              <a:t>all</a:t>
            </a:r>
            <a:r>
              <a:rPr lang="sk-SK" dirty="0" smtClean="0">
                <a:effectLst/>
              </a:rPr>
              <a:t>.</a:t>
            </a:r>
            <a:endParaRPr lang="en-US" dirty="0" smtClean="0">
              <a:effectLst/>
            </a:endParaRPr>
          </a:p>
          <a:p>
            <a:pPr algn="just"/>
            <a:r>
              <a:rPr lang="en-US" dirty="0">
                <a:effectLst/>
              </a:rPr>
              <a:t>The BBC has a </a:t>
            </a:r>
            <a:r>
              <a:rPr lang="en-US" b="1" dirty="0">
                <a:effectLst/>
              </a:rPr>
              <a:t>‘remit’</a:t>
            </a:r>
            <a:r>
              <a:rPr lang="en-US" dirty="0">
                <a:effectLst/>
              </a:rPr>
              <a:t> – a charter that </a:t>
            </a:r>
            <a:r>
              <a:rPr lang="en-US" dirty="0" smtClean="0">
                <a:effectLst/>
              </a:rPr>
              <a:t>it is obliged </a:t>
            </a:r>
            <a:r>
              <a:rPr lang="en-US" dirty="0">
                <a:effectLst/>
              </a:rPr>
              <a:t>to fulfill and includes the responsibility to remain politically neutral, provide programming that caters for all members of the UK’s population (this covers cultural, education, spiritual as well as minority content) and has the right to </a:t>
            </a:r>
            <a:r>
              <a:rPr lang="en-US" dirty="0" smtClean="0">
                <a:effectLst/>
              </a:rPr>
              <a:t>broadcast</a:t>
            </a:r>
            <a:r>
              <a:rPr lang="sk-SK" dirty="0" smtClean="0">
                <a:effectLst/>
              </a:rPr>
              <a:t> (</a:t>
            </a:r>
            <a:r>
              <a:rPr lang="sk-SK" dirty="0" err="1" smtClean="0">
                <a:effectLst/>
              </a:rPr>
              <a:t>for</a:t>
            </a:r>
            <a:r>
              <a:rPr lang="sk-SK" dirty="0" smtClean="0">
                <a:effectLst/>
              </a:rPr>
              <a:t> </a:t>
            </a:r>
            <a:r>
              <a:rPr lang="en-US" dirty="0" smtClean="0">
                <a:effectLst/>
              </a:rPr>
              <a:t>free</a:t>
            </a:r>
            <a:r>
              <a:rPr lang="sk-SK" dirty="0" smtClean="0">
                <a:effectLst/>
              </a:rPr>
              <a:t>)</a:t>
            </a:r>
            <a:r>
              <a:rPr lang="en-US" dirty="0" smtClean="0">
                <a:effectLst/>
              </a:rPr>
              <a:t> </a:t>
            </a:r>
            <a:r>
              <a:rPr lang="en-US" dirty="0">
                <a:effectLst/>
              </a:rPr>
              <a:t>events of ‘national importance</a:t>
            </a:r>
            <a:r>
              <a:rPr lang="en-US" dirty="0" smtClean="0">
                <a:effectLst/>
              </a:rPr>
              <a:t>’</a:t>
            </a:r>
            <a:r>
              <a:rPr lang="sk-SK" dirty="0" smtClean="0">
                <a:effectLst/>
              </a:rPr>
              <a:t>,</a:t>
            </a:r>
            <a:r>
              <a:rPr lang="en-US" dirty="0" smtClean="0">
                <a:effectLst/>
              </a:rPr>
              <a:t> </a:t>
            </a:r>
            <a:r>
              <a:rPr lang="en-US" dirty="0">
                <a:effectLst/>
              </a:rPr>
              <a:t>for example the Olympic games, the FIFA World Cup, the English F.A. Cup final, royal weddings, ‘Proms’ concerts etc. The BBC also has a duty to make its own shows in order to promote and encourage British talent in media projects. These shows are often sold around the world (Top Gear, Fleabag, Doctor Who, Sherlock and The Office being the most well known and profitable examples in recent years</a:t>
            </a:r>
            <a:r>
              <a:rPr lang="en-US" dirty="0" smtClean="0">
                <a:effectLst/>
              </a:rPr>
              <a:t>)</a:t>
            </a:r>
            <a:r>
              <a:rPr lang="sk-SK" dirty="0" smtClean="0">
                <a:effectLst/>
              </a:rPr>
              <a:t>.</a:t>
            </a:r>
            <a:endParaRPr lang="en-GB" dirty="0"/>
          </a:p>
        </p:txBody>
      </p:sp>
      <p:sp>
        <p:nvSpPr>
          <p:cNvPr id="4" name="Nadpis 1"/>
          <p:cNvSpPr>
            <a:spLocks noGrp="1"/>
          </p:cNvSpPr>
          <p:nvPr>
            <p:ph type="title"/>
          </p:nvPr>
        </p:nvSpPr>
        <p:spPr>
          <a:xfrm>
            <a:off x="680321" y="753228"/>
            <a:ext cx="9613861" cy="1080938"/>
          </a:xfrm>
        </p:spPr>
        <p:txBody>
          <a:bodyPr/>
          <a:lstStyle/>
          <a:p>
            <a:r>
              <a:rPr lang="en-US" dirty="0" smtClean="0"/>
              <a:t>Terrestrial t</a:t>
            </a:r>
            <a:r>
              <a:rPr lang="en-GB" dirty="0" err="1" smtClean="0"/>
              <a:t>elevision</a:t>
            </a:r>
            <a:endParaRPr lang="en-GB" dirty="0"/>
          </a:p>
        </p:txBody>
      </p:sp>
    </p:spTree>
    <p:extLst>
      <p:ext uri="{BB962C8B-B14F-4D97-AF65-F5344CB8AC3E}">
        <p14:creationId xmlns:p14="http://schemas.microsoft.com/office/powerpoint/2010/main" xmlns="" val="20428890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p:cNvSpPr>
            <a:spLocks noGrp="1"/>
          </p:cNvSpPr>
          <p:nvPr>
            <p:ph idx="1"/>
          </p:nvPr>
        </p:nvSpPr>
        <p:spPr/>
        <p:txBody>
          <a:bodyPr>
            <a:normAutofit lnSpcReduction="10000"/>
          </a:bodyPr>
          <a:lstStyle/>
          <a:p>
            <a:pPr algn="just"/>
            <a:r>
              <a:rPr lang="en-US" dirty="0">
                <a:solidFill>
                  <a:schemeClr val="bg1"/>
                </a:solidFill>
                <a:effectLst/>
              </a:rPr>
              <a:t>On 18</a:t>
            </a:r>
            <a:r>
              <a:rPr lang="en-US" baseline="30000" dirty="0">
                <a:solidFill>
                  <a:schemeClr val="bg1"/>
                </a:solidFill>
                <a:effectLst/>
              </a:rPr>
              <a:t>th</a:t>
            </a:r>
            <a:r>
              <a:rPr lang="en-US" dirty="0">
                <a:solidFill>
                  <a:schemeClr val="bg1"/>
                </a:solidFill>
                <a:effectLst/>
              </a:rPr>
              <a:t> April, </a:t>
            </a:r>
            <a:r>
              <a:rPr lang="en-US" dirty="0" smtClean="0">
                <a:solidFill>
                  <a:schemeClr val="bg1"/>
                </a:solidFill>
                <a:effectLst/>
              </a:rPr>
              <a:t>1930</a:t>
            </a:r>
            <a:r>
              <a:rPr lang="sk-SK" dirty="0" smtClean="0">
                <a:solidFill>
                  <a:schemeClr val="bg1"/>
                </a:solidFill>
                <a:effectLst/>
              </a:rPr>
              <a:t>, t</a:t>
            </a:r>
            <a:r>
              <a:rPr lang="en-US" dirty="0" smtClean="0">
                <a:solidFill>
                  <a:schemeClr val="bg1"/>
                </a:solidFill>
                <a:effectLst/>
              </a:rPr>
              <a:t>he </a:t>
            </a:r>
            <a:r>
              <a:rPr lang="en-US" dirty="0">
                <a:solidFill>
                  <a:schemeClr val="bg1"/>
                </a:solidFill>
                <a:effectLst/>
              </a:rPr>
              <a:t>BBC’s 20:45 news bulletin announced that there was ‘no news’ to communicate at that time and the presenter played music </a:t>
            </a:r>
            <a:r>
              <a:rPr lang="en-US" dirty="0" smtClean="0">
                <a:solidFill>
                  <a:schemeClr val="bg1"/>
                </a:solidFill>
                <a:effectLst/>
              </a:rPr>
              <a:t>instead</a:t>
            </a:r>
            <a:r>
              <a:rPr lang="sk-SK" dirty="0" smtClean="0">
                <a:solidFill>
                  <a:schemeClr val="bg1"/>
                </a:solidFill>
                <a:effectLst/>
              </a:rPr>
              <a:t>.</a:t>
            </a:r>
            <a:endParaRPr lang="en-US" dirty="0" smtClean="0">
              <a:solidFill>
                <a:schemeClr val="bg1"/>
              </a:solidFill>
              <a:effectLst/>
            </a:endParaRPr>
          </a:p>
          <a:p>
            <a:pPr algn="just"/>
            <a:r>
              <a:rPr lang="en-US" dirty="0">
                <a:solidFill>
                  <a:schemeClr val="bg1"/>
                </a:solidFill>
                <a:effectLst/>
              </a:rPr>
              <a:t>ITV (owner - ITV, plc), Channel 4 (Channel Four Television, Ltd.,) and Channel Five (Viacom) are commercial stations. ITV is the oldest, launching in </a:t>
            </a:r>
            <a:r>
              <a:rPr lang="en-US" dirty="0" smtClean="0">
                <a:solidFill>
                  <a:schemeClr val="bg1"/>
                </a:solidFill>
                <a:effectLst/>
              </a:rPr>
              <a:t>1955</a:t>
            </a:r>
            <a:r>
              <a:rPr lang="sk-SK" dirty="0" smtClean="0">
                <a:solidFill>
                  <a:schemeClr val="bg1"/>
                </a:solidFill>
                <a:effectLst/>
              </a:rPr>
              <a:t>,</a:t>
            </a:r>
            <a:r>
              <a:rPr lang="en-US" dirty="0" smtClean="0">
                <a:solidFill>
                  <a:schemeClr val="bg1"/>
                </a:solidFill>
                <a:effectLst/>
              </a:rPr>
              <a:t> </a:t>
            </a:r>
            <a:r>
              <a:rPr lang="en-US" dirty="0">
                <a:solidFill>
                  <a:schemeClr val="bg1"/>
                </a:solidFill>
                <a:effectLst/>
              </a:rPr>
              <a:t>and is a network of 15 regional stations operating under the ITV banner. Channel 4 first broadcast in 1982 and Five debuted in 1997. All three stations share some similarities – all are privately owned and financed mainly through advertising before, during, and after </a:t>
            </a:r>
            <a:r>
              <a:rPr lang="en-US" dirty="0" err="1">
                <a:solidFill>
                  <a:schemeClr val="bg1"/>
                </a:solidFill>
                <a:effectLst/>
              </a:rPr>
              <a:t>programmes</a:t>
            </a:r>
            <a:r>
              <a:rPr lang="en-US" dirty="0">
                <a:solidFill>
                  <a:schemeClr val="bg1"/>
                </a:solidFill>
                <a:effectLst/>
              </a:rPr>
              <a:t> as well as sponsorship of shows. Commercial TV has no </a:t>
            </a:r>
            <a:r>
              <a:rPr lang="en-US" dirty="0" smtClean="0">
                <a:solidFill>
                  <a:schemeClr val="bg1"/>
                </a:solidFill>
                <a:effectLst/>
              </a:rPr>
              <a:t>remit</a:t>
            </a:r>
            <a:r>
              <a:rPr lang="sk-SK" dirty="0" smtClean="0">
                <a:solidFill>
                  <a:schemeClr val="bg1"/>
                </a:solidFill>
                <a:effectLst/>
              </a:rPr>
              <a:t>.</a:t>
            </a:r>
            <a:r>
              <a:rPr lang="en-US" dirty="0" smtClean="0">
                <a:solidFill>
                  <a:schemeClr val="bg1"/>
                </a:solidFill>
                <a:effectLst/>
              </a:rPr>
              <a:t> </a:t>
            </a:r>
            <a:endParaRPr lang="en-GB" dirty="0">
              <a:solidFill>
                <a:schemeClr val="bg1"/>
              </a:solidFill>
            </a:endParaRPr>
          </a:p>
        </p:txBody>
      </p:sp>
      <p:sp>
        <p:nvSpPr>
          <p:cNvPr id="4" name="Nadpis 1"/>
          <p:cNvSpPr>
            <a:spLocks noGrp="1"/>
          </p:cNvSpPr>
          <p:nvPr>
            <p:ph type="title"/>
          </p:nvPr>
        </p:nvSpPr>
        <p:spPr>
          <a:xfrm>
            <a:off x="680321" y="753228"/>
            <a:ext cx="9613861" cy="1080938"/>
          </a:xfrm>
        </p:spPr>
        <p:txBody>
          <a:bodyPr/>
          <a:lstStyle/>
          <a:p>
            <a:r>
              <a:rPr lang="en-US" dirty="0" smtClean="0"/>
              <a:t>Some interesting facts</a:t>
            </a:r>
            <a:endParaRPr lang="en-US" dirty="0"/>
          </a:p>
        </p:txBody>
      </p:sp>
    </p:spTree>
    <p:extLst>
      <p:ext uri="{BB962C8B-B14F-4D97-AF65-F5344CB8AC3E}">
        <p14:creationId xmlns:p14="http://schemas.microsoft.com/office/powerpoint/2010/main" xmlns="" val="7645606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p:cNvSpPr>
            <a:spLocks noGrp="1"/>
          </p:cNvSpPr>
          <p:nvPr>
            <p:ph idx="1"/>
          </p:nvPr>
        </p:nvSpPr>
        <p:spPr/>
        <p:txBody>
          <a:bodyPr>
            <a:normAutofit lnSpcReduction="10000"/>
          </a:bodyPr>
          <a:lstStyle/>
          <a:p>
            <a:pPr algn="just"/>
            <a:r>
              <a:rPr lang="en-US" dirty="0">
                <a:solidFill>
                  <a:schemeClr val="bg1"/>
                </a:solidFill>
                <a:effectLst/>
              </a:rPr>
              <a:t>Commercial stations often buy a large part of the output in the form of </a:t>
            </a:r>
            <a:r>
              <a:rPr lang="en-US" dirty="0">
                <a:hlinkClick r:id="rId2" tooltip="Classic FM (UK)"/>
              </a:rPr>
              <a:t>syndication</a:t>
            </a:r>
            <a:r>
              <a:rPr lang="en-US" i="1" dirty="0">
                <a:solidFill>
                  <a:schemeClr val="bg1"/>
                </a:solidFill>
                <a:effectLst/>
              </a:rPr>
              <a:t> </a:t>
            </a:r>
            <a:r>
              <a:rPr lang="en-US" dirty="0">
                <a:solidFill>
                  <a:schemeClr val="bg1"/>
                </a:solidFill>
                <a:effectLst/>
              </a:rPr>
              <a:t>(the buying of the rights to television </a:t>
            </a:r>
            <a:r>
              <a:rPr lang="en-US" dirty="0" err="1">
                <a:solidFill>
                  <a:schemeClr val="bg1"/>
                </a:solidFill>
                <a:effectLst/>
              </a:rPr>
              <a:t>programmes</a:t>
            </a:r>
            <a:r>
              <a:rPr lang="en-US" dirty="0">
                <a:solidFill>
                  <a:schemeClr val="bg1"/>
                </a:solidFill>
                <a:effectLst/>
              </a:rPr>
              <a:t> and broadcasting them in their original form – e.g. The Simpsons (Channel Four), NCIS (Channel Five) – or </a:t>
            </a:r>
            <a:r>
              <a:rPr lang="en-US" dirty="0">
                <a:hlinkClick r:id="rId2" tooltip="Classic FM (UK)"/>
              </a:rPr>
              <a:t>franchising</a:t>
            </a:r>
            <a:r>
              <a:rPr lang="en-US" i="1" dirty="0">
                <a:solidFill>
                  <a:schemeClr val="bg1"/>
                </a:solidFill>
                <a:effectLst/>
              </a:rPr>
              <a:t> </a:t>
            </a:r>
            <a:r>
              <a:rPr lang="en-US" dirty="0">
                <a:solidFill>
                  <a:schemeClr val="bg1"/>
                </a:solidFill>
                <a:effectLst/>
              </a:rPr>
              <a:t>(the buying of the concept of a show and then reproducing the format for the target audience) – e.g. X Factor, Britain’s Got Talent (ITV), Big Brother (Channel Four, later Channel Five). Commercial television has traditionally had less interest in sporting events as they were often shown by the </a:t>
            </a:r>
            <a:r>
              <a:rPr lang="en-US" dirty="0" smtClean="0">
                <a:solidFill>
                  <a:schemeClr val="bg1"/>
                </a:solidFill>
                <a:effectLst/>
              </a:rPr>
              <a:t>BBC</a:t>
            </a:r>
            <a:r>
              <a:rPr lang="sk-SK" dirty="0" smtClean="0">
                <a:solidFill>
                  <a:schemeClr val="bg1"/>
                </a:solidFill>
                <a:effectLst/>
              </a:rPr>
              <a:t>;</a:t>
            </a:r>
            <a:r>
              <a:rPr lang="en-US" dirty="0" smtClean="0">
                <a:solidFill>
                  <a:schemeClr val="bg1"/>
                </a:solidFill>
                <a:effectLst/>
              </a:rPr>
              <a:t> </a:t>
            </a:r>
            <a:r>
              <a:rPr lang="en-US" dirty="0">
                <a:solidFill>
                  <a:schemeClr val="bg1"/>
                </a:solidFill>
                <a:effectLst/>
              </a:rPr>
              <a:t>however, in recent years, all the three main commercial channels have included more sporting content in their </a:t>
            </a:r>
            <a:r>
              <a:rPr lang="en-US" dirty="0" smtClean="0">
                <a:solidFill>
                  <a:schemeClr val="bg1"/>
                </a:solidFill>
                <a:effectLst/>
              </a:rPr>
              <a:t>schedules.</a:t>
            </a:r>
            <a:endParaRPr lang="en-GB" dirty="0">
              <a:solidFill>
                <a:schemeClr val="bg1"/>
              </a:solidFill>
            </a:endParaRPr>
          </a:p>
        </p:txBody>
      </p:sp>
      <p:sp>
        <p:nvSpPr>
          <p:cNvPr id="4" name="Nadpis 1"/>
          <p:cNvSpPr>
            <a:spLocks noGrp="1"/>
          </p:cNvSpPr>
          <p:nvPr>
            <p:ph type="title"/>
          </p:nvPr>
        </p:nvSpPr>
        <p:spPr>
          <a:xfrm>
            <a:off x="680321" y="753228"/>
            <a:ext cx="9613861" cy="1080938"/>
          </a:xfrm>
        </p:spPr>
        <p:txBody>
          <a:bodyPr/>
          <a:lstStyle/>
          <a:p>
            <a:r>
              <a:rPr lang="en-US" dirty="0" smtClean="0"/>
              <a:t>Syndication and franchising</a:t>
            </a:r>
            <a:endParaRPr lang="en-US" dirty="0"/>
          </a:p>
        </p:txBody>
      </p:sp>
    </p:spTree>
    <p:extLst>
      <p:ext uri="{BB962C8B-B14F-4D97-AF65-F5344CB8AC3E}">
        <p14:creationId xmlns:p14="http://schemas.microsoft.com/office/powerpoint/2010/main" xmlns="" val="30131554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p:cNvSpPr>
            <a:spLocks noGrp="1"/>
          </p:cNvSpPr>
          <p:nvPr>
            <p:ph idx="1"/>
          </p:nvPr>
        </p:nvSpPr>
        <p:spPr>
          <a:xfrm>
            <a:off x="680321" y="2184400"/>
            <a:ext cx="9613861" cy="4254499"/>
          </a:xfrm>
        </p:spPr>
        <p:txBody>
          <a:bodyPr>
            <a:normAutofit fontScale="92500" lnSpcReduction="10000"/>
          </a:bodyPr>
          <a:lstStyle/>
          <a:p>
            <a:pPr algn="just"/>
            <a:r>
              <a:rPr lang="en-US" dirty="0">
                <a:solidFill>
                  <a:schemeClr val="bg1"/>
                </a:solidFill>
                <a:effectLst/>
              </a:rPr>
              <a:t>Satellite (cable, digital) television can be categorized broadly into the following types – </a:t>
            </a:r>
            <a:r>
              <a:rPr lang="en-US" dirty="0">
                <a:hlinkClick r:id="rId2" tooltip="Classic FM (UK)"/>
              </a:rPr>
              <a:t>free to air</a:t>
            </a:r>
            <a:r>
              <a:rPr lang="en-US" dirty="0">
                <a:solidFill>
                  <a:schemeClr val="bg1"/>
                </a:solidFill>
                <a:effectLst/>
              </a:rPr>
              <a:t>, </a:t>
            </a:r>
            <a:r>
              <a:rPr lang="en-US" dirty="0">
                <a:hlinkClick r:id="rId2" tooltip="Classic FM (UK)"/>
              </a:rPr>
              <a:t>free to view</a:t>
            </a:r>
            <a:r>
              <a:rPr lang="en-US" dirty="0">
                <a:solidFill>
                  <a:schemeClr val="bg1"/>
                </a:solidFill>
                <a:effectLst/>
              </a:rPr>
              <a:t>, </a:t>
            </a:r>
            <a:r>
              <a:rPr lang="en-US" dirty="0">
                <a:hlinkClick r:id="rId2" tooltip="Classic FM (UK)"/>
              </a:rPr>
              <a:t>subscription</a:t>
            </a:r>
            <a:r>
              <a:rPr lang="en-US" dirty="0">
                <a:solidFill>
                  <a:schemeClr val="bg1"/>
                </a:solidFill>
                <a:effectLst/>
              </a:rPr>
              <a:t> and </a:t>
            </a:r>
            <a:r>
              <a:rPr lang="en-US" dirty="0">
                <a:hlinkClick r:id="rId2" tooltip="Classic FM (UK)"/>
              </a:rPr>
              <a:t>special or single </a:t>
            </a:r>
            <a:r>
              <a:rPr lang="en-US" dirty="0" smtClean="0">
                <a:hlinkClick r:id="rId2" tooltip="Classic FM (UK)"/>
              </a:rPr>
              <a:t>interest</a:t>
            </a:r>
            <a:r>
              <a:rPr lang="sk-SK" dirty="0" smtClean="0">
                <a:solidFill>
                  <a:schemeClr val="bg1"/>
                </a:solidFill>
                <a:effectLst/>
              </a:rPr>
              <a:t>.</a:t>
            </a:r>
            <a:endParaRPr lang="en-US" dirty="0" smtClean="0">
              <a:solidFill>
                <a:schemeClr val="bg1"/>
              </a:solidFill>
              <a:effectLst/>
            </a:endParaRPr>
          </a:p>
          <a:p>
            <a:pPr algn="just"/>
            <a:r>
              <a:rPr lang="en-US" dirty="0">
                <a:solidFill>
                  <a:schemeClr val="bg1"/>
                </a:solidFill>
                <a:effectLst/>
              </a:rPr>
              <a:t>UK satellite TV began when Rupert Murdoch launched Sky TV in the UK in </a:t>
            </a:r>
            <a:r>
              <a:rPr lang="en-US" dirty="0" smtClean="0">
                <a:solidFill>
                  <a:schemeClr val="bg1"/>
                </a:solidFill>
                <a:effectLst/>
              </a:rPr>
              <a:t>1990. </a:t>
            </a:r>
            <a:r>
              <a:rPr lang="en-US" dirty="0">
                <a:solidFill>
                  <a:schemeClr val="bg1"/>
                </a:solidFill>
                <a:effectLst/>
              </a:rPr>
              <a:t>The Simpsons was first shown in the UK on Sky </a:t>
            </a:r>
            <a:r>
              <a:rPr lang="en-US" dirty="0" smtClean="0">
                <a:solidFill>
                  <a:schemeClr val="bg1"/>
                </a:solidFill>
                <a:effectLst/>
              </a:rPr>
              <a:t>One</a:t>
            </a:r>
            <a:r>
              <a:rPr lang="sk-SK" dirty="0" smtClean="0">
                <a:solidFill>
                  <a:schemeClr val="bg1"/>
                </a:solidFill>
                <a:effectLst/>
              </a:rPr>
              <a:t>.</a:t>
            </a:r>
            <a:endParaRPr lang="en-US" dirty="0" smtClean="0">
              <a:solidFill>
                <a:schemeClr val="bg1"/>
              </a:solidFill>
              <a:effectLst/>
            </a:endParaRPr>
          </a:p>
          <a:p>
            <a:pPr algn="just"/>
            <a:r>
              <a:rPr lang="en-US" dirty="0">
                <a:solidFill>
                  <a:schemeClr val="bg1"/>
                </a:solidFill>
                <a:effectLst/>
              </a:rPr>
              <a:t>Another early success for Sky was American </a:t>
            </a:r>
            <a:r>
              <a:rPr lang="en-US" dirty="0" smtClean="0">
                <a:solidFill>
                  <a:schemeClr val="bg1"/>
                </a:solidFill>
                <a:effectLst/>
              </a:rPr>
              <a:t>wrestling and sport, especially the English Premiership football league </a:t>
            </a:r>
            <a:r>
              <a:rPr lang="en-US" dirty="0">
                <a:solidFill>
                  <a:schemeClr val="bg1"/>
                </a:solidFill>
                <a:effectLst/>
              </a:rPr>
              <a:t>has been one of the driving factors in buying a Sky </a:t>
            </a:r>
            <a:r>
              <a:rPr lang="en-US" dirty="0" smtClean="0">
                <a:solidFill>
                  <a:schemeClr val="bg1"/>
                </a:solidFill>
                <a:effectLst/>
              </a:rPr>
              <a:t>subscription although Sky now faces a lot more competition from online broadcasters.</a:t>
            </a:r>
          </a:p>
          <a:p>
            <a:pPr algn="just"/>
            <a:r>
              <a:rPr lang="en-US" dirty="0">
                <a:solidFill>
                  <a:schemeClr val="bg1"/>
                </a:solidFill>
                <a:effectLst/>
              </a:rPr>
              <a:t>Free to air channels are digital stations which come with ‘set top box’ technology (</a:t>
            </a:r>
            <a:r>
              <a:rPr lang="en-US" dirty="0" err="1">
                <a:hlinkClick r:id="rId2" tooltip="Classic FM (UK)"/>
              </a:rPr>
              <a:t>Freeview</a:t>
            </a:r>
            <a:r>
              <a:rPr lang="en-US" dirty="0">
                <a:solidFill>
                  <a:schemeClr val="bg1"/>
                </a:solidFill>
                <a:effectLst/>
              </a:rPr>
              <a:t>, </a:t>
            </a:r>
            <a:r>
              <a:rPr lang="en-US" dirty="0" err="1">
                <a:hlinkClick r:id="rId2" tooltip="Classic FM (UK)"/>
              </a:rPr>
              <a:t>Freesat</a:t>
            </a:r>
            <a:r>
              <a:rPr lang="en-US" dirty="0">
                <a:solidFill>
                  <a:schemeClr val="bg1"/>
                </a:solidFill>
                <a:effectLst/>
              </a:rPr>
              <a:t>, etc.,) and are free to watch provided one has the technology installed; essentially, it is the version of traditional terrestrial TV which is carried digitally </a:t>
            </a:r>
            <a:r>
              <a:rPr lang="en-US" dirty="0" smtClean="0">
                <a:solidFill>
                  <a:schemeClr val="bg1"/>
                </a:solidFill>
                <a:effectLst/>
              </a:rPr>
              <a:t>nowadays. </a:t>
            </a:r>
            <a:r>
              <a:rPr lang="en-US" dirty="0">
                <a:solidFill>
                  <a:schemeClr val="bg1"/>
                </a:solidFill>
                <a:effectLst/>
              </a:rPr>
              <a:t>Free to </a:t>
            </a:r>
            <a:r>
              <a:rPr lang="en-US" dirty="0" smtClean="0">
                <a:solidFill>
                  <a:schemeClr val="bg1"/>
                </a:solidFill>
                <a:effectLst/>
              </a:rPr>
              <a:t>view channels can </a:t>
            </a:r>
            <a:r>
              <a:rPr lang="en-US" dirty="0">
                <a:solidFill>
                  <a:schemeClr val="bg1"/>
                </a:solidFill>
                <a:effectLst/>
              </a:rPr>
              <a:t>only be viewed alongside a subscription or a viewing </a:t>
            </a:r>
            <a:r>
              <a:rPr lang="en-US" dirty="0" smtClean="0">
                <a:solidFill>
                  <a:schemeClr val="bg1"/>
                </a:solidFill>
                <a:effectLst/>
              </a:rPr>
              <a:t>card</a:t>
            </a:r>
            <a:r>
              <a:rPr lang="sk-SK" dirty="0" smtClean="0">
                <a:solidFill>
                  <a:schemeClr val="bg1"/>
                </a:solidFill>
                <a:effectLst/>
              </a:rPr>
              <a:t>.</a:t>
            </a:r>
            <a:endParaRPr lang="en-US" dirty="0" smtClean="0">
              <a:solidFill>
                <a:schemeClr val="bg1"/>
              </a:solidFill>
              <a:effectLst/>
            </a:endParaRPr>
          </a:p>
          <a:p>
            <a:pPr algn="just"/>
            <a:endParaRPr lang="en-GB" dirty="0">
              <a:solidFill>
                <a:schemeClr val="bg1"/>
              </a:solidFill>
            </a:endParaRPr>
          </a:p>
        </p:txBody>
      </p:sp>
      <p:sp>
        <p:nvSpPr>
          <p:cNvPr id="4" name="Nadpis 1"/>
          <p:cNvSpPr>
            <a:spLocks noGrp="1"/>
          </p:cNvSpPr>
          <p:nvPr>
            <p:ph type="title"/>
          </p:nvPr>
        </p:nvSpPr>
        <p:spPr>
          <a:xfrm>
            <a:off x="680321" y="753228"/>
            <a:ext cx="9613861" cy="1080938"/>
          </a:xfrm>
        </p:spPr>
        <p:txBody>
          <a:bodyPr/>
          <a:lstStyle/>
          <a:p>
            <a:r>
              <a:rPr lang="en-US" dirty="0" smtClean="0"/>
              <a:t>Satellite, cable and digital television</a:t>
            </a:r>
            <a:endParaRPr lang="en-US" dirty="0"/>
          </a:p>
        </p:txBody>
      </p:sp>
    </p:spTree>
    <p:extLst>
      <p:ext uri="{BB962C8B-B14F-4D97-AF65-F5344CB8AC3E}">
        <p14:creationId xmlns:p14="http://schemas.microsoft.com/office/powerpoint/2010/main" xmlns="" val="7736739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p:cNvSpPr>
            <a:spLocks noGrp="1"/>
          </p:cNvSpPr>
          <p:nvPr>
            <p:ph idx="1"/>
          </p:nvPr>
        </p:nvSpPr>
        <p:spPr/>
        <p:txBody>
          <a:bodyPr/>
          <a:lstStyle/>
          <a:p>
            <a:pPr algn="just"/>
            <a:r>
              <a:rPr lang="en-US" dirty="0" smtClean="0">
                <a:effectLst/>
              </a:rPr>
              <a:t>In </a:t>
            </a:r>
            <a:r>
              <a:rPr lang="en-US" dirty="0">
                <a:effectLst/>
              </a:rPr>
              <a:t>recent years, a new sector </a:t>
            </a:r>
            <a:r>
              <a:rPr lang="en-US" dirty="0" smtClean="0">
                <a:effectLst/>
              </a:rPr>
              <a:t>has entered </a:t>
            </a:r>
            <a:r>
              <a:rPr lang="en-US" dirty="0">
                <a:effectLst/>
              </a:rPr>
              <a:t>the television market – </a:t>
            </a:r>
            <a:r>
              <a:rPr lang="en-US" dirty="0" smtClean="0">
                <a:effectLst/>
              </a:rPr>
              <a:t>on</a:t>
            </a:r>
            <a:r>
              <a:rPr lang="sk-SK" dirty="0" smtClean="0">
                <a:effectLst/>
              </a:rPr>
              <a:t>-</a:t>
            </a:r>
            <a:r>
              <a:rPr lang="en-US" dirty="0" smtClean="0">
                <a:effectLst/>
              </a:rPr>
              <a:t>demand </a:t>
            </a:r>
            <a:r>
              <a:rPr lang="en-US" dirty="0">
                <a:effectLst/>
              </a:rPr>
              <a:t>and streaming </a:t>
            </a:r>
            <a:r>
              <a:rPr lang="en-US" dirty="0" smtClean="0">
                <a:effectLst/>
              </a:rPr>
              <a:t>services; </a:t>
            </a:r>
            <a:r>
              <a:rPr lang="en-US" dirty="0">
                <a:effectLst/>
              </a:rPr>
              <a:t>the most famous being </a:t>
            </a:r>
            <a:r>
              <a:rPr lang="en-US" b="1" dirty="0">
                <a:hlinkClick r:id="rId2" tooltip="Classic FM (UK)"/>
              </a:rPr>
              <a:t>Netflix</a:t>
            </a:r>
            <a:r>
              <a:rPr lang="en-US" dirty="0">
                <a:effectLst/>
              </a:rPr>
              <a:t> and Amazon Prime. Netflix began in the early 2000s as a </a:t>
            </a:r>
            <a:r>
              <a:rPr lang="en-US" dirty="0" smtClean="0">
                <a:effectLst/>
              </a:rPr>
              <a:t>DVD</a:t>
            </a:r>
            <a:r>
              <a:rPr lang="sk-SK" dirty="0" smtClean="0">
                <a:effectLst/>
              </a:rPr>
              <a:t>-</a:t>
            </a:r>
            <a:r>
              <a:rPr lang="en-US" dirty="0" smtClean="0">
                <a:effectLst/>
              </a:rPr>
              <a:t>lending library; however</a:t>
            </a:r>
            <a:r>
              <a:rPr lang="en-US" dirty="0">
                <a:effectLst/>
              </a:rPr>
              <a:t>, as the online market grew and DVDs sales and rentals dropped</a:t>
            </a:r>
            <a:r>
              <a:rPr lang="en-US" dirty="0" smtClean="0">
                <a:effectLst/>
              </a:rPr>
              <a:t>,</a:t>
            </a:r>
            <a:r>
              <a:rPr lang="sk-SK" dirty="0" smtClean="0">
                <a:effectLst/>
              </a:rPr>
              <a:t> </a:t>
            </a:r>
            <a:r>
              <a:rPr lang="en-US" dirty="0" smtClean="0">
                <a:effectLst/>
              </a:rPr>
              <a:t>Netflix expanded </a:t>
            </a:r>
            <a:r>
              <a:rPr lang="en-US" dirty="0">
                <a:effectLst/>
              </a:rPr>
              <a:t>its business model into ‘</a:t>
            </a:r>
            <a:r>
              <a:rPr lang="en-US" dirty="0" smtClean="0">
                <a:effectLst/>
              </a:rPr>
              <a:t>on</a:t>
            </a:r>
            <a:r>
              <a:rPr lang="sk-SK" dirty="0" smtClean="0">
                <a:effectLst/>
              </a:rPr>
              <a:t>-</a:t>
            </a:r>
            <a:r>
              <a:rPr lang="en-US" dirty="0" smtClean="0">
                <a:effectLst/>
              </a:rPr>
              <a:t>demand</a:t>
            </a:r>
            <a:r>
              <a:rPr lang="en-US" dirty="0">
                <a:effectLst/>
              </a:rPr>
              <a:t>’ TV. </a:t>
            </a:r>
            <a:endParaRPr lang="en-GB" dirty="0"/>
          </a:p>
        </p:txBody>
      </p:sp>
      <p:sp>
        <p:nvSpPr>
          <p:cNvPr id="4" name="Nadpis 1"/>
          <p:cNvSpPr>
            <a:spLocks noGrp="1"/>
          </p:cNvSpPr>
          <p:nvPr>
            <p:ph type="title"/>
          </p:nvPr>
        </p:nvSpPr>
        <p:spPr>
          <a:xfrm>
            <a:off x="680321" y="753228"/>
            <a:ext cx="9613861" cy="1080938"/>
          </a:xfrm>
        </p:spPr>
        <p:txBody>
          <a:bodyPr/>
          <a:lstStyle/>
          <a:p>
            <a:r>
              <a:rPr lang="en-US" dirty="0" smtClean="0"/>
              <a:t>On-demand TV</a:t>
            </a:r>
            <a:endParaRPr lang="en-US" dirty="0"/>
          </a:p>
        </p:txBody>
      </p:sp>
    </p:spTree>
    <p:extLst>
      <p:ext uri="{BB962C8B-B14F-4D97-AF65-F5344CB8AC3E}">
        <p14:creationId xmlns:p14="http://schemas.microsoft.com/office/powerpoint/2010/main" xmlns="" val="23456472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p:cNvSpPr>
            <a:spLocks noGrp="1"/>
          </p:cNvSpPr>
          <p:nvPr>
            <p:ph idx="1"/>
          </p:nvPr>
        </p:nvSpPr>
        <p:spPr/>
        <p:txBody>
          <a:bodyPr>
            <a:normAutofit fontScale="92500" lnSpcReduction="20000"/>
          </a:bodyPr>
          <a:lstStyle/>
          <a:p>
            <a:pPr algn="just">
              <a:buNone/>
            </a:pPr>
            <a:r>
              <a:rPr lang="sk-SK" dirty="0" smtClean="0">
                <a:effectLst/>
              </a:rPr>
              <a:t>	</a:t>
            </a:r>
            <a:r>
              <a:rPr lang="en-US" dirty="0" smtClean="0">
                <a:effectLst/>
              </a:rPr>
              <a:t>The basic principles of on demand TV are:</a:t>
            </a:r>
            <a:endParaRPr lang="en-GB" dirty="0" smtClean="0">
              <a:effectLst/>
            </a:endParaRPr>
          </a:p>
          <a:p>
            <a:pPr algn="just"/>
            <a:r>
              <a:rPr lang="en-US" dirty="0" smtClean="0">
                <a:effectLst/>
              </a:rPr>
              <a:t>Customers </a:t>
            </a:r>
            <a:r>
              <a:rPr lang="en-US" dirty="0">
                <a:effectLst/>
              </a:rPr>
              <a:t>pay a monthly subscription fee to access their shows (the shows are always available in a personal library, can be viewed offline with premium accounts but cannot be downloaded onto a user’s hard drive</a:t>
            </a:r>
            <a:r>
              <a:rPr lang="en-US" dirty="0" smtClean="0">
                <a:effectLst/>
              </a:rPr>
              <a:t>)</a:t>
            </a:r>
            <a:r>
              <a:rPr lang="sk-SK" dirty="0" smtClean="0">
                <a:effectLst/>
              </a:rPr>
              <a:t>;</a:t>
            </a:r>
            <a:endParaRPr lang="en-GB" dirty="0">
              <a:effectLst/>
            </a:endParaRPr>
          </a:p>
          <a:p>
            <a:pPr algn="just"/>
            <a:r>
              <a:rPr lang="en-US" dirty="0">
                <a:effectLst/>
              </a:rPr>
              <a:t>There are no schedules; once shows have been released, you can watch what you want, when you want until the shows are deleted from the channel’s library. </a:t>
            </a:r>
            <a:r>
              <a:rPr lang="en-US" dirty="0" smtClean="0">
                <a:effectLst/>
              </a:rPr>
              <a:t>On</a:t>
            </a:r>
            <a:r>
              <a:rPr lang="sk-SK" dirty="0" smtClean="0">
                <a:effectLst/>
              </a:rPr>
              <a:t>-</a:t>
            </a:r>
            <a:r>
              <a:rPr lang="en-US" dirty="0" smtClean="0">
                <a:effectLst/>
              </a:rPr>
              <a:t>demand </a:t>
            </a:r>
            <a:r>
              <a:rPr lang="en-US" dirty="0">
                <a:effectLst/>
              </a:rPr>
              <a:t>networks release entire seasons (or box sets) of shows so customers can </a:t>
            </a:r>
            <a:r>
              <a:rPr lang="en-US" dirty="0" smtClean="0">
                <a:effectLst/>
              </a:rPr>
              <a:t>watch </a:t>
            </a:r>
            <a:r>
              <a:rPr lang="en-US" dirty="0">
                <a:effectLst/>
              </a:rPr>
              <a:t>entire seasons of shows rather than waiting for a week or two or three for a new episode on regular </a:t>
            </a:r>
            <a:r>
              <a:rPr lang="en-US" dirty="0" smtClean="0">
                <a:effectLst/>
              </a:rPr>
              <a:t>T</a:t>
            </a:r>
            <a:r>
              <a:rPr lang="sk-SK" dirty="0" smtClean="0">
                <a:effectLst/>
              </a:rPr>
              <a:t>V;</a:t>
            </a:r>
            <a:endParaRPr lang="en-GB" dirty="0">
              <a:effectLst/>
            </a:endParaRPr>
          </a:p>
          <a:p>
            <a:pPr algn="just"/>
            <a:r>
              <a:rPr lang="en-US" dirty="0" smtClean="0">
                <a:effectLst/>
              </a:rPr>
              <a:t>On</a:t>
            </a:r>
            <a:r>
              <a:rPr lang="sk-SK" dirty="0" smtClean="0">
                <a:effectLst/>
              </a:rPr>
              <a:t>-</a:t>
            </a:r>
            <a:r>
              <a:rPr lang="en-US" dirty="0" smtClean="0">
                <a:effectLst/>
              </a:rPr>
              <a:t>demand </a:t>
            </a:r>
            <a:r>
              <a:rPr lang="en-US" dirty="0">
                <a:effectLst/>
              </a:rPr>
              <a:t>TV is </a:t>
            </a:r>
            <a:r>
              <a:rPr lang="en-US" dirty="0" smtClean="0">
                <a:effectLst/>
              </a:rPr>
              <a:t>cross</a:t>
            </a:r>
            <a:r>
              <a:rPr lang="sk-SK" dirty="0" smtClean="0">
                <a:effectLst/>
              </a:rPr>
              <a:t>-</a:t>
            </a:r>
            <a:r>
              <a:rPr lang="en-US" dirty="0" smtClean="0">
                <a:effectLst/>
              </a:rPr>
              <a:t>platform </a:t>
            </a:r>
            <a:r>
              <a:rPr lang="en-US" dirty="0">
                <a:effectLst/>
              </a:rPr>
              <a:t>– users can watch wherever they are on whatever device they choose (TV set, mobile phone, tablet</a:t>
            </a:r>
            <a:r>
              <a:rPr lang="en-US" dirty="0" smtClean="0">
                <a:effectLst/>
              </a:rPr>
              <a:t>)</a:t>
            </a:r>
            <a:r>
              <a:rPr lang="sk-SK" dirty="0" smtClean="0">
                <a:effectLst/>
              </a:rPr>
              <a:t>.</a:t>
            </a:r>
            <a:endParaRPr lang="en-GB" dirty="0">
              <a:effectLst/>
            </a:endParaRPr>
          </a:p>
          <a:p>
            <a:pPr algn="just"/>
            <a:endParaRPr lang="en-GB" dirty="0"/>
          </a:p>
        </p:txBody>
      </p:sp>
      <p:sp>
        <p:nvSpPr>
          <p:cNvPr id="4" name="Nadpis 1"/>
          <p:cNvSpPr>
            <a:spLocks noGrp="1"/>
          </p:cNvSpPr>
          <p:nvPr>
            <p:ph type="title"/>
          </p:nvPr>
        </p:nvSpPr>
        <p:spPr>
          <a:xfrm>
            <a:off x="680321" y="753228"/>
            <a:ext cx="9613861" cy="1080938"/>
          </a:xfrm>
        </p:spPr>
        <p:txBody>
          <a:bodyPr/>
          <a:lstStyle/>
          <a:p>
            <a:r>
              <a:rPr lang="en-US" dirty="0" smtClean="0"/>
              <a:t>On-demand TV</a:t>
            </a:r>
            <a:endParaRPr lang="en-US" dirty="0"/>
          </a:p>
        </p:txBody>
      </p:sp>
    </p:spTree>
    <p:extLst>
      <p:ext uri="{BB962C8B-B14F-4D97-AF65-F5344CB8AC3E}">
        <p14:creationId xmlns:p14="http://schemas.microsoft.com/office/powerpoint/2010/main" xmlns="" val="10294793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Types of Television </a:t>
            </a:r>
            <a:r>
              <a:rPr lang="en-US" dirty="0" err="1" smtClean="0"/>
              <a:t>Programmes</a:t>
            </a:r>
            <a:r>
              <a:rPr lang="en-US" dirty="0" smtClean="0"/>
              <a:t> – Soap Opera</a:t>
            </a:r>
            <a:endParaRPr lang="en-US" dirty="0"/>
          </a:p>
        </p:txBody>
      </p:sp>
      <p:sp>
        <p:nvSpPr>
          <p:cNvPr id="3" name="Zástupný objekt pre obsah 2"/>
          <p:cNvSpPr>
            <a:spLocks noGrp="1"/>
          </p:cNvSpPr>
          <p:nvPr>
            <p:ph idx="1"/>
          </p:nvPr>
        </p:nvSpPr>
        <p:spPr>
          <a:xfrm>
            <a:off x="680321" y="2184400"/>
            <a:ext cx="9613861" cy="4140199"/>
          </a:xfrm>
        </p:spPr>
        <p:txBody>
          <a:bodyPr>
            <a:normAutofit fontScale="92500" lnSpcReduction="20000"/>
          </a:bodyPr>
          <a:lstStyle/>
          <a:p>
            <a:pPr algn="just"/>
            <a:r>
              <a:rPr lang="en-GB" dirty="0" smtClean="0">
                <a:effectLst/>
              </a:rPr>
              <a:t>Soap </a:t>
            </a:r>
            <a:r>
              <a:rPr lang="en-GB" dirty="0">
                <a:effectLst/>
              </a:rPr>
              <a:t>operas began as sponsored radio, and later TV, shows primarily aimed at housewives. The </a:t>
            </a:r>
            <a:r>
              <a:rPr lang="en-GB" b="1" dirty="0">
                <a:hlinkClick r:id="rId2" tooltip="Classic FM (UK)"/>
              </a:rPr>
              <a:t>‘soap</a:t>
            </a:r>
            <a:r>
              <a:rPr lang="en-GB" dirty="0">
                <a:effectLst/>
              </a:rPr>
              <a:t>’ comes from the fact that the original sponsors were laundry detergent companies.</a:t>
            </a:r>
          </a:p>
          <a:p>
            <a:pPr algn="just"/>
            <a:r>
              <a:rPr lang="en-GB" dirty="0">
                <a:effectLst/>
              </a:rPr>
              <a:t>There are a number of types of soap opera, which can be defined as follows:</a:t>
            </a:r>
          </a:p>
          <a:p>
            <a:pPr lvl="0" algn="just"/>
            <a:r>
              <a:rPr lang="en-GB" dirty="0" smtClean="0">
                <a:effectLst/>
              </a:rPr>
              <a:t>Family</a:t>
            </a:r>
            <a:r>
              <a:rPr lang="sk-SK" dirty="0" smtClean="0">
                <a:effectLst/>
              </a:rPr>
              <a:t>-</a:t>
            </a:r>
            <a:r>
              <a:rPr lang="en-GB" dirty="0" smtClean="0">
                <a:effectLst/>
              </a:rPr>
              <a:t>based</a:t>
            </a:r>
            <a:r>
              <a:rPr lang="sk-SK" dirty="0" smtClean="0">
                <a:effectLst/>
              </a:rPr>
              <a:t>:</a:t>
            </a:r>
            <a:r>
              <a:rPr lang="en-GB" dirty="0" smtClean="0">
                <a:effectLst/>
              </a:rPr>
              <a:t> </a:t>
            </a:r>
            <a:r>
              <a:rPr lang="en-GB" dirty="0">
                <a:effectLst/>
              </a:rPr>
              <a:t>Most, if not all, the central characters belong to one family, for example, the American soap </a:t>
            </a:r>
            <a:r>
              <a:rPr lang="en-GB" b="1" dirty="0" smtClean="0">
                <a:hlinkClick r:id="rId2" tooltip="Classic FM (UK)"/>
              </a:rPr>
              <a:t>Dallas </a:t>
            </a:r>
            <a:r>
              <a:rPr lang="en-GB" dirty="0">
                <a:effectLst/>
              </a:rPr>
              <a:t>revolved around the Ewing and Colby families.</a:t>
            </a:r>
          </a:p>
          <a:p>
            <a:pPr lvl="0" algn="just"/>
            <a:r>
              <a:rPr lang="en-GB" dirty="0" smtClean="0">
                <a:effectLst/>
              </a:rPr>
              <a:t>Location</a:t>
            </a:r>
            <a:r>
              <a:rPr lang="sk-SK" dirty="0" smtClean="0">
                <a:effectLst/>
              </a:rPr>
              <a:t>-</a:t>
            </a:r>
            <a:r>
              <a:rPr lang="en-GB" dirty="0" smtClean="0">
                <a:effectLst/>
              </a:rPr>
              <a:t>based</a:t>
            </a:r>
            <a:r>
              <a:rPr lang="sk-SK" dirty="0" smtClean="0">
                <a:effectLst/>
              </a:rPr>
              <a:t>:</a:t>
            </a:r>
            <a:r>
              <a:rPr lang="en-GB" dirty="0" smtClean="0">
                <a:effectLst/>
              </a:rPr>
              <a:t> </a:t>
            </a:r>
            <a:r>
              <a:rPr lang="en-GB" dirty="0">
                <a:effectLst/>
              </a:rPr>
              <a:t>The characters all live or work in the same place. Famous examples include both </a:t>
            </a:r>
            <a:r>
              <a:rPr lang="en-GB" b="1" dirty="0" err="1">
                <a:hlinkClick r:id="rId2" tooltip="Classic FM (UK)"/>
              </a:rPr>
              <a:t>Eastenders</a:t>
            </a:r>
            <a:r>
              <a:rPr lang="en-GB" dirty="0">
                <a:effectLst/>
              </a:rPr>
              <a:t> (</a:t>
            </a:r>
            <a:r>
              <a:rPr lang="en-GB" dirty="0" err="1">
                <a:effectLst/>
              </a:rPr>
              <a:t>Walford</a:t>
            </a:r>
            <a:r>
              <a:rPr lang="en-GB" dirty="0">
                <a:effectLst/>
              </a:rPr>
              <a:t>, a fictional London borough) and </a:t>
            </a:r>
            <a:r>
              <a:rPr lang="en-GB" b="1" dirty="0">
                <a:hlinkClick r:id="rId2" tooltip="Classic FM (UK)"/>
              </a:rPr>
              <a:t>Coronation Street </a:t>
            </a:r>
            <a:r>
              <a:rPr lang="en-GB" dirty="0">
                <a:effectLst/>
              </a:rPr>
              <a:t>(Wetherby, a fictional part of Manchester) or the Australian Soap </a:t>
            </a:r>
            <a:r>
              <a:rPr lang="en-GB" b="1" dirty="0">
                <a:hlinkClick r:id="rId2" tooltip="Classic FM (UK)"/>
              </a:rPr>
              <a:t>Neighbours</a:t>
            </a:r>
            <a:r>
              <a:rPr lang="en-GB" dirty="0">
                <a:effectLst/>
              </a:rPr>
              <a:t> which is set on Ramsey Street. The majority of </a:t>
            </a:r>
            <a:r>
              <a:rPr lang="en-GB" dirty="0" smtClean="0">
                <a:effectLst/>
              </a:rPr>
              <a:t>job</a:t>
            </a:r>
            <a:r>
              <a:rPr lang="sk-SK" dirty="0" smtClean="0">
                <a:effectLst/>
              </a:rPr>
              <a:t>-</a:t>
            </a:r>
            <a:r>
              <a:rPr lang="en-GB" dirty="0" smtClean="0">
                <a:effectLst/>
              </a:rPr>
              <a:t>based </a:t>
            </a:r>
            <a:r>
              <a:rPr lang="en-GB" dirty="0">
                <a:effectLst/>
              </a:rPr>
              <a:t>soaps seem to be set in hospitals (</a:t>
            </a:r>
            <a:r>
              <a:rPr lang="en-GB" b="1" dirty="0">
                <a:hlinkClick r:id="rId2" tooltip="Classic FM (UK)"/>
              </a:rPr>
              <a:t>Doctors</a:t>
            </a:r>
            <a:r>
              <a:rPr lang="en-GB" dirty="0">
                <a:effectLst/>
              </a:rPr>
              <a:t> in the UK, for example) given that the potential for drama in hospitals is much higher than most other jobs.</a:t>
            </a:r>
          </a:p>
          <a:p>
            <a:pPr algn="just"/>
            <a:endParaRPr lang="en-GB" dirty="0"/>
          </a:p>
        </p:txBody>
      </p:sp>
    </p:spTree>
    <p:extLst>
      <p:ext uri="{BB962C8B-B14F-4D97-AF65-F5344CB8AC3E}">
        <p14:creationId xmlns:p14="http://schemas.microsoft.com/office/powerpoint/2010/main" xmlns="" val="42323319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Contents</a:t>
            </a:r>
            <a:endParaRPr lang="en-GB" dirty="0"/>
          </a:p>
        </p:txBody>
      </p:sp>
      <p:sp>
        <p:nvSpPr>
          <p:cNvPr id="3" name="Zástupný objekt pre obsah 2"/>
          <p:cNvSpPr>
            <a:spLocks noGrp="1"/>
          </p:cNvSpPr>
          <p:nvPr>
            <p:ph idx="1"/>
          </p:nvPr>
        </p:nvSpPr>
        <p:spPr/>
        <p:txBody>
          <a:bodyPr>
            <a:normAutofit/>
          </a:bodyPr>
          <a:lstStyle/>
          <a:p>
            <a:r>
              <a:rPr lang="en-GB" dirty="0" smtClean="0">
                <a:solidFill>
                  <a:schemeClr val="bg1"/>
                </a:solidFill>
              </a:rPr>
              <a:t>Print Media</a:t>
            </a:r>
          </a:p>
          <a:p>
            <a:r>
              <a:rPr lang="en-GB" dirty="0" smtClean="0">
                <a:solidFill>
                  <a:schemeClr val="bg1"/>
                </a:solidFill>
              </a:rPr>
              <a:t>Local Press</a:t>
            </a:r>
          </a:p>
          <a:p>
            <a:r>
              <a:rPr lang="en-GB" dirty="0" smtClean="0">
                <a:solidFill>
                  <a:schemeClr val="bg1"/>
                </a:solidFill>
              </a:rPr>
              <a:t>Television</a:t>
            </a:r>
          </a:p>
          <a:p>
            <a:r>
              <a:rPr lang="en-GB" dirty="0" smtClean="0">
                <a:solidFill>
                  <a:schemeClr val="bg1"/>
                </a:solidFill>
              </a:rPr>
              <a:t>Social Media</a:t>
            </a:r>
          </a:p>
          <a:p>
            <a:r>
              <a:rPr lang="en-GB" dirty="0" smtClean="0">
                <a:solidFill>
                  <a:schemeClr val="bg1"/>
                </a:solidFill>
              </a:rPr>
              <a:t>Radio</a:t>
            </a:r>
          </a:p>
          <a:p>
            <a:r>
              <a:rPr lang="en-GB" dirty="0" smtClean="0">
                <a:solidFill>
                  <a:schemeClr val="bg1"/>
                </a:solidFill>
              </a:rPr>
              <a:t>Revision Materials</a:t>
            </a:r>
          </a:p>
          <a:p>
            <a:r>
              <a:rPr lang="en-GB" dirty="0" smtClean="0">
                <a:solidFill>
                  <a:schemeClr val="bg1"/>
                </a:solidFill>
              </a:rPr>
              <a:t>Glossary of terms</a:t>
            </a:r>
          </a:p>
        </p:txBody>
      </p:sp>
    </p:spTree>
    <p:extLst>
      <p:ext uri="{BB962C8B-B14F-4D97-AF65-F5344CB8AC3E}">
        <p14:creationId xmlns:p14="http://schemas.microsoft.com/office/powerpoint/2010/main" xmlns="" val="35390443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p:cNvSpPr>
            <a:spLocks noGrp="1"/>
          </p:cNvSpPr>
          <p:nvPr>
            <p:ph idx="1"/>
          </p:nvPr>
        </p:nvSpPr>
        <p:spPr>
          <a:xfrm>
            <a:off x="680321" y="2336872"/>
            <a:ext cx="9613861" cy="4063927"/>
          </a:xfrm>
        </p:spPr>
        <p:txBody>
          <a:bodyPr>
            <a:normAutofit fontScale="85000" lnSpcReduction="10000"/>
          </a:bodyPr>
          <a:lstStyle/>
          <a:p>
            <a:pPr lvl="0" algn="just"/>
            <a:r>
              <a:rPr lang="en-GB" dirty="0" err="1" smtClean="0">
                <a:effectLst/>
              </a:rPr>
              <a:t>Aspirational</a:t>
            </a:r>
            <a:r>
              <a:rPr lang="sk-SK" dirty="0" smtClean="0">
                <a:effectLst/>
              </a:rPr>
              <a:t>:</a:t>
            </a:r>
            <a:r>
              <a:rPr lang="en-GB" dirty="0" smtClean="0">
                <a:effectLst/>
              </a:rPr>
              <a:t> </a:t>
            </a:r>
            <a:r>
              <a:rPr lang="en-GB" dirty="0">
                <a:effectLst/>
              </a:rPr>
              <a:t>These soaps are less ‘real life’ in their plots and usually feature wealthy, powerful, glamourous characters whose lives provide escapism from the real world. The South American style </a:t>
            </a:r>
            <a:r>
              <a:rPr lang="en-GB" i="1" dirty="0">
                <a:effectLst/>
              </a:rPr>
              <a:t>telenovela</a:t>
            </a:r>
            <a:r>
              <a:rPr lang="en-GB" dirty="0">
                <a:effectLst/>
              </a:rPr>
              <a:t> or US soaps like </a:t>
            </a:r>
            <a:r>
              <a:rPr lang="en-GB" b="1" dirty="0" smtClean="0">
                <a:hlinkClick r:id="rId2" tooltip="Classic FM (UK)"/>
              </a:rPr>
              <a:t>The </a:t>
            </a:r>
            <a:r>
              <a:rPr lang="en-GB" b="1" dirty="0">
                <a:hlinkClick r:id="rId2" tooltip="Classic FM (UK)"/>
              </a:rPr>
              <a:t>Young and the </a:t>
            </a:r>
            <a:r>
              <a:rPr lang="en-GB" b="1" dirty="0" smtClean="0">
                <a:hlinkClick r:id="rId2" tooltip="Classic FM (UK)"/>
              </a:rPr>
              <a:t>Restless</a:t>
            </a:r>
            <a:r>
              <a:rPr lang="en-GB" dirty="0" smtClean="0">
                <a:effectLst/>
              </a:rPr>
              <a:t> </a:t>
            </a:r>
            <a:r>
              <a:rPr lang="en-GB" dirty="0">
                <a:effectLst/>
              </a:rPr>
              <a:t>are good examples of aspirational soaps. </a:t>
            </a:r>
          </a:p>
          <a:p>
            <a:pPr algn="just"/>
            <a:r>
              <a:rPr lang="en-GB" dirty="0">
                <a:effectLst/>
              </a:rPr>
              <a:t>A feature of all soaps is </a:t>
            </a:r>
            <a:r>
              <a:rPr lang="sk-SK" dirty="0" smtClean="0">
                <a:effectLst/>
              </a:rPr>
              <a:t>a </a:t>
            </a:r>
            <a:r>
              <a:rPr lang="en-GB" dirty="0" smtClean="0">
                <a:effectLst/>
              </a:rPr>
              <a:t>12</a:t>
            </a:r>
            <a:r>
              <a:rPr lang="sk-SK" dirty="0" smtClean="0">
                <a:effectLst/>
              </a:rPr>
              <a:t>-</a:t>
            </a:r>
            <a:r>
              <a:rPr lang="en-GB" dirty="0" smtClean="0">
                <a:effectLst/>
              </a:rPr>
              <a:t>week </a:t>
            </a:r>
            <a:r>
              <a:rPr lang="en-GB" dirty="0">
                <a:effectLst/>
              </a:rPr>
              <a:t>story arch where plotlines are developed over that time frame </a:t>
            </a:r>
            <a:r>
              <a:rPr lang="en-GB" dirty="0" smtClean="0">
                <a:effectLst/>
              </a:rPr>
              <a:t>and</a:t>
            </a:r>
            <a:r>
              <a:rPr lang="sk-SK" dirty="0" smtClean="0">
                <a:effectLst/>
              </a:rPr>
              <a:t>,</a:t>
            </a:r>
            <a:r>
              <a:rPr lang="en-GB" dirty="0" smtClean="0">
                <a:effectLst/>
              </a:rPr>
              <a:t> </a:t>
            </a:r>
            <a:r>
              <a:rPr lang="en-GB" dirty="0">
                <a:effectLst/>
              </a:rPr>
              <a:t>at any given time, one plot is starting, two more are in the middle and one is ending</a:t>
            </a:r>
            <a:r>
              <a:rPr lang="en-GB" dirty="0" smtClean="0">
                <a:effectLst/>
              </a:rPr>
              <a:t>.</a:t>
            </a:r>
          </a:p>
          <a:p>
            <a:pPr algn="just"/>
            <a:r>
              <a:rPr lang="en-GB" dirty="0">
                <a:effectLst/>
              </a:rPr>
              <a:t>The most well-known British soaps </a:t>
            </a:r>
            <a:r>
              <a:rPr lang="en-GB" dirty="0" smtClean="0">
                <a:effectLst/>
              </a:rPr>
              <a:t>are</a:t>
            </a:r>
            <a:r>
              <a:rPr lang="sk-SK" dirty="0" smtClean="0">
                <a:effectLst/>
              </a:rPr>
              <a:t>:</a:t>
            </a:r>
            <a:endParaRPr lang="en-GB" dirty="0">
              <a:effectLst/>
            </a:endParaRPr>
          </a:p>
          <a:p>
            <a:pPr algn="just">
              <a:buNone/>
            </a:pPr>
            <a:r>
              <a:rPr lang="sk-SK" dirty="0" smtClean="0">
                <a:effectLst/>
              </a:rPr>
              <a:t>	</a:t>
            </a:r>
            <a:r>
              <a:rPr lang="en-GB" b="1" dirty="0" smtClean="0">
                <a:hlinkClick r:id="rId2" tooltip="Classic FM (UK)"/>
              </a:rPr>
              <a:t>Coronation </a:t>
            </a:r>
            <a:r>
              <a:rPr lang="en-GB" b="1" dirty="0">
                <a:hlinkClick r:id="rId2" tooltip="Classic FM (UK)"/>
              </a:rPr>
              <a:t>Street </a:t>
            </a:r>
            <a:r>
              <a:rPr lang="en-GB" dirty="0">
                <a:effectLst/>
              </a:rPr>
              <a:t>(fictional Manchester suburb), ITV, 1960-</a:t>
            </a:r>
          </a:p>
          <a:p>
            <a:pPr algn="just">
              <a:buNone/>
            </a:pPr>
            <a:r>
              <a:rPr lang="sk-SK" dirty="0" smtClean="0">
                <a:effectLst/>
              </a:rPr>
              <a:t>	</a:t>
            </a:r>
            <a:r>
              <a:rPr lang="en-GB" b="1" dirty="0" err="1" smtClean="0">
                <a:hlinkClick r:id="rId2" tooltip="Classic FM (UK)"/>
              </a:rPr>
              <a:t>Eastenders</a:t>
            </a:r>
            <a:r>
              <a:rPr lang="en-GB" dirty="0" smtClean="0">
                <a:effectLst/>
              </a:rPr>
              <a:t> </a:t>
            </a:r>
            <a:r>
              <a:rPr lang="en-GB" dirty="0">
                <a:effectLst/>
              </a:rPr>
              <a:t>(fictional London suburb,) BBC, </a:t>
            </a:r>
            <a:r>
              <a:rPr lang="en-GB" dirty="0" smtClean="0">
                <a:effectLst/>
              </a:rPr>
              <a:t>1985– </a:t>
            </a:r>
            <a:endParaRPr lang="en-GB" dirty="0">
              <a:effectLst/>
            </a:endParaRPr>
          </a:p>
          <a:p>
            <a:pPr algn="just">
              <a:buNone/>
            </a:pPr>
            <a:r>
              <a:rPr lang="sk-SK" dirty="0" smtClean="0">
                <a:effectLst/>
              </a:rPr>
              <a:t>	</a:t>
            </a:r>
            <a:r>
              <a:rPr lang="en-GB" b="1" dirty="0" err="1" smtClean="0">
                <a:hlinkClick r:id="rId2" tooltip="Classic FM (UK)"/>
              </a:rPr>
              <a:t>Emmerdale</a:t>
            </a:r>
            <a:r>
              <a:rPr lang="en-GB" dirty="0" smtClean="0">
                <a:effectLst/>
              </a:rPr>
              <a:t> </a:t>
            </a:r>
            <a:r>
              <a:rPr lang="en-GB" dirty="0">
                <a:effectLst/>
              </a:rPr>
              <a:t>(fictional Yorkshire village, originally Emmerdale Farm), ITV, 1972- </a:t>
            </a:r>
          </a:p>
          <a:p>
            <a:pPr algn="just">
              <a:buNone/>
            </a:pPr>
            <a:r>
              <a:rPr lang="sk-SK" dirty="0" smtClean="0">
                <a:effectLst/>
              </a:rPr>
              <a:t>	</a:t>
            </a:r>
            <a:r>
              <a:rPr lang="en-GB" b="1" dirty="0" smtClean="0">
                <a:hlinkClick r:id="rId2" tooltip="Classic FM (UK)"/>
              </a:rPr>
              <a:t>Brookside</a:t>
            </a:r>
            <a:r>
              <a:rPr lang="en-GB" dirty="0" smtClean="0">
                <a:effectLst/>
              </a:rPr>
              <a:t> </a:t>
            </a:r>
            <a:r>
              <a:rPr lang="en-GB" dirty="0">
                <a:effectLst/>
              </a:rPr>
              <a:t>(1982-2003, Liverpool), Channel Four’s flagship show for many </a:t>
            </a:r>
            <a:r>
              <a:rPr lang="en-GB" dirty="0" smtClean="0">
                <a:effectLst/>
              </a:rPr>
              <a:t>years</a:t>
            </a:r>
            <a:endParaRPr lang="en-GB" dirty="0">
              <a:effectLst/>
            </a:endParaRPr>
          </a:p>
          <a:p>
            <a:pPr algn="just"/>
            <a:endParaRPr lang="en-GB" dirty="0">
              <a:effectLst/>
            </a:endParaRPr>
          </a:p>
          <a:p>
            <a:pPr marL="0" indent="0" algn="just">
              <a:buNone/>
            </a:pPr>
            <a:endParaRPr lang="en-GB" dirty="0"/>
          </a:p>
        </p:txBody>
      </p:sp>
      <p:sp>
        <p:nvSpPr>
          <p:cNvPr id="4" name="Nadpis 1"/>
          <p:cNvSpPr>
            <a:spLocks noGrp="1"/>
          </p:cNvSpPr>
          <p:nvPr>
            <p:ph type="title"/>
          </p:nvPr>
        </p:nvSpPr>
        <p:spPr>
          <a:xfrm>
            <a:off x="680321" y="753228"/>
            <a:ext cx="9613861" cy="1080938"/>
          </a:xfrm>
        </p:spPr>
        <p:txBody>
          <a:bodyPr/>
          <a:lstStyle/>
          <a:p>
            <a:r>
              <a:rPr lang="en-GB" dirty="0" smtClean="0"/>
              <a:t>Types of Television Programme</a:t>
            </a:r>
            <a:r>
              <a:rPr lang="sk-SK" dirty="0" smtClean="0"/>
              <a:t>s </a:t>
            </a:r>
            <a:r>
              <a:rPr lang="en-US" dirty="0" smtClean="0"/>
              <a:t>– Soap Opera</a:t>
            </a:r>
            <a:endParaRPr lang="en-GB" dirty="0"/>
          </a:p>
        </p:txBody>
      </p:sp>
    </p:spTree>
    <p:extLst>
      <p:ext uri="{BB962C8B-B14F-4D97-AF65-F5344CB8AC3E}">
        <p14:creationId xmlns:p14="http://schemas.microsoft.com/office/powerpoint/2010/main" xmlns="" val="37861579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p:cNvSpPr>
            <a:spLocks noGrp="1"/>
          </p:cNvSpPr>
          <p:nvPr>
            <p:ph idx="1"/>
          </p:nvPr>
        </p:nvSpPr>
        <p:spPr>
          <a:xfrm>
            <a:off x="680321" y="2184400"/>
            <a:ext cx="9613861" cy="4102099"/>
          </a:xfrm>
        </p:spPr>
        <p:txBody>
          <a:bodyPr>
            <a:normAutofit fontScale="77500" lnSpcReduction="20000"/>
          </a:bodyPr>
          <a:lstStyle/>
          <a:p>
            <a:pPr algn="just"/>
            <a:r>
              <a:rPr lang="en-US" dirty="0" smtClean="0">
                <a:effectLst/>
              </a:rPr>
              <a:t>British </a:t>
            </a:r>
            <a:r>
              <a:rPr lang="en-US" dirty="0">
                <a:effectLst/>
              </a:rPr>
              <a:t>sit-coms’ tradition, or roots, can be found in several sources. Firstly, the ‘variety’ style of entertainment which was popular in the days of Victorian music hall theatre – comedy songs, skits or small sketches and characters dressing up in costume were features of ‘music hall’ and those elements can still be seen in some British comedy. Another element is surrealism, British sitcoms and British comedy in general often has an element of the unreal or takes place within an exaggerated reality. The influence of surrealism can be traced back to the writings of Lewis Carroll or the nonsense poetry of Edward Lear as well as the psychedelic music of bands like Pink Floyd. A third common feature of British comedy is word play, often in the form of </a:t>
            </a:r>
            <a:r>
              <a:rPr lang="en-US" sz="2500" dirty="0">
                <a:hlinkClick r:id="rId2" tooltip="Classic FM (UK)"/>
              </a:rPr>
              <a:t>puns</a:t>
            </a:r>
            <a:r>
              <a:rPr lang="en-US" b="1" dirty="0">
                <a:effectLst/>
              </a:rPr>
              <a:t> </a:t>
            </a:r>
            <a:r>
              <a:rPr lang="en-US" dirty="0">
                <a:effectLst/>
              </a:rPr>
              <a:t>or </a:t>
            </a:r>
            <a:r>
              <a:rPr lang="en-US" sz="2500" dirty="0">
                <a:hlinkClick r:id="rId2" tooltip="Classic FM (UK)"/>
              </a:rPr>
              <a:t>innuendo</a:t>
            </a:r>
            <a:r>
              <a:rPr lang="en-US" dirty="0">
                <a:effectLst/>
              </a:rPr>
              <a:t> (a common word or phrase given a suggestive, often sexual, second meaning). Due to the lexical complexity of some of this word play, British comedy is often said to be harder to understand than American </a:t>
            </a:r>
            <a:r>
              <a:rPr lang="en-US" dirty="0" err="1">
                <a:effectLst/>
              </a:rPr>
              <a:t>humour</a:t>
            </a:r>
            <a:r>
              <a:rPr lang="en-US" dirty="0">
                <a:effectLst/>
              </a:rPr>
              <a:t>. Like Czechoslovak comedy of the </a:t>
            </a:r>
            <a:r>
              <a:rPr lang="en-US" i="1" dirty="0">
                <a:effectLst/>
              </a:rPr>
              <a:t>cabaret </a:t>
            </a:r>
            <a:r>
              <a:rPr lang="en-US" dirty="0">
                <a:effectLst/>
              </a:rPr>
              <a:t>style, where outright or obvious criticism of politicians or the political system was dangerous, satire is another feature of British comedy; the </a:t>
            </a:r>
            <a:r>
              <a:rPr lang="en-US" sz="2500" dirty="0">
                <a:effectLst/>
              </a:rPr>
              <a:t>use of irony or satire has a long heritage in British comedy, stretching back from music hall songs and sketches to political magazines like </a:t>
            </a:r>
            <a:r>
              <a:rPr lang="en-US" sz="2500" dirty="0">
                <a:hlinkClick r:id="rId2" tooltip="Classic FM (UK)"/>
              </a:rPr>
              <a:t>Punch </a:t>
            </a:r>
            <a:r>
              <a:rPr lang="en-US" sz="2500" dirty="0">
                <a:effectLst/>
              </a:rPr>
              <a:t>or </a:t>
            </a:r>
            <a:r>
              <a:rPr lang="en-US" sz="2500" dirty="0">
                <a:hlinkClick r:id="rId2" tooltip="Classic FM (UK)"/>
              </a:rPr>
              <a:t>Private Eye </a:t>
            </a:r>
            <a:r>
              <a:rPr lang="en-US" sz="2500" dirty="0">
                <a:effectLst/>
              </a:rPr>
              <a:t>and current events based shows like </a:t>
            </a:r>
            <a:r>
              <a:rPr lang="en-US" sz="2500" dirty="0">
                <a:hlinkClick r:id="rId2" tooltip="Classic FM (UK)"/>
              </a:rPr>
              <a:t>The Frost Report </a:t>
            </a:r>
            <a:r>
              <a:rPr lang="en-US" sz="2500" dirty="0">
                <a:effectLst/>
              </a:rPr>
              <a:t>or </a:t>
            </a:r>
            <a:r>
              <a:rPr lang="en-US" sz="2500" dirty="0">
                <a:hlinkClick r:id="rId2" tooltip="Classic FM (UK)"/>
              </a:rPr>
              <a:t>That Was The Week That Was </a:t>
            </a:r>
            <a:r>
              <a:rPr lang="en-US" sz="2500" dirty="0">
                <a:effectLst/>
              </a:rPr>
              <a:t>in the 1960s to more modern shows like </a:t>
            </a:r>
            <a:r>
              <a:rPr lang="en-US" sz="2500" dirty="0">
                <a:hlinkClick r:id="rId2" tooltip="Classic FM (UK)"/>
              </a:rPr>
              <a:t>Have I Got News For You </a:t>
            </a:r>
            <a:r>
              <a:rPr lang="en-US" sz="2500" dirty="0">
                <a:effectLst/>
              </a:rPr>
              <a:t>or </a:t>
            </a:r>
            <a:r>
              <a:rPr lang="en-US" sz="2500" dirty="0">
                <a:hlinkClick r:id="rId2" tooltip="Classic FM (UK)"/>
              </a:rPr>
              <a:t>Mock The Week</a:t>
            </a:r>
            <a:r>
              <a:rPr lang="en-US" sz="2500" dirty="0">
                <a:effectLst/>
              </a:rPr>
              <a:t>. </a:t>
            </a:r>
            <a:endParaRPr lang="en-GB" sz="2500" dirty="0">
              <a:effectLst/>
            </a:endParaRPr>
          </a:p>
          <a:p>
            <a:endParaRPr lang="en-GB" dirty="0"/>
          </a:p>
        </p:txBody>
      </p:sp>
      <p:sp>
        <p:nvSpPr>
          <p:cNvPr id="4" name="Nadpis 1"/>
          <p:cNvSpPr>
            <a:spLocks noGrp="1"/>
          </p:cNvSpPr>
          <p:nvPr>
            <p:ph type="title"/>
          </p:nvPr>
        </p:nvSpPr>
        <p:spPr>
          <a:xfrm>
            <a:off x="680321" y="753228"/>
            <a:ext cx="9613861" cy="1080938"/>
          </a:xfrm>
        </p:spPr>
        <p:txBody>
          <a:bodyPr/>
          <a:lstStyle/>
          <a:p>
            <a:r>
              <a:rPr lang="en-GB" dirty="0" smtClean="0"/>
              <a:t>Types of Television Programme</a:t>
            </a:r>
            <a:r>
              <a:rPr lang="sk-SK" dirty="0" smtClean="0"/>
              <a:t>s - </a:t>
            </a:r>
            <a:r>
              <a:rPr lang="sk-SK" dirty="0" err="1" smtClean="0"/>
              <a:t>Sitcom</a:t>
            </a:r>
            <a:endParaRPr lang="en-GB" dirty="0"/>
          </a:p>
        </p:txBody>
      </p:sp>
    </p:spTree>
    <p:extLst>
      <p:ext uri="{BB962C8B-B14F-4D97-AF65-F5344CB8AC3E}">
        <p14:creationId xmlns:p14="http://schemas.microsoft.com/office/powerpoint/2010/main" xmlns="" val="5294456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p:cNvSpPr>
            <a:spLocks noGrp="1"/>
          </p:cNvSpPr>
          <p:nvPr>
            <p:ph idx="1"/>
          </p:nvPr>
        </p:nvSpPr>
        <p:spPr/>
        <p:txBody>
          <a:bodyPr>
            <a:normAutofit fontScale="85000" lnSpcReduction="10000"/>
          </a:bodyPr>
          <a:lstStyle/>
          <a:p>
            <a:pPr algn="just"/>
            <a:r>
              <a:rPr lang="en-US" dirty="0">
                <a:effectLst/>
              </a:rPr>
              <a:t>The use of </a:t>
            </a:r>
            <a:r>
              <a:rPr lang="en-US" b="1" dirty="0">
                <a:effectLst/>
              </a:rPr>
              <a:t>catchphrases </a:t>
            </a:r>
            <a:r>
              <a:rPr lang="en-US" dirty="0">
                <a:effectLst/>
              </a:rPr>
              <a:t>is another common feature in British comedies; a line or a phrase which becomes attached to a particular character and he or she will invariably repeat this catchphrase at least once per episode. Several new wave comedy shows (</a:t>
            </a:r>
            <a:r>
              <a:rPr lang="en-US" sz="2200" dirty="0">
                <a:hlinkClick r:id="rId2" tooltip="Classic FM (UK)"/>
              </a:rPr>
              <a:t>The Fast </a:t>
            </a:r>
            <a:r>
              <a:rPr lang="en-US" sz="2200" dirty="0" smtClean="0">
                <a:hlinkClick r:id="rId2" tooltip="Classic FM (UK)"/>
              </a:rPr>
              <a:t>Show</a:t>
            </a:r>
            <a:r>
              <a:rPr lang="en-US" sz="1800" dirty="0" smtClean="0">
                <a:effectLst/>
              </a:rPr>
              <a:t>,</a:t>
            </a:r>
            <a:r>
              <a:rPr lang="sk-SK" sz="1800" dirty="0" smtClean="0">
                <a:effectLst/>
              </a:rPr>
              <a:t> </a:t>
            </a:r>
            <a:r>
              <a:rPr lang="en-US" sz="2200" dirty="0" smtClean="0">
                <a:hlinkClick r:id="rId2" tooltip="Classic FM (UK)"/>
              </a:rPr>
              <a:t>Little Britain</a:t>
            </a:r>
            <a:r>
              <a:rPr lang="en-US" sz="1800" dirty="0" smtClean="0">
                <a:effectLst/>
              </a:rPr>
              <a:t>,</a:t>
            </a:r>
            <a:r>
              <a:rPr lang="en-US" sz="2200" dirty="0" smtClean="0">
                <a:hlinkClick r:id="rId2" tooltip="Classic FM (UK)"/>
              </a:rPr>
              <a:t> </a:t>
            </a:r>
            <a:r>
              <a:rPr lang="en-US" sz="2200" dirty="0">
                <a:hlinkClick r:id="rId2" tooltip="Classic FM (UK)"/>
              </a:rPr>
              <a:t>The Catherine Tate </a:t>
            </a:r>
            <a:r>
              <a:rPr lang="en-US" sz="2200" dirty="0" smtClean="0">
                <a:hlinkClick r:id="rId2" tooltip="Classic FM (UK)"/>
              </a:rPr>
              <a:t>Show</a:t>
            </a:r>
            <a:r>
              <a:rPr lang="en-US" sz="1800" dirty="0" smtClean="0">
                <a:effectLst/>
              </a:rPr>
              <a:t>,</a:t>
            </a:r>
            <a:r>
              <a:rPr lang="en-US" sz="2200" dirty="0" smtClean="0">
                <a:hlinkClick r:id="rId2" tooltip="Classic FM (UK)"/>
              </a:rPr>
              <a:t> </a:t>
            </a:r>
            <a:r>
              <a:rPr lang="en-US" sz="2200" dirty="0">
                <a:hlinkClick r:id="rId2" tooltip="Classic FM (UK)"/>
              </a:rPr>
              <a:t>Harry Enfield and Chums</a:t>
            </a:r>
            <a:r>
              <a:rPr lang="en-US" dirty="0">
                <a:effectLst/>
              </a:rPr>
              <a:t>) abandoned all premise of traditional jokes in </a:t>
            </a:r>
            <a:r>
              <a:rPr lang="en-US" dirty="0" err="1">
                <a:effectLst/>
              </a:rPr>
              <a:t>favour</a:t>
            </a:r>
            <a:r>
              <a:rPr lang="en-US" dirty="0">
                <a:effectLst/>
              </a:rPr>
              <a:t> of a format containing many short sketches (typically 25-40 in a 30 minute episode) featuring a lot of regular characters, all of whom had a catchphrase and each sketch was set up so that the character could say their catchphrase rather than tell the punch-line of the joke. A final influence on British comedy is physical, </a:t>
            </a:r>
            <a:r>
              <a:rPr lang="en-US" b="1" dirty="0">
                <a:effectLst/>
              </a:rPr>
              <a:t>slapstick </a:t>
            </a:r>
            <a:r>
              <a:rPr lang="en-US" dirty="0">
                <a:effectLst/>
              </a:rPr>
              <a:t>comedy; </a:t>
            </a:r>
            <a:r>
              <a:rPr lang="en-US" dirty="0" err="1">
                <a:effectLst/>
              </a:rPr>
              <a:t>humour</a:t>
            </a:r>
            <a:r>
              <a:rPr lang="en-US" dirty="0">
                <a:effectLst/>
              </a:rPr>
              <a:t> of the ‘man falls into hole’ type. A slapstick pioneer in the early days of Hollywood was the British born actor and director, Charlie Chaplin. A famous silent film from 1967 - </a:t>
            </a:r>
            <a:r>
              <a:rPr lang="en-US" sz="2200" dirty="0" smtClean="0">
                <a:hlinkClick r:id="rId2" tooltip="Classic FM (UK)"/>
              </a:rPr>
              <a:t>The </a:t>
            </a:r>
            <a:r>
              <a:rPr lang="en-US" dirty="0" smtClean="0">
                <a:effectLst/>
                <a:hlinkClick r:id="rId2" tooltip="Classic FM (UK)"/>
              </a:rPr>
              <a:t>Plank</a:t>
            </a:r>
            <a:r>
              <a:rPr lang="sk-SK" dirty="0" smtClean="0">
                <a:effectLst/>
              </a:rPr>
              <a:t> </a:t>
            </a:r>
            <a:r>
              <a:rPr lang="en-US" dirty="0" smtClean="0">
                <a:effectLst/>
              </a:rPr>
              <a:t>- </a:t>
            </a:r>
            <a:r>
              <a:rPr lang="en-US" dirty="0">
                <a:effectLst/>
              </a:rPr>
              <a:t>is one of the best known examples of British slapstick and, later and more famously, </a:t>
            </a:r>
            <a:r>
              <a:rPr lang="en-US" sz="2200" dirty="0">
                <a:hlinkClick r:id="rId2" tooltip="Classic FM (UK)"/>
              </a:rPr>
              <a:t>Mr. </a:t>
            </a:r>
            <a:r>
              <a:rPr lang="en-US" sz="2200" dirty="0" smtClean="0">
                <a:hlinkClick r:id="rId2" tooltip="Classic FM (UK)"/>
              </a:rPr>
              <a:t>Bean</a:t>
            </a:r>
            <a:r>
              <a:rPr lang="sk-SK" sz="2200" dirty="0" smtClean="0"/>
              <a:t> </a:t>
            </a:r>
            <a:r>
              <a:rPr lang="en-US" dirty="0" smtClean="0">
                <a:effectLst/>
              </a:rPr>
              <a:t>successfully </a:t>
            </a:r>
            <a:r>
              <a:rPr lang="en-US" dirty="0">
                <a:effectLst/>
              </a:rPr>
              <a:t>updated this format for modern audiences.</a:t>
            </a:r>
            <a:endParaRPr lang="en-GB" dirty="0"/>
          </a:p>
        </p:txBody>
      </p:sp>
      <p:sp>
        <p:nvSpPr>
          <p:cNvPr id="4" name="Nadpis 1"/>
          <p:cNvSpPr>
            <a:spLocks noGrp="1"/>
          </p:cNvSpPr>
          <p:nvPr>
            <p:ph type="title"/>
          </p:nvPr>
        </p:nvSpPr>
        <p:spPr>
          <a:xfrm>
            <a:off x="680321" y="753228"/>
            <a:ext cx="9613861" cy="1080938"/>
          </a:xfrm>
        </p:spPr>
        <p:txBody>
          <a:bodyPr/>
          <a:lstStyle/>
          <a:p>
            <a:r>
              <a:rPr lang="en-GB" dirty="0" smtClean="0"/>
              <a:t>Types of Television Programme</a:t>
            </a:r>
            <a:r>
              <a:rPr lang="sk-SK" dirty="0" smtClean="0"/>
              <a:t>s - </a:t>
            </a:r>
            <a:r>
              <a:rPr lang="sk-SK" dirty="0" err="1" smtClean="0"/>
              <a:t>Sitcom</a:t>
            </a:r>
            <a:endParaRPr lang="en-GB" dirty="0"/>
          </a:p>
        </p:txBody>
      </p:sp>
    </p:spTree>
    <p:extLst>
      <p:ext uri="{BB962C8B-B14F-4D97-AF65-F5344CB8AC3E}">
        <p14:creationId xmlns:p14="http://schemas.microsoft.com/office/powerpoint/2010/main" xmlns="" val="42690147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p:cNvSpPr>
            <a:spLocks noGrp="1"/>
          </p:cNvSpPr>
          <p:nvPr>
            <p:ph idx="1"/>
          </p:nvPr>
        </p:nvSpPr>
        <p:spPr>
          <a:xfrm>
            <a:off x="680321" y="2095500"/>
            <a:ext cx="9613861" cy="4292600"/>
          </a:xfrm>
        </p:spPr>
        <p:txBody>
          <a:bodyPr>
            <a:noAutofit/>
          </a:bodyPr>
          <a:lstStyle/>
          <a:p>
            <a:r>
              <a:rPr lang="en-GB" sz="1600" b="1" u="sng" dirty="0" smtClean="0">
                <a:effectLst/>
                <a:hlinkClick r:id="rId2"/>
              </a:rPr>
              <a:t>https</a:t>
            </a:r>
            <a:r>
              <a:rPr lang="en-GB" sz="1600" b="1" u="sng" dirty="0">
                <a:effectLst/>
                <a:hlinkClick r:id="rId2"/>
              </a:rPr>
              <a:t>://www.youtube.com/watch?v=tjJc8xLYhak</a:t>
            </a:r>
            <a:r>
              <a:rPr lang="en-GB" sz="1600" b="1" dirty="0">
                <a:effectLst/>
              </a:rPr>
              <a:t> (Mrs. Brown’s Boys)</a:t>
            </a:r>
          </a:p>
          <a:p>
            <a:r>
              <a:rPr lang="en-GB" sz="1600" b="1" u="sng" dirty="0">
                <a:effectLst/>
                <a:hlinkClick r:id="rId3"/>
              </a:rPr>
              <a:t>https://www.youtube.com/watch?v=5b-DsPazO9c</a:t>
            </a:r>
            <a:r>
              <a:rPr lang="en-GB" sz="1600" b="1" dirty="0">
                <a:effectLst/>
              </a:rPr>
              <a:t> (Office)</a:t>
            </a:r>
          </a:p>
          <a:p>
            <a:r>
              <a:rPr lang="en-GB" sz="1600" b="1" u="sng" dirty="0">
                <a:effectLst/>
                <a:hlinkClick r:id="rId4"/>
              </a:rPr>
              <a:t>https://www.youtube.com/watch?v=5XZCYE4k2wU</a:t>
            </a:r>
            <a:r>
              <a:rPr lang="en-GB" sz="1600" b="1" dirty="0">
                <a:effectLst/>
              </a:rPr>
              <a:t> (Peep Show)</a:t>
            </a:r>
          </a:p>
          <a:p>
            <a:r>
              <a:rPr lang="en-GB" sz="1600" b="1" dirty="0">
                <a:effectLst/>
              </a:rPr>
              <a:t> </a:t>
            </a:r>
            <a:r>
              <a:rPr lang="en-GB" sz="1600" b="1" u="sng" dirty="0">
                <a:effectLst/>
                <a:hlinkClick r:id="rId5"/>
              </a:rPr>
              <a:t>https://www.youtube.com/watch?v=vnciwwsvNcc</a:t>
            </a:r>
            <a:r>
              <a:rPr lang="en-GB" sz="1600" b="1" dirty="0">
                <a:effectLst/>
              </a:rPr>
              <a:t> (Monty Python)</a:t>
            </a:r>
          </a:p>
          <a:p>
            <a:r>
              <a:rPr lang="en-GB" sz="1600" b="1" u="sng" dirty="0">
                <a:effectLst/>
                <a:hlinkClick r:id="rId6"/>
              </a:rPr>
              <a:t>https://www.youtube.com/watch?v=7xnNhzgcWTk</a:t>
            </a:r>
            <a:r>
              <a:rPr lang="en-GB" sz="1600" b="1" dirty="0">
                <a:effectLst/>
              </a:rPr>
              <a:t> (</a:t>
            </a:r>
            <a:r>
              <a:rPr lang="en-GB" sz="1600" b="1" dirty="0" err="1">
                <a:effectLst/>
              </a:rPr>
              <a:t>Fawlty</a:t>
            </a:r>
            <a:r>
              <a:rPr lang="en-GB" sz="1600" b="1" dirty="0">
                <a:effectLst/>
              </a:rPr>
              <a:t> Towers)</a:t>
            </a:r>
          </a:p>
          <a:p>
            <a:r>
              <a:rPr lang="en-GB" sz="1600" b="1" u="sng" dirty="0">
                <a:effectLst/>
                <a:hlinkClick r:id="rId7"/>
              </a:rPr>
              <a:t>https://www.youtube.com/watch?v=63rcdLeXiU8</a:t>
            </a:r>
            <a:r>
              <a:rPr lang="en-GB" sz="1600" b="1" dirty="0">
                <a:effectLst/>
              </a:rPr>
              <a:t> (Only Fools And Horses)</a:t>
            </a:r>
          </a:p>
          <a:p>
            <a:r>
              <a:rPr lang="en-GB" sz="1600" b="1" u="sng" dirty="0">
                <a:effectLst/>
                <a:hlinkClick r:id="rId8"/>
              </a:rPr>
              <a:t>https://www.youtube.com/watch?v=72BrqGNvaT0</a:t>
            </a:r>
            <a:r>
              <a:rPr lang="en-GB" sz="1600" b="1" dirty="0">
                <a:effectLst/>
              </a:rPr>
              <a:t> (Alan Partridge)</a:t>
            </a:r>
          </a:p>
          <a:p>
            <a:r>
              <a:rPr lang="en-GB" sz="1600" b="1" u="sng" dirty="0">
                <a:effectLst/>
                <a:hlinkClick r:id="rId9"/>
              </a:rPr>
              <a:t>https://www.youtube.com/watch?v=HWc3WY3fuZU</a:t>
            </a:r>
            <a:r>
              <a:rPr lang="en-GB" sz="1600" b="1" dirty="0">
                <a:effectLst/>
              </a:rPr>
              <a:t> (IT Crowd)</a:t>
            </a:r>
          </a:p>
          <a:p>
            <a:r>
              <a:rPr lang="en-GB" sz="1600" b="1" u="sng" dirty="0">
                <a:effectLst/>
                <a:hlinkClick r:id="rId10"/>
              </a:rPr>
              <a:t>https://www.youtube.com/watch?v=q8T8p1x-R5g</a:t>
            </a:r>
            <a:r>
              <a:rPr lang="en-GB" sz="1600" b="1" dirty="0">
                <a:effectLst/>
              </a:rPr>
              <a:t> (Mighty </a:t>
            </a:r>
            <a:r>
              <a:rPr lang="en-GB" sz="1600" b="1" dirty="0" err="1">
                <a:effectLst/>
              </a:rPr>
              <a:t>Boosh</a:t>
            </a:r>
            <a:r>
              <a:rPr lang="en-GB" sz="1600" b="1" dirty="0">
                <a:effectLst/>
              </a:rPr>
              <a:t>)</a:t>
            </a:r>
          </a:p>
          <a:p>
            <a:r>
              <a:rPr lang="en-GB" sz="1600" b="1" u="sng" dirty="0">
                <a:effectLst/>
                <a:hlinkClick r:id="rId11"/>
              </a:rPr>
              <a:t>https://www.youtube.com/watch?v=LT-b1qXznKI</a:t>
            </a:r>
            <a:r>
              <a:rPr lang="en-GB" sz="1600" b="1" dirty="0">
                <a:effectLst/>
              </a:rPr>
              <a:t> (Fast Show)</a:t>
            </a:r>
          </a:p>
          <a:p>
            <a:r>
              <a:rPr lang="en-GB" sz="1600" b="1" u="sng" dirty="0">
                <a:effectLst/>
                <a:hlinkClick r:id="rId12"/>
              </a:rPr>
              <a:t>https://www.youtube.com/watch?v=zV1zK8zRCPo</a:t>
            </a:r>
            <a:r>
              <a:rPr lang="en-GB" sz="1600" b="1" dirty="0">
                <a:effectLst/>
              </a:rPr>
              <a:t> (Catherine Tate)</a:t>
            </a:r>
          </a:p>
          <a:p>
            <a:r>
              <a:rPr lang="en-GB" sz="1600" b="1" u="sng" dirty="0">
                <a:effectLst/>
                <a:hlinkClick r:id="rId13"/>
              </a:rPr>
              <a:t>https://www.youtube.com/watch?v=OSNY869xRdY</a:t>
            </a:r>
            <a:r>
              <a:rPr lang="en-GB" sz="1600" b="1" dirty="0">
                <a:effectLst/>
              </a:rPr>
              <a:t> (Little Britain)</a:t>
            </a:r>
          </a:p>
          <a:p>
            <a:endParaRPr lang="en-GB" sz="1600" b="1" dirty="0"/>
          </a:p>
        </p:txBody>
      </p:sp>
      <p:sp>
        <p:nvSpPr>
          <p:cNvPr id="4" name="Nadpis 1"/>
          <p:cNvSpPr>
            <a:spLocks noGrp="1"/>
          </p:cNvSpPr>
          <p:nvPr>
            <p:ph type="title"/>
          </p:nvPr>
        </p:nvSpPr>
        <p:spPr>
          <a:xfrm>
            <a:off x="680321" y="753228"/>
            <a:ext cx="9613861" cy="1080938"/>
          </a:xfrm>
        </p:spPr>
        <p:txBody>
          <a:bodyPr/>
          <a:lstStyle/>
          <a:p>
            <a:r>
              <a:rPr lang="en-GB" dirty="0" smtClean="0"/>
              <a:t>Examples of British </a:t>
            </a:r>
            <a:r>
              <a:rPr lang="sk-SK" dirty="0" smtClean="0"/>
              <a:t>S</a:t>
            </a:r>
            <a:r>
              <a:rPr lang="en-GB" dirty="0" err="1" smtClean="0"/>
              <a:t>itcoms</a:t>
            </a:r>
            <a:endParaRPr lang="en-GB" dirty="0" smtClean="0"/>
          </a:p>
        </p:txBody>
      </p:sp>
    </p:spTree>
    <p:extLst>
      <p:ext uri="{BB962C8B-B14F-4D97-AF65-F5344CB8AC3E}">
        <p14:creationId xmlns:p14="http://schemas.microsoft.com/office/powerpoint/2010/main" xmlns="" val="40066136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p:cNvSpPr>
            <a:spLocks noGrp="1"/>
          </p:cNvSpPr>
          <p:nvPr>
            <p:ph idx="1"/>
          </p:nvPr>
        </p:nvSpPr>
        <p:spPr>
          <a:xfrm>
            <a:off x="680321" y="2336872"/>
            <a:ext cx="9613861" cy="3936927"/>
          </a:xfrm>
        </p:spPr>
        <p:txBody>
          <a:bodyPr>
            <a:normAutofit fontScale="85000" lnSpcReduction="20000"/>
          </a:bodyPr>
          <a:lstStyle/>
          <a:p>
            <a:pPr algn="just"/>
            <a:r>
              <a:rPr lang="en-GB" dirty="0" smtClean="0">
                <a:effectLst/>
              </a:rPr>
              <a:t>Reality </a:t>
            </a:r>
            <a:r>
              <a:rPr lang="en-GB" dirty="0">
                <a:effectLst/>
              </a:rPr>
              <a:t>TV is also a common feature of UK television and can be divided into three main genres:</a:t>
            </a:r>
          </a:p>
          <a:p>
            <a:pPr algn="just"/>
            <a:r>
              <a:rPr lang="en-GB" b="1" dirty="0">
                <a:effectLst/>
              </a:rPr>
              <a:t>‘Fly on the wall’ </a:t>
            </a:r>
            <a:r>
              <a:rPr lang="en-GB" dirty="0" err="1">
                <a:hlinkClick r:id="rId2" tooltip="Classic FM (UK)"/>
              </a:rPr>
              <a:t>Docu</a:t>
            </a:r>
            <a:r>
              <a:rPr lang="en-GB" dirty="0">
                <a:hlinkClick r:id="rId2" tooltip="Classic FM (UK)"/>
              </a:rPr>
              <a:t>-soaps</a:t>
            </a:r>
            <a:r>
              <a:rPr lang="en-GB" dirty="0">
                <a:effectLst/>
              </a:rPr>
              <a:t>, (</a:t>
            </a:r>
            <a:r>
              <a:rPr lang="en-GB" dirty="0">
                <a:hlinkClick r:id="rId2" tooltip="Classic FM (UK)"/>
              </a:rPr>
              <a:t>Airport</a:t>
            </a:r>
            <a:r>
              <a:rPr lang="en-GB" sz="2800" b="1" dirty="0">
                <a:effectLst/>
              </a:rPr>
              <a:t>, </a:t>
            </a:r>
            <a:r>
              <a:rPr lang="en-GB" dirty="0">
                <a:hlinkClick r:id="rId2" tooltip="Classic FM (UK)"/>
              </a:rPr>
              <a:t>Cruise Ship</a:t>
            </a:r>
            <a:r>
              <a:rPr lang="en-GB" sz="2800" b="1" dirty="0">
                <a:effectLst/>
              </a:rPr>
              <a:t>, </a:t>
            </a:r>
            <a:r>
              <a:rPr lang="en-GB" dirty="0">
                <a:hlinkClick r:id="rId2" tooltip="Classic FM (UK)"/>
              </a:rPr>
              <a:t>Driving School</a:t>
            </a:r>
            <a:r>
              <a:rPr lang="en-GB" dirty="0">
                <a:effectLst/>
              </a:rPr>
              <a:t>). As mentioned above, these shows follow people doing their jobs and often feature an </a:t>
            </a:r>
            <a:r>
              <a:rPr lang="en-GB" dirty="0" smtClean="0">
                <a:effectLst/>
              </a:rPr>
              <a:t>off</a:t>
            </a:r>
            <a:r>
              <a:rPr lang="sk-SK" dirty="0" smtClean="0">
                <a:effectLst/>
              </a:rPr>
              <a:t>-</a:t>
            </a:r>
            <a:r>
              <a:rPr lang="en-GB" dirty="0" smtClean="0">
                <a:effectLst/>
              </a:rPr>
              <a:t>screen </a:t>
            </a:r>
            <a:r>
              <a:rPr lang="en-GB" dirty="0">
                <a:effectLst/>
              </a:rPr>
              <a:t>narrator and ‘talking head’ sections where they main protagonists are interviewed face to face. These shows remain very popular for both audiences, due to their ‘soap</a:t>
            </a:r>
            <a:r>
              <a:rPr lang="en-GB" dirty="0" smtClean="0">
                <a:effectLst/>
              </a:rPr>
              <a:t>’</a:t>
            </a:r>
            <a:r>
              <a:rPr lang="sk-SK" dirty="0" smtClean="0">
                <a:effectLst/>
              </a:rPr>
              <a:t>-</a:t>
            </a:r>
            <a:r>
              <a:rPr lang="en-GB" dirty="0" smtClean="0">
                <a:effectLst/>
              </a:rPr>
              <a:t>like </a:t>
            </a:r>
            <a:r>
              <a:rPr lang="en-GB" dirty="0">
                <a:effectLst/>
              </a:rPr>
              <a:t>nature and for programme </a:t>
            </a:r>
            <a:r>
              <a:rPr lang="en-GB" dirty="0" smtClean="0">
                <a:effectLst/>
              </a:rPr>
              <a:t>makers</a:t>
            </a:r>
            <a:r>
              <a:rPr lang="sk-SK" dirty="0" smtClean="0">
                <a:effectLst/>
              </a:rPr>
              <a:t>,</a:t>
            </a:r>
            <a:r>
              <a:rPr lang="en-GB" dirty="0" smtClean="0">
                <a:effectLst/>
              </a:rPr>
              <a:t> </a:t>
            </a:r>
            <a:r>
              <a:rPr lang="en-GB" dirty="0">
                <a:effectLst/>
              </a:rPr>
              <a:t>as they are very cheap to produce. In contrast to the American versions, British ‘fly on the wall’ shows are less glamorous (Driving School vs. </a:t>
            </a:r>
            <a:r>
              <a:rPr lang="en-GB" dirty="0">
                <a:hlinkClick r:id="rId2" tooltip="Classic FM (UK)"/>
              </a:rPr>
              <a:t>Ice Road Truckers</a:t>
            </a:r>
            <a:r>
              <a:rPr lang="en-GB" dirty="0">
                <a:effectLst/>
              </a:rPr>
              <a:t>, for example) and contain much less staged conflict. Several </a:t>
            </a:r>
            <a:r>
              <a:rPr lang="en-GB" dirty="0" err="1">
                <a:effectLst/>
              </a:rPr>
              <a:t>docu</a:t>
            </a:r>
            <a:r>
              <a:rPr lang="en-GB" dirty="0">
                <a:effectLst/>
              </a:rPr>
              <a:t>-soap stars have gone on to enjoy wider, albeit short lived, fame away from the original show. For example, Jeremy </a:t>
            </a:r>
            <a:r>
              <a:rPr lang="en-GB" dirty="0" err="1">
                <a:effectLst/>
              </a:rPr>
              <a:t>Spake</a:t>
            </a:r>
            <a:r>
              <a:rPr lang="en-GB" dirty="0">
                <a:effectLst/>
              </a:rPr>
              <a:t> from ‘Airport’ and Jane MacDonald from ‘Cruise Ship’, as can been seen in these links:</a:t>
            </a:r>
          </a:p>
          <a:p>
            <a:pPr algn="just"/>
            <a:r>
              <a:rPr lang="en-GB" dirty="0">
                <a:effectLst/>
              </a:rPr>
              <a:t>Jeremy </a:t>
            </a:r>
            <a:r>
              <a:rPr lang="en-GB" dirty="0" err="1">
                <a:effectLst/>
              </a:rPr>
              <a:t>Spake</a:t>
            </a:r>
            <a:r>
              <a:rPr lang="en-GB" dirty="0">
                <a:effectLst/>
              </a:rPr>
              <a:t> </a:t>
            </a:r>
            <a:r>
              <a:rPr lang="en-GB" u="sng" dirty="0">
                <a:effectLst/>
                <a:hlinkClick r:id="rId3"/>
              </a:rPr>
              <a:t>https://www.youtube.com/watch?v=Im4QVTC5Ks8</a:t>
            </a:r>
            <a:r>
              <a:rPr lang="en-GB" dirty="0">
                <a:effectLst/>
              </a:rPr>
              <a:t>)</a:t>
            </a:r>
          </a:p>
          <a:p>
            <a:pPr algn="just"/>
            <a:r>
              <a:rPr lang="en-GB" dirty="0">
                <a:effectLst/>
              </a:rPr>
              <a:t>Jane MacDonald (</a:t>
            </a:r>
            <a:r>
              <a:rPr lang="en-GB" u="sng" dirty="0">
                <a:effectLst/>
                <a:hlinkClick r:id="rId4"/>
              </a:rPr>
              <a:t>https://www.youtube.com/watch?v=-Gpnw6hBkd4</a:t>
            </a:r>
            <a:r>
              <a:rPr lang="en-GB" dirty="0" smtClean="0">
                <a:effectLst/>
              </a:rPr>
              <a:t>)</a:t>
            </a:r>
            <a:r>
              <a:rPr lang="en-GB" dirty="0">
                <a:effectLst/>
              </a:rPr>
              <a:t> </a:t>
            </a:r>
          </a:p>
        </p:txBody>
      </p:sp>
      <p:sp>
        <p:nvSpPr>
          <p:cNvPr id="5" name="Obdĺžnik 4"/>
          <p:cNvSpPr/>
          <p:nvPr/>
        </p:nvSpPr>
        <p:spPr>
          <a:xfrm>
            <a:off x="876300" y="1021834"/>
            <a:ext cx="8991599" cy="646331"/>
          </a:xfrm>
          <a:prstGeom prst="rect">
            <a:avLst/>
          </a:prstGeom>
        </p:spPr>
        <p:txBody>
          <a:bodyPr wrap="square">
            <a:spAutoFit/>
          </a:bodyPr>
          <a:lstStyle/>
          <a:p>
            <a:r>
              <a:rPr lang="en-GB" sz="3600" dirty="0" smtClean="0"/>
              <a:t>Reality TV</a:t>
            </a:r>
          </a:p>
        </p:txBody>
      </p:sp>
    </p:spTree>
    <p:extLst>
      <p:ext uri="{BB962C8B-B14F-4D97-AF65-F5344CB8AC3E}">
        <p14:creationId xmlns:p14="http://schemas.microsoft.com/office/powerpoint/2010/main" xmlns="" val="40332005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p:cNvSpPr>
            <a:spLocks noGrp="1"/>
          </p:cNvSpPr>
          <p:nvPr>
            <p:ph idx="1"/>
          </p:nvPr>
        </p:nvSpPr>
        <p:spPr>
          <a:xfrm>
            <a:off x="680321" y="2032000"/>
            <a:ext cx="9613861" cy="4559300"/>
          </a:xfrm>
        </p:spPr>
        <p:txBody>
          <a:bodyPr>
            <a:noAutofit/>
          </a:bodyPr>
          <a:lstStyle/>
          <a:p>
            <a:pPr algn="just"/>
            <a:r>
              <a:rPr lang="en-GB" sz="1800" b="1" dirty="0" smtClean="0">
                <a:effectLst/>
              </a:rPr>
              <a:t>Competition</a:t>
            </a:r>
            <a:r>
              <a:rPr lang="sk-SK" sz="1800" b="1" dirty="0" smtClean="0">
                <a:effectLst/>
              </a:rPr>
              <a:t>-</a:t>
            </a:r>
            <a:r>
              <a:rPr lang="en-GB" sz="1800" b="1" dirty="0" smtClean="0">
                <a:effectLst/>
              </a:rPr>
              <a:t>based </a:t>
            </a:r>
            <a:r>
              <a:rPr lang="en-GB" sz="1800" b="1" dirty="0">
                <a:effectLst/>
              </a:rPr>
              <a:t>reality shows. </a:t>
            </a:r>
            <a:r>
              <a:rPr lang="en-GB" sz="1800" dirty="0">
                <a:effectLst/>
              </a:rPr>
              <a:t>This type of reality TV can be subdivided into </a:t>
            </a:r>
            <a:r>
              <a:rPr lang="en-GB" sz="1800" dirty="0" smtClean="0">
                <a:effectLst/>
              </a:rPr>
              <a:t>house</a:t>
            </a:r>
            <a:r>
              <a:rPr lang="sk-SK" sz="1800" dirty="0" smtClean="0">
                <a:effectLst/>
              </a:rPr>
              <a:t>-</a:t>
            </a:r>
            <a:r>
              <a:rPr lang="en-GB" sz="1800" dirty="0" smtClean="0">
                <a:effectLst/>
              </a:rPr>
              <a:t> </a:t>
            </a:r>
            <a:r>
              <a:rPr lang="en-GB" sz="1800" dirty="0">
                <a:effectLst/>
              </a:rPr>
              <a:t>or </a:t>
            </a:r>
            <a:r>
              <a:rPr lang="en-GB" sz="1800" dirty="0" smtClean="0">
                <a:effectLst/>
              </a:rPr>
              <a:t>challenge</a:t>
            </a:r>
            <a:r>
              <a:rPr lang="sk-SK" sz="1800" dirty="0" smtClean="0">
                <a:effectLst/>
              </a:rPr>
              <a:t>-</a:t>
            </a:r>
            <a:r>
              <a:rPr lang="en-GB" sz="1800" dirty="0" smtClean="0">
                <a:effectLst/>
              </a:rPr>
              <a:t>based </a:t>
            </a:r>
            <a:r>
              <a:rPr lang="en-GB" sz="1800" dirty="0">
                <a:effectLst/>
              </a:rPr>
              <a:t>shows like </a:t>
            </a:r>
            <a:r>
              <a:rPr lang="en-GB" sz="1800" dirty="0">
                <a:hlinkClick r:id="rId2" tooltip="Classic FM (UK)"/>
              </a:rPr>
              <a:t>Big Brother </a:t>
            </a:r>
            <a:r>
              <a:rPr lang="en-GB" sz="1800" dirty="0">
                <a:effectLst/>
              </a:rPr>
              <a:t>or </a:t>
            </a:r>
            <a:r>
              <a:rPr lang="en-GB" sz="1800" dirty="0" smtClean="0">
                <a:effectLst/>
              </a:rPr>
              <a:t>talent</a:t>
            </a:r>
            <a:r>
              <a:rPr lang="sk-SK" sz="1800" dirty="0" smtClean="0">
                <a:effectLst/>
              </a:rPr>
              <a:t>-</a:t>
            </a:r>
            <a:r>
              <a:rPr lang="en-GB" sz="1800" dirty="0" smtClean="0">
                <a:effectLst/>
              </a:rPr>
              <a:t>based </a:t>
            </a:r>
            <a:r>
              <a:rPr lang="en-GB" sz="1800" dirty="0">
                <a:effectLst/>
              </a:rPr>
              <a:t>shows like </a:t>
            </a:r>
            <a:r>
              <a:rPr lang="en-GB" sz="1800" dirty="0">
                <a:hlinkClick r:id="rId2" tooltip="Classic FM (UK)"/>
              </a:rPr>
              <a:t>X Factor</a:t>
            </a:r>
            <a:r>
              <a:rPr lang="en-GB" sz="1800" b="1" dirty="0">
                <a:effectLst/>
              </a:rPr>
              <a:t>. </a:t>
            </a:r>
            <a:r>
              <a:rPr lang="en-GB" sz="1800" dirty="0">
                <a:effectLst/>
              </a:rPr>
              <a:t>These shows have both celebrity and regular versions and usually feature a live vote to determine who leaves and who wins the show. The two most popular </a:t>
            </a:r>
            <a:r>
              <a:rPr lang="en-GB" sz="1800" dirty="0" smtClean="0">
                <a:effectLst/>
              </a:rPr>
              <a:t>competition</a:t>
            </a:r>
            <a:r>
              <a:rPr lang="sk-SK" sz="1800" dirty="0" smtClean="0">
                <a:effectLst/>
              </a:rPr>
              <a:t>-</a:t>
            </a:r>
            <a:r>
              <a:rPr lang="en-GB" sz="1800" dirty="0" smtClean="0">
                <a:effectLst/>
              </a:rPr>
              <a:t>based </a:t>
            </a:r>
            <a:r>
              <a:rPr lang="en-GB" sz="1800" dirty="0">
                <a:effectLst/>
              </a:rPr>
              <a:t>reality shows on British TV nowadays are </a:t>
            </a:r>
            <a:r>
              <a:rPr lang="en-GB" sz="1800" dirty="0">
                <a:hlinkClick r:id="rId2" tooltip="Classic FM (UK)"/>
              </a:rPr>
              <a:t>Strictly Come Dancing </a:t>
            </a:r>
            <a:r>
              <a:rPr lang="en-GB" sz="1800" dirty="0">
                <a:effectLst/>
              </a:rPr>
              <a:t>(a re-boot of an older, </a:t>
            </a:r>
            <a:r>
              <a:rPr lang="en-GB" sz="1800" dirty="0" smtClean="0">
                <a:effectLst/>
              </a:rPr>
              <a:t>ballroom</a:t>
            </a:r>
            <a:r>
              <a:rPr lang="sk-SK" sz="1800" dirty="0" smtClean="0">
                <a:effectLst/>
              </a:rPr>
              <a:t>-</a:t>
            </a:r>
            <a:r>
              <a:rPr lang="en-GB" sz="1800" dirty="0" smtClean="0">
                <a:effectLst/>
              </a:rPr>
              <a:t>dancing</a:t>
            </a:r>
            <a:r>
              <a:rPr lang="sk-SK" sz="1800" dirty="0" smtClean="0">
                <a:effectLst/>
              </a:rPr>
              <a:t>-</a:t>
            </a:r>
            <a:r>
              <a:rPr lang="en-GB" sz="1800" dirty="0" smtClean="0">
                <a:effectLst/>
              </a:rPr>
              <a:t>based </a:t>
            </a:r>
            <a:r>
              <a:rPr lang="en-GB" sz="1800" dirty="0">
                <a:effectLst/>
              </a:rPr>
              <a:t>show) and </a:t>
            </a:r>
            <a:r>
              <a:rPr lang="en-GB" sz="1800" dirty="0">
                <a:hlinkClick r:id="rId2" tooltip="Classic FM (UK)"/>
              </a:rPr>
              <a:t>The Great British Bake Off </a:t>
            </a:r>
            <a:r>
              <a:rPr lang="en-GB" sz="1800" dirty="0">
                <a:effectLst/>
              </a:rPr>
              <a:t>(an </a:t>
            </a:r>
            <a:r>
              <a:rPr lang="en-GB" sz="1800" dirty="0" smtClean="0">
                <a:effectLst/>
              </a:rPr>
              <a:t>elimination</a:t>
            </a:r>
            <a:r>
              <a:rPr lang="sk-SK" sz="1800" dirty="0" smtClean="0">
                <a:effectLst/>
              </a:rPr>
              <a:t>-</a:t>
            </a:r>
            <a:r>
              <a:rPr lang="en-GB" sz="1800" dirty="0" smtClean="0">
                <a:effectLst/>
              </a:rPr>
              <a:t>based </a:t>
            </a:r>
            <a:r>
              <a:rPr lang="en-GB" sz="1800" dirty="0">
                <a:effectLst/>
              </a:rPr>
              <a:t>show where contestants bake cakes</a:t>
            </a:r>
            <a:r>
              <a:rPr lang="en-GB" sz="1800" dirty="0" smtClean="0">
                <a:effectLst/>
              </a:rPr>
              <a:t>)</a:t>
            </a:r>
            <a:r>
              <a:rPr lang="sk-SK" sz="1800" dirty="0" smtClean="0">
                <a:effectLst/>
              </a:rPr>
              <a:t>.</a:t>
            </a:r>
            <a:endParaRPr lang="en-GB" sz="1800" dirty="0">
              <a:effectLst/>
            </a:endParaRPr>
          </a:p>
          <a:p>
            <a:pPr algn="just"/>
            <a:r>
              <a:rPr lang="en-GB" sz="1800" dirty="0">
                <a:effectLst/>
              </a:rPr>
              <a:t>Links:</a:t>
            </a:r>
          </a:p>
          <a:p>
            <a:pPr algn="just"/>
            <a:r>
              <a:rPr lang="en-GB" sz="1800" u="sng" dirty="0" smtClean="0">
                <a:solidFill>
                  <a:schemeClr val="bg1"/>
                </a:solidFill>
                <a:effectLst/>
                <a:hlinkClick r:id="rId3"/>
              </a:rPr>
              <a:t>https://www.youtube.com/watch?v=0oLjkPM4mHQ</a:t>
            </a:r>
            <a:r>
              <a:rPr lang="en-GB" sz="1800" dirty="0" smtClean="0">
                <a:solidFill>
                  <a:schemeClr val="bg1"/>
                </a:solidFill>
                <a:effectLst/>
              </a:rPr>
              <a:t> </a:t>
            </a:r>
            <a:r>
              <a:rPr lang="en-GB" sz="1800" dirty="0" smtClean="0">
                <a:effectLst/>
              </a:rPr>
              <a:t>(Strictly)</a:t>
            </a:r>
          </a:p>
          <a:p>
            <a:pPr algn="just"/>
            <a:r>
              <a:rPr lang="en-GB" sz="1800" u="sng" dirty="0" smtClean="0">
                <a:solidFill>
                  <a:schemeClr val="bg1"/>
                </a:solidFill>
                <a:effectLst/>
                <a:hlinkClick r:id="rId4"/>
              </a:rPr>
              <a:t>https</a:t>
            </a:r>
            <a:r>
              <a:rPr lang="en-GB" sz="1800" u="sng" dirty="0">
                <a:solidFill>
                  <a:schemeClr val="bg1"/>
                </a:solidFill>
                <a:effectLst/>
                <a:hlinkClick r:id="rId4"/>
              </a:rPr>
              <a:t>://www.youtube.com/watch?v=ps7zFhA3Kbg</a:t>
            </a:r>
            <a:r>
              <a:rPr lang="en-GB" sz="1800" dirty="0">
                <a:solidFill>
                  <a:schemeClr val="bg1"/>
                </a:solidFill>
                <a:effectLst/>
              </a:rPr>
              <a:t> </a:t>
            </a:r>
            <a:r>
              <a:rPr lang="en-GB" sz="1800" dirty="0">
                <a:effectLst/>
              </a:rPr>
              <a:t>(GBBO)</a:t>
            </a:r>
          </a:p>
          <a:p>
            <a:pPr algn="just"/>
            <a:r>
              <a:rPr lang="en-GB" sz="1800" dirty="0" smtClean="0">
                <a:effectLst/>
              </a:rPr>
              <a:t>The </a:t>
            </a:r>
            <a:r>
              <a:rPr lang="en-GB" sz="1800" dirty="0">
                <a:effectLst/>
              </a:rPr>
              <a:t>final type of reality show is aspirational and usually follows the lives of famous or rich people doing ‘normal’ things. Popular British examples are </a:t>
            </a:r>
            <a:r>
              <a:rPr lang="en-GB" sz="1800" dirty="0">
                <a:hlinkClick r:id="rId2" tooltip="Classic FM (UK)"/>
              </a:rPr>
              <a:t>The Only Way Is Essex</a:t>
            </a:r>
            <a:r>
              <a:rPr lang="en-GB" sz="1800" b="1" dirty="0">
                <a:effectLst/>
              </a:rPr>
              <a:t>, </a:t>
            </a:r>
            <a:r>
              <a:rPr lang="en-GB" sz="1800" dirty="0">
                <a:hlinkClick r:id="rId2" tooltip="Classic FM (UK)"/>
              </a:rPr>
              <a:t>Geordie Shore </a:t>
            </a:r>
            <a:r>
              <a:rPr lang="en-GB" sz="1800" dirty="0">
                <a:effectLst/>
              </a:rPr>
              <a:t>and </a:t>
            </a:r>
            <a:r>
              <a:rPr lang="en-GB" sz="1800" dirty="0">
                <a:hlinkClick r:id="rId2" tooltip="Classic FM (UK)"/>
              </a:rPr>
              <a:t>Made in Chelsea</a:t>
            </a:r>
            <a:r>
              <a:rPr lang="en-GB" sz="1800" b="1" dirty="0">
                <a:effectLst/>
              </a:rPr>
              <a:t>. </a:t>
            </a:r>
            <a:r>
              <a:rPr lang="en-GB" sz="1800" dirty="0">
                <a:effectLst/>
              </a:rPr>
              <a:t>As is the case with most British shows, when compared </a:t>
            </a:r>
            <a:r>
              <a:rPr lang="en-GB" sz="1800" b="1" dirty="0">
                <a:effectLst/>
              </a:rPr>
              <a:t>to the US versions, in this case </a:t>
            </a:r>
            <a:r>
              <a:rPr lang="en-GB" sz="1800" dirty="0">
                <a:hlinkClick r:id="rId2" tooltip="Classic FM (UK)"/>
              </a:rPr>
              <a:t>Keeping Up With The Kardashians</a:t>
            </a:r>
            <a:r>
              <a:rPr lang="en-GB" sz="1800" b="1" dirty="0">
                <a:effectLst/>
              </a:rPr>
              <a:t>, </a:t>
            </a:r>
            <a:r>
              <a:rPr lang="en-GB" sz="1800" dirty="0">
                <a:hlinkClick r:id="rId2" tooltip="Classic FM (UK)"/>
              </a:rPr>
              <a:t>Real Housewives of Beverly Hills/Orange County</a:t>
            </a:r>
            <a:r>
              <a:rPr lang="en-GB" sz="1800" b="1" dirty="0">
                <a:effectLst/>
              </a:rPr>
              <a:t>, </a:t>
            </a:r>
            <a:r>
              <a:rPr lang="en-GB" sz="1800" dirty="0">
                <a:hlinkClick r:id="rId2" tooltip="Classic FM (UK)"/>
              </a:rPr>
              <a:t>Jersey Shore</a:t>
            </a:r>
            <a:r>
              <a:rPr lang="en-GB" sz="1800" b="1" dirty="0">
                <a:effectLst/>
              </a:rPr>
              <a:t>, etc., are far less glamorous and flashy.</a:t>
            </a:r>
          </a:p>
          <a:p>
            <a:pPr algn="just"/>
            <a:endParaRPr lang="en-GB" sz="1800" dirty="0"/>
          </a:p>
          <a:p>
            <a:pPr algn="just"/>
            <a:endParaRPr lang="en-GB" sz="1800" dirty="0"/>
          </a:p>
        </p:txBody>
      </p:sp>
      <p:sp>
        <p:nvSpPr>
          <p:cNvPr id="5" name="Obdĺžnik 4"/>
          <p:cNvSpPr/>
          <p:nvPr/>
        </p:nvSpPr>
        <p:spPr>
          <a:xfrm>
            <a:off x="895137" y="907534"/>
            <a:ext cx="8439363" cy="646331"/>
          </a:xfrm>
          <a:prstGeom prst="rect">
            <a:avLst/>
          </a:prstGeom>
        </p:spPr>
        <p:txBody>
          <a:bodyPr wrap="square">
            <a:spAutoFit/>
          </a:bodyPr>
          <a:lstStyle/>
          <a:p>
            <a:r>
              <a:rPr lang="en-GB" sz="3600" dirty="0" smtClean="0"/>
              <a:t>Reality TV</a:t>
            </a:r>
          </a:p>
        </p:txBody>
      </p:sp>
    </p:spTree>
    <p:extLst>
      <p:ext uri="{BB962C8B-B14F-4D97-AF65-F5344CB8AC3E}">
        <p14:creationId xmlns:p14="http://schemas.microsoft.com/office/powerpoint/2010/main" xmlns="" val="26030592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p:cNvSpPr>
            <a:spLocks noGrp="1"/>
          </p:cNvSpPr>
          <p:nvPr>
            <p:ph idx="1"/>
          </p:nvPr>
        </p:nvSpPr>
        <p:spPr>
          <a:xfrm>
            <a:off x="680321" y="2133600"/>
            <a:ext cx="9613861" cy="4445000"/>
          </a:xfrm>
        </p:spPr>
        <p:txBody>
          <a:bodyPr>
            <a:noAutofit/>
          </a:bodyPr>
          <a:lstStyle/>
          <a:p>
            <a:pPr algn="just"/>
            <a:r>
              <a:rPr lang="en-GB" sz="1750" b="1" dirty="0" smtClean="0">
                <a:solidFill>
                  <a:schemeClr val="bg1"/>
                </a:solidFill>
                <a:effectLst/>
              </a:rPr>
              <a:t>Costume </a:t>
            </a:r>
            <a:r>
              <a:rPr lang="en-GB" sz="1750" b="1" dirty="0">
                <a:solidFill>
                  <a:schemeClr val="bg1"/>
                </a:solidFill>
                <a:effectLst/>
              </a:rPr>
              <a:t>dramas </a:t>
            </a:r>
            <a:r>
              <a:rPr lang="en-GB" sz="1750" dirty="0">
                <a:solidFill>
                  <a:schemeClr val="bg1"/>
                </a:solidFill>
                <a:effectLst/>
              </a:rPr>
              <a:t>(e.g</a:t>
            </a:r>
            <a:r>
              <a:rPr lang="en-GB" sz="1750" dirty="0" smtClean="0">
                <a:solidFill>
                  <a:schemeClr val="bg1"/>
                </a:solidFill>
                <a:effectLst/>
              </a:rPr>
              <a:t>. </a:t>
            </a:r>
            <a:r>
              <a:rPr lang="en-GB" sz="1800" dirty="0">
                <a:hlinkClick r:id="rId2" tooltip="Classic FM (UK)"/>
              </a:rPr>
              <a:t>Pride and Prejudice</a:t>
            </a:r>
            <a:r>
              <a:rPr lang="en-GB" sz="1750" b="1" dirty="0">
                <a:solidFill>
                  <a:schemeClr val="bg1"/>
                </a:solidFill>
                <a:effectLst/>
              </a:rPr>
              <a:t>,</a:t>
            </a:r>
            <a:r>
              <a:rPr lang="en-GB" sz="1750" dirty="0">
                <a:solidFill>
                  <a:schemeClr val="bg1"/>
                </a:solidFill>
                <a:effectLst/>
              </a:rPr>
              <a:t> </a:t>
            </a:r>
            <a:r>
              <a:rPr lang="en-GB" sz="1800" dirty="0">
                <a:hlinkClick r:id="rId2" tooltip="Classic FM (UK)"/>
              </a:rPr>
              <a:t>War and </a:t>
            </a:r>
            <a:r>
              <a:rPr lang="en-GB" sz="1800" dirty="0" smtClean="0">
                <a:hlinkClick r:id="rId2" tooltip="Classic FM (UK)"/>
              </a:rPr>
              <a:t>Peace</a:t>
            </a:r>
            <a:r>
              <a:rPr lang="en-GB" sz="1800" b="1" dirty="0" smtClean="0">
                <a:solidFill>
                  <a:schemeClr val="bg1"/>
                </a:solidFill>
                <a:effectLst/>
              </a:rPr>
              <a:t>,</a:t>
            </a:r>
            <a:r>
              <a:rPr lang="en-GB" sz="1800" dirty="0" smtClean="0">
                <a:hlinkClick r:id="rId2" tooltip="Classic FM (UK)"/>
              </a:rPr>
              <a:t> </a:t>
            </a:r>
            <a:r>
              <a:rPr lang="en-GB" sz="1800" dirty="0">
                <a:hlinkClick r:id="rId2" tooltip="Classic FM (UK)"/>
              </a:rPr>
              <a:t>Poldark</a:t>
            </a:r>
            <a:r>
              <a:rPr lang="en-GB" sz="1750" b="1" dirty="0">
                <a:solidFill>
                  <a:schemeClr val="bg1"/>
                </a:solidFill>
                <a:effectLst/>
              </a:rPr>
              <a:t>, </a:t>
            </a:r>
            <a:r>
              <a:rPr lang="en-GB" sz="1800" dirty="0">
                <a:hlinkClick r:id="rId2" tooltip="Classic FM (UK)"/>
              </a:rPr>
              <a:t>Downton Abbey</a:t>
            </a:r>
            <a:r>
              <a:rPr lang="en-GB" sz="1750" dirty="0">
                <a:solidFill>
                  <a:schemeClr val="bg1"/>
                </a:solidFill>
                <a:effectLst/>
              </a:rPr>
              <a:t>) are very popular both at home and abroad (especially with American audiences). In recent years, however, historical adaptations have come in for some criticism. Firstly, they have been criticised for ‘dumbing down’, while simultaneously overly </a:t>
            </a:r>
            <a:r>
              <a:rPr lang="en-GB" sz="1750" dirty="0" smtClean="0">
                <a:solidFill>
                  <a:schemeClr val="bg1"/>
                </a:solidFill>
                <a:effectLst/>
              </a:rPr>
              <a:t>sexualising </a:t>
            </a:r>
            <a:r>
              <a:rPr lang="en-GB" sz="1750" dirty="0">
                <a:solidFill>
                  <a:schemeClr val="bg1"/>
                </a:solidFill>
                <a:effectLst/>
              </a:rPr>
              <a:t>the original novels (the adaptations of </a:t>
            </a:r>
            <a:r>
              <a:rPr lang="en-GB" sz="1800" dirty="0">
                <a:hlinkClick r:id="rId2" tooltip="Classic FM (UK)"/>
              </a:rPr>
              <a:t>War and Peace </a:t>
            </a:r>
            <a:r>
              <a:rPr lang="en-GB" sz="1750" dirty="0">
                <a:solidFill>
                  <a:schemeClr val="bg1"/>
                </a:solidFill>
                <a:effectLst/>
              </a:rPr>
              <a:t>and </a:t>
            </a:r>
            <a:r>
              <a:rPr lang="en-GB" sz="1800" dirty="0">
                <a:hlinkClick r:id="rId2" tooltip="Classic FM (UK)"/>
              </a:rPr>
              <a:t>Dr </a:t>
            </a:r>
            <a:r>
              <a:rPr lang="en-GB" sz="1800" dirty="0" err="1">
                <a:hlinkClick r:id="rId2" tooltip="Classic FM (UK)"/>
              </a:rPr>
              <a:t>Zhivago</a:t>
            </a:r>
            <a:r>
              <a:rPr lang="en-GB" sz="1800" dirty="0">
                <a:hlinkClick r:id="rId2" tooltip="Classic FM (UK)"/>
              </a:rPr>
              <a:t> </a:t>
            </a:r>
            <a:r>
              <a:rPr lang="en-GB" sz="1750" dirty="0">
                <a:solidFill>
                  <a:schemeClr val="bg1"/>
                </a:solidFill>
                <a:effectLst/>
              </a:rPr>
              <a:t>were especially guilty of this and the television version of Poldark is as famous for the lead actor, Aidan Turner, appearing topless as it is for anything else) in an attempt to attract more viewers and, secondly, for diverting away from the source material. In the same way that </a:t>
            </a:r>
            <a:r>
              <a:rPr lang="en-GB" sz="1800" dirty="0">
                <a:hlinkClick r:id="rId2" tooltip="Classic FM (UK)"/>
              </a:rPr>
              <a:t>HBO </a:t>
            </a:r>
            <a:r>
              <a:rPr lang="en-GB" sz="1750" dirty="0">
                <a:solidFill>
                  <a:schemeClr val="bg1"/>
                </a:solidFill>
                <a:effectLst/>
              </a:rPr>
              <a:t>has developed George RR Martin’s </a:t>
            </a:r>
            <a:r>
              <a:rPr lang="en-GB" sz="1800" dirty="0" smtClean="0">
                <a:hlinkClick r:id="rId2" tooltip="Classic FM (UK)"/>
              </a:rPr>
              <a:t>A </a:t>
            </a:r>
            <a:r>
              <a:rPr lang="en-GB" sz="1800" dirty="0">
                <a:hlinkClick r:id="rId2" tooltip="Classic FM (UK)"/>
              </a:rPr>
              <a:t>Song of Ice and </a:t>
            </a:r>
            <a:r>
              <a:rPr lang="en-GB" sz="1800" dirty="0" smtClean="0">
                <a:hlinkClick r:id="rId2" tooltip="Classic FM (UK)"/>
              </a:rPr>
              <a:t>Fire</a:t>
            </a:r>
            <a:r>
              <a:rPr lang="en-GB" sz="1750" dirty="0" smtClean="0">
                <a:solidFill>
                  <a:schemeClr val="bg1"/>
                </a:solidFill>
                <a:effectLst/>
              </a:rPr>
              <a:t> </a:t>
            </a:r>
            <a:r>
              <a:rPr lang="en-GB" sz="1750" dirty="0">
                <a:solidFill>
                  <a:schemeClr val="bg1"/>
                </a:solidFill>
                <a:effectLst/>
              </a:rPr>
              <a:t>books far past the point at which the novels (at present) stop and </a:t>
            </a:r>
            <a:r>
              <a:rPr lang="en-GB" sz="1800" dirty="0">
                <a:hlinkClick r:id="rId2" tooltip="Classic FM (UK)"/>
              </a:rPr>
              <a:t>Hulu</a:t>
            </a:r>
            <a:r>
              <a:rPr lang="en-GB" sz="1750" dirty="0">
                <a:solidFill>
                  <a:schemeClr val="bg1"/>
                </a:solidFill>
                <a:effectLst/>
              </a:rPr>
              <a:t> has progressed the storyline of </a:t>
            </a:r>
            <a:r>
              <a:rPr lang="en-GB" sz="1800" dirty="0">
                <a:hlinkClick r:id="rId2" tooltip="Classic FM (UK)"/>
              </a:rPr>
              <a:t>The Handmaid’s Tale </a:t>
            </a:r>
            <a:r>
              <a:rPr lang="en-GB" sz="1750" dirty="0">
                <a:solidFill>
                  <a:schemeClr val="bg1"/>
                </a:solidFill>
                <a:effectLst/>
              </a:rPr>
              <a:t>way past Margaret Atwood’s original text (there are three TV seasons at present with a fourth in the planning stage, while Atwood only released the sequel to the original novel in September, 2019), so too has the BBC extended Poldark past the length of the original novels. The most recent example of this trend is the BBC’s dramatisation of Jane Austen’s final, unfinished, novel </a:t>
            </a:r>
            <a:r>
              <a:rPr lang="en-GB" sz="1800" dirty="0" err="1" smtClean="0">
                <a:hlinkClick r:id="rId2" tooltip="Classic FM (UK)"/>
              </a:rPr>
              <a:t>Sanditon</a:t>
            </a:r>
            <a:r>
              <a:rPr lang="en-GB" sz="1750" dirty="0" smtClean="0">
                <a:solidFill>
                  <a:schemeClr val="bg1"/>
                </a:solidFill>
                <a:effectLst/>
              </a:rPr>
              <a:t>. </a:t>
            </a:r>
            <a:r>
              <a:rPr lang="en-GB" sz="1750" dirty="0">
                <a:solidFill>
                  <a:schemeClr val="bg1"/>
                </a:solidFill>
                <a:effectLst/>
              </a:rPr>
              <a:t>The BBC’s main historical adaption writer, Andrew Davies was given Austen’s extant 11 chapters and asked to finish the story. However, he admitted that the source material was sufficient for one television episode so he had to write enough extra material to fill the show’s eight episode run</a:t>
            </a:r>
            <a:r>
              <a:rPr lang="en-GB" sz="1750" dirty="0" smtClean="0">
                <a:solidFill>
                  <a:schemeClr val="bg1"/>
                </a:solidFill>
                <a:effectLst/>
              </a:rPr>
              <a:t>.</a:t>
            </a:r>
            <a:endParaRPr lang="sk-SK" sz="1750" dirty="0" smtClean="0">
              <a:solidFill>
                <a:schemeClr val="bg1"/>
              </a:solidFill>
              <a:effectLst/>
            </a:endParaRPr>
          </a:p>
        </p:txBody>
      </p:sp>
      <p:sp>
        <p:nvSpPr>
          <p:cNvPr id="4" name="Obdĺžnik 3"/>
          <p:cNvSpPr/>
          <p:nvPr/>
        </p:nvSpPr>
        <p:spPr>
          <a:xfrm>
            <a:off x="895137" y="907534"/>
            <a:ext cx="8439363" cy="646331"/>
          </a:xfrm>
          <a:prstGeom prst="rect">
            <a:avLst/>
          </a:prstGeom>
        </p:spPr>
        <p:txBody>
          <a:bodyPr wrap="square">
            <a:spAutoFit/>
          </a:bodyPr>
          <a:lstStyle/>
          <a:p>
            <a:r>
              <a:rPr lang="sk-SK" sz="3600" dirty="0" err="1" smtClean="0"/>
              <a:t>Drama</a:t>
            </a:r>
            <a:endParaRPr lang="en-GB" sz="3600" dirty="0" smtClean="0"/>
          </a:p>
        </p:txBody>
      </p:sp>
    </p:spTree>
    <p:extLst>
      <p:ext uri="{BB962C8B-B14F-4D97-AF65-F5344CB8AC3E}">
        <p14:creationId xmlns:p14="http://schemas.microsoft.com/office/powerpoint/2010/main" xmlns="" val="24892296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p:cNvSpPr>
            <a:spLocks noGrp="1"/>
          </p:cNvSpPr>
          <p:nvPr>
            <p:ph idx="1"/>
          </p:nvPr>
        </p:nvSpPr>
        <p:spPr>
          <a:xfrm>
            <a:off x="680321" y="2133600"/>
            <a:ext cx="9613861" cy="4140199"/>
          </a:xfrm>
        </p:spPr>
        <p:txBody>
          <a:bodyPr>
            <a:normAutofit fontScale="92500" lnSpcReduction="10000"/>
          </a:bodyPr>
          <a:lstStyle/>
          <a:p>
            <a:pPr algn="just"/>
            <a:r>
              <a:rPr lang="en-GB" b="1" dirty="0">
                <a:solidFill>
                  <a:schemeClr val="bg1"/>
                </a:solidFill>
                <a:effectLst/>
              </a:rPr>
              <a:t>Crime dramas</a:t>
            </a:r>
            <a:r>
              <a:rPr lang="en-GB" dirty="0">
                <a:solidFill>
                  <a:schemeClr val="bg1"/>
                </a:solidFill>
                <a:effectLst/>
              </a:rPr>
              <a:t>. Crime is the UK’s best selling genre of fiction, so it is only natural that there are many crime dramas on television but, if we are to compare UK and US crime dramas, the British versions are often more provincial and less ‘sexy’, often taking place in the corners of the UK or in </a:t>
            </a:r>
            <a:r>
              <a:rPr lang="en-GB" dirty="0" smtClean="0">
                <a:solidFill>
                  <a:schemeClr val="bg1"/>
                </a:solidFill>
                <a:effectLst/>
              </a:rPr>
              <a:t>made</a:t>
            </a:r>
            <a:r>
              <a:rPr lang="sk-SK" dirty="0" smtClean="0">
                <a:solidFill>
                  <a:schemeClr val="bg1"/>
                </a:solidFill>
                <a:effectLst/>
              </a:rPr>
              <a:t>-</a:t>
            </a:r>
            <a:r>
              <a:rPr lang="en-GB" dirty="0" smtClean="0">
                <a:solidFill>
                  <a:schemeClr val="bg1"/>
                </a:solidFill>
                <a:effectLst/>
              </a:rPr>
              <a:t>up </a:t>
            </a:r>
            <a:r>
              <a:rPr lang="en-GB" dirty="0">
                <a:solidFill>
                  <a:schemeClr val="bg1"/>
                </a:solidFill>
                <a:effectLst/>
              </a:rPr>
              <a:t>villages (</a:t>
            </a:r>
            <a:r>
              <a:rPr lang="en-GB" dirty="0" smtClean="0">
                <a:solidFill>
                  <a:schemeClr val="bg1"/>
                </a:solidFill>
                <a:effectLst/>
              </a:rPr>
              <a:t>e</a:t>
            </a:r>
            <a:r>
              <a:rPr lang="sk-SK" dirty="0" smtClean="0">
                <a:solidFill>
                  <a:schemeClr val="bg1"/>
                </a:solidFill>
                <a:effectLst/>
              </a:rPr>
              <a:t>.</a:t>
            </a:r>
            <a:r>
              <a:rPr lang="en-GB" dirty="0" smtClean="0">
                <a:solidFill>
                  <a:schemeClr val="bg1"/>
                </a:solidFill>
                <a:effectLst/>
              </a:rPr>
              <a:t>g</a:t>
            </a:r>
            <a:r>
              <a:rPr lang="sk-SK" dirty="0" smtClean="0">
                <a:solidFill>
                  <a:schemeClr val="bg1"/>
                </a:solidFill>
                <a:effectLst/>
              </a:rPr>
              <a:t>.</a:t>
            </a:r>
            <a:r>
              <a:rPr lang="en-GB" dirty="0" smtClean="0">
                <a:solidFill>
                  <a:schemeClr val="bg1"/>
                </a:solidFill>
                <a:effectLst/>
              </a:rPr>
              <a:t> </a:t>
            </a:r>
            <a:r>
              <a:rPr lang="en-GB" dirty="0" err="1">
                <a:hlinkClick r:id="rId2" tooltip="Classic FM (UK)"/>
              </a:rPr>
              <a:t>Midsomer</a:t>
            </a:r>
            <a:r>
              <a:rPr lang="en-GB" dirty="0">
                <a:hlinkClick r:id="rId2" tooltip="Classic FM (UK)"/>
              </a:rPr>
              <a:t> Murders</a:t>
            </a:r>
            <a:r>
              <a:rPr lang="en-GB" dirty="0">
                <a:solidFill>
                  <a:schemeClr val="bg1"/>
                </a:solidFill>
                <a:effectLst/>
              </a:rPr>
              <a:t>, </a:t>
            </a:r>
            <a:r>
              <a:rPr lang="en-GB" dirty="0">
                <a:hlinkClick r:id="rId2" tooltip="Classic FM (UK)"/>
              </a:rPr>
              <a:t>Taggart</a:t>
            </a:r>
            <a:r>
              <a:rPr lang="en-GB" dirty="0">
                <a:solidFill>
                  <a:schemeClr val="bg1"/>
                </a:solidFill>
                <a:effectLst/>
              </a:rPr>
              <a:t>, </a:t>
            </a:r>
            <a:r>
              <a:rPr lang="en-GB" dirty="0">
                <a:hlinkClick r:id="rId2" tooltip="Classic FM (UK)"/>
              </a:rPr>
              <a:t>Happy Valley</a:t>
            </a:r>
            <a:r>
              <a:rPr lang="en-GB" dirty="0">
                <a:solidFill>
                  <a:schemeClr val="bg1"/>
                </a:solidFill>
                <a:effectLst/>
              </a:rPr>
              <a:t>) rather than big cities (CSI: Miami/Las Vegas/New York) and focus as much on the characters’ private lives as the crimes going on. British crime dramas often mix elements of comedy with the drama so they can be said to be crossover shows (</a:t>
            </a:r>
            <a:r>
              <a:rPr lang="en-GB" dirty="0">
                <a:hlinkClick r:id="rId2" tooltip="Classic FM (UK)"/>
              </a:rPr>
              <a:t>Death in Paradise</a:t>
            </a:r>
            <a:r>
              <a:rPr lang="en-GB" dirty="0">
                <a:solidFill>
                  <a:schemeClr val="bg1"/>
                </a:solidFill>
                <a:effectLst/>
              </a:rPr>
              <a:t>, </a:t>
            </a:r>
            <a:r>
              <a:rPr lang="en-GB" dirty="0">
                <a:hlinkClick r:id="rId2" tooltip="Classic FM (UK)"/>
              </a:rPr>
              <a:t>Agatha Raisin</a:t>
            </a:r>
            <a:r>
              <a:rPr lang="en-GB" dirty="0">
                <a:solidFill>
                  <a:schemeClr val="bg1"/>
                </a:solidFill>
                <a:effectLst/>
              </a:rPr>
              <a:t>, </a:t>
            </a:r>
            <a:r>
              <a:rPr lang="en-GB" dirty="0">
                <a:hlinkClick r:id="rId2" tooltip="Classic FM (UK)"/>
              </a:rPr>
              <a:t>Murder in </a:t>
            </a:r>
            <a:r>
              <a:rPr lang="en-GB" dirty="0" err="1">
                <a:hlinkClick r:id="rId2" tooltip="Classic FM (UK)"/>
              </a:rPr>
              <a:t>Successville</a:t>
            </a:r>
            <a:r>
              <a:rPr lang="en-GB" dirty="0">
                <a:solidFill>
                  <a:schemeClr val="bg1"/>
                </a:solidFill>
                <a:effectLst/>
              </a:rPr>
              <a:t>). The Agatha Christie tradition of the ‘reveal’ is still used (</a:t>
            </a:r>
            <a:r>
              <a:rPr lang="en-GB" dirty="0" smtClean="0">
                <a:solidFill>
                  <a:schemeClr val="bg1"/>
                </a:solidFill>
                <a:effectLst/>
              </a:rPr>
              <a:t>e.g.</a:t>
            </a:r>
            <a:r>
              <a:rPr lang="sk-SK" dirty="0" smtClean="0">
                <a:solidFill>
                  <a:schemeClr val="bg1"/>
                </a:solidFill>
                <a:effectLst/>
              </a:rPr>
              <a:t> </a:t>
            </a:r>
            <a:r>
              <a:rPr lang="en-GB" dirty="0" smtClean="0">
                <a:hlinkClick r:id="rId2" tooltip="Classic FM (UK)"/>
              </a:rPr>
              <a:t>Death </a:t>
            </a:r>
            <a:r>
              <a:rPr lang="en-GB" dirty="0">
                <a:hlinkClick r:id="rId2" tooltip="Classic FM (UK)"/>
              </a:rPr>
              <a:t>in Paradise</a:t>
            </a:r>
            <a:r>
              <a:rPr lang="en-GB" dirty="0">
                <a:solidFill>
                  <a:schemeClr val="bg1"/>
                </a:solidFill>
                <a:effectLst/>
              </a:rPr>
              <a:t>, </a:t>
            </a:r>
            <a:r>
              <a:rPr lang="en-GB" dirty="0" err="1">
                <a:hlinkClick r:id="rId2" tooltip="Classic FM (UK)"/>
              </a:rPr>
              <a:t>Midsomer</a:t>
            </a:r>
            <a:r>
              <a:rPr lang="en-GB" dirty="0">
                <a:hlinkClick r:id="rId2" tooltip="Classic FM (UK)"/>
              </a:rPr>
              <a:t> Murders</a:t>
            </a:r>
            <a:r>
              <a:rPr lang="en-GB" dirty="0">
                <a:solidFill>
                  <a:schemeClr val="bg1"/>
                </a:solidFill>
                <a:effectLst/>
              </a:rPr>
              <a:t>) where the detective (amateur or professional) assembles the main suspects and then tells them who committed the murder while they all sit patiently and listen before the killer is (reluctantly) arrested. </a:t>
            </a:r>
            <a:endParaRPr lang="en-GB" dirty="0">
              <a:solidFill>
                <a:schemeClr val="bg1"/>
              </a:solidFill>
            </a:endParaRPr>
          </a:p>
        </p:txBody>
      </p:sp>
      <p:sp>
        <p:nvSpPr>
          <p:cNvPr id="4" name="Obdĺžnik 3"/>
          <p:cNvSpPr/>
          <p:nvPr/>
        </p:nvSpPr>
        <p:spPr>
          <a:xfrm>
            <a:off x="1047442" y="932934"/>
            <a:ext cx="6140758" cy="646331"/>
          </a:xfrm>
          <a:prstGeom prst="rect">
            <a:avLst/>
          </a:prstGeom>
        </p:spPr>
        <p:txBody>
          <a:bodyPr wrap="square">
            <a:spAutoFit/>
          </a:bodyPr>
          <a:lstStyle/>
          <a:p>
            <a:r>
              <a:rPr lang="sk-SK" sz="3600" dirty="0" err="1" smtClean="0"/>
              <a:t>Drama</a:t>
            </a:r>
            <a:endParaRPr lang="en-GB" sz="3600" dirty="0" smtClean="0"/>
          </a:p>
        </p:txBody>
      </p:sp>
    </p:spTree>
    <p:extLst>
      <p:ext uri="{BB962C8B-B14F-4D97-AF65-F5344CB8AC3E}">
        <p14:creationId xmlns:p14="http://schemas.microsoft.com/office/powerpoint/2010/main" xmlns="" val="19885273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p:cNvSpPr>
            <a:spLocks noGrp="1"/>
          </p:cNvSpPr>
          <p:nvPr>
            <p:ph idx="1"/>
          </p:nvPr>
        </p:nvSpPr>
        <p:spPr>
          <a:xfrm>
            <a:off x="680321" y="2336872"/>
            <a:ext cx="9613861" cy="3987727"/>
          </a:xfrm>
        </p:spPr>
        <p:txBody>
          <a:bodyPr>
            <a:normAutofit fontScale="92500" lnSpcReduction="10000"/>
          </a:bodyPr>
          <a:lstStyle/>
          <a:p>
            <a:pPr algn="just"/>
            <a:r>
              <a:rPr lang="en-GB" dirty="0">
                <a:solidFill>
                  <a:schemeClr val="bg1"/>
                </a:solidFill>
                <a:effectLst/>
              </a:rPr>
              <a:t>Due to its increasing and sustained popularity on screen and in books, in recent years, British TV stations have tried to copy the format of </a:t>
            </a:r>
            <a:r>
              <a:rPr lang="en-GB" dirty="0">
                <a:hlinkClick r:id="rId2" tooltip="Classic FM (UK)"/>
              </a:rPr>
              <a:t>‘</a:t>
            </a:r>
            <a:r>
              <a:rPr lang="en-GB" dirty="0" err="1">
                <a:hlinkClick r:id="rId2" tooltip="Classic FM (UK)"/>
              </a:rPr>
              <a:t>Scandi</a:t>
            </a:r>
            <a:r>
              <a:rPr lang="en-GB" dirty="0">
                <a:hlinkClick r:id="rId2" tooltip="Classic FM (UK)"/>
              </a:rPr>
              <a:t>-Noir’ </a:t>
            </a:r>
            <a:r>
              <a:rPr lang="en-GB" dirty="0">
                <a:solidFill>
                  <a:schemeClr val="bg1"/>
                </a:solidFill>
                <a:effectLst/>
              </a:rPr>
              <a:t>style crime dramas (e.g. </a:t>
            </a:r>
            <a:r>
              <a:rPr lang="en-GB" dirty="0" err="1">
                <a:hlinkClick r:id="rId2" tooltip="Classic FM (UK)"/>
              </a:rPr>
              <a:t>Bron</a:t>
            </a:r>
            <a:r>
              <a:rPr lang="en-GB" dirty="0">
                <a:hlinkClick r:id="rId2" tooltip="Classic FM (UK)"/>
              </a:rPr>
              <a:t> </a:t>
            </a:r>
            <a:r>
              <a:rPr lang="en-GB" dirty="0">
                <a:solidFill>
                  <a:schemeClr val="bg1"/>
                </a:solidFill>
                <a:effectLst/>
              </a:rPr>
              <a:t>(</a:t>
            </a:r>
            <a:r>
              <a:rPr lang="en-GB" dirty="0">
                <a:hlinkClick r:id="rId2" tooltip="Classic FM (UK)"/>
              </a:rPr>
              <a:t>The Bridge</a:t>
            </a:r>
            <a:r>
              <a:rPr lang="en-GB" dirty="0">
                <a:solidFill>
                  <a:schemeClr val="bg1"/>
                </a:solidFill>
                <a:effectLst/>
              </a:rPr>
              <a:t>), </a:t>
            </a:r>
            <a:r>
              <a:rPr lang="en-GB" dirty="0" err="1">
                <a:hlinkClick r:id="rId2" tooltip="Classic FM (UK)"/>
              </a:rPr>
              <a:t>Forbrydelsen</a:t>
            </a:r>
            <a:r>
              <a:rPr lang="en-GB" dirty="0">
                <a:hlinkClick r:id="rId2" tooltip="Classic FM (UK)"/>
              </a:rPr>
              <a:t> </a:t>
            </a:r>
            <a:r>
              <a:rPr lang="en-GB" dirty="0">
                <a:solidFill>
                  <a:schemeClr val="bg1"/>
                </a:solidFill>
                <a:effectLst/>
              </a:rPr>
              <a:t>(</a:t>
            </a:r>
            <a:r>
              <a:rPr lang="en-GB" dirty="0">
                <a:hlinkClick r:id="rId2" tooltip="Classic FM (UK)"/>
              </a:rPr>
              <a:t>The Killing</a:t>
            </a:r>
            <a:r>
              <a:rPr lang="en-GB" dirty="0">
                <a:solidFill>
                  <a:schemeClr val="bg1"/>
                </a:solidFill>
                <a:effectLst/>
              </a:rPr>
              <a:t>), </a:t>
            </a:r>
            <a:r>
              <a:rPr lang="en-GB" dirty="0" err="1">
                <a:hlinkClick r:id="rId2" tooltip="Classic FM (UK)"/>
              </a:rPr>
              <a:t>Ófærð</a:t>
            </a:r>
            <a:r>
              <a:rPr lang="en-GB" dirty="0">
                <a:solidFill>
                  <a:schemeClr val="bg1"/>
                </a:solidFill>
                <a:effectLst/>
              </a:rPr>
              <a:t> (</a:t>
            </a:r>
            <a:r>
              <a:rPr lang="en-GB" dirty="0">
                <a:hlinkClick r:id="rId2" tooltip="Classic FM (UK)"/>
              </a:rPr>
              <a:t>Trapped</a:t>
            </a:r>
            <a:r>
              <a:rPr lang="en-GB" dirty="0" smtClean="0">
                <a:solidFill>
                  <a:schemeClr val="bg1"/>
                </a:solidFill>
                <a:effectLst/>
              </a:rPr>
              <a:t>)</a:t>
            </a:r>
            <a:r>
              <a:rPr lang="sk-SK" dirty="0" smtClean="0">
                <a:solidFill>
                  <a:schemeClr val="bg1"/>
                </a:solidFill>
                <a:effectLst/>
              </a:rPr>
              <a:t>, </a:t>
            </a:r>
            <a:r>
              <a:rPr lang="sk-SK" dirty="0" err="1" smtClean="0">
                <a:solidFill>
                  <a:schemeClr val="bg1"/>
                </a:solidFill>
                <a:effectLst/>
              </a:rPr>
              <a:t>etc</a:t>
            </a:r>
            <a:r>
              <a:rPr lang="sk-SK" dirty="0" smtClean="0">
                <a:solidFill>
                  <a:schemeClr val="bg1"/>
                </a:solidFill>
                <a:effectLst/>
              </a:rPr>
              <a:t>.</a:t>
            </a:r>
            <a:r>
              <a:rPr lang="en-GB" dirty="0" smtClean="0">
                <a:solidFill>
                  <a:schemeClr val="bg1"/>
                </a:solidFill>
                <a:effectLst/>
              </a:rPr>
              <a:t>) </a:t>
            </a:r>
            <a:r>
              <a:rPr lang="en-GB" dirty="0">
                <a:solidFill>
                  <a:schemeClr val="bg1"/>
                </a:solidFill>
                <a:effectLst/>
              </a:rPr>
              <a:t>in an attempt to re-boot or modernise the genre. These shows typically feature a troubled, ‘loner’, central character with deep personal issues (addiction, family crises, mental health issues), multiple narratives coming together over the duration of the </a:t>
            </a:r>
            <a:r>
              <a:rPr lang="en-GB" dirty="0" smtClean="0">
                <a:solidFill>
                  <a:schemeClr val="bg1"/>
                </a:solidFill>
                <a:effectLst/>
              </a:rPr>
              <a:t>season, ‘red </a:t>
            </a:r>
            <a:r>
              <a:rPr lang="en-GB" dirty="0">
                <a:solidFill>
                  <a:schemeClr val="bg1"/>
                </a:solidFill>
                <a:effectLst/>
              </a:rPr>
              <a:t>herring’ plotlines which take the narrative into misleading areas, a high functioning sociopathic killer or </a:t>
            </a:r>
            <a:r>
              <a:rPr lang="en-GB" dirty="0" smtClean="0">
                <a:solidFill>
                  <a:schemeClr val="bg1"/>
                </a:solidFill>
                <a:effectLst/>
              </a:rPr>
              <a:t>villain, </a:t>
            </a:r>
            <a:r>
              <a:rPr lang="en-GB" dirty="0">
                <a:solidFill>
                  <a:schemeClr val="bg1"/>
                </a:solidFill>
                <a:effectLst/>
              </a:rPr>
              <a:t>often operating in a high powered job with a model family (in contrast to the detective’s own difficult personal life) and sinister interference from unseen higher powers in the background. The most successful examples being the BBC’s semi-Welsh language </a:t>
            </a:r>
            <a:r>
              <a:rPr lang="en-GB" dirty="0" smtClean="0">
                <a:hlinkClick r:id="rId2" tooltip="Classic FM (UK)"/>
              </a:rPr>
              <a:t>Hinterland</a:t>
            </a:r>
            <a:r>
              <a:rPr lang="en-GB" dirty="0" smtClean="0">
                <a:solidFill>
                  <a:schemeClr val="bg1"/>
                </a:solidFill>
                <a:effectLst/>
              </a:rPr>
              <a:t> or </a:t>
            </a:r>
            <a:r>
              <a:rPr lang="en-GB" dirty="0" smtClean="0">
                <a:hlinkClick r:id="rId2" tooltip="Classic FM (UK)"/>
              </a:rPr>
              <a:t>Luther</a:t>
            </a:r>
            <a:r>
              <a:rPr lang="en-GB" dirty="0" smtClean="0">
                <a:solidFill>
                  <a:schemeClr val="bg1"/>
                </a:solidFill>
                <a:effectLst/>
              </a:rPr>
              <a:t>, </a:t>
            </a:r>
            <a:r>
              <a:rPr lang="en-GB" dirty="0">
                <a:solidFill>
                  <a:schemeClr val="bg1"/>
                </a:solidFill>
                <a:effectLst/>
              </a:rPr>
              <a:t>ITV’s </a:t>
            </a:r>
            <a:r>
              <a:rPr lang="en-GB" dirty="0" smtClean="0">
                <a:hlinkClick r:id="rId2" tooltip="Classic FM (UK)"/>
              </a:rPr>
              <a:t>Marcela</a:t>
            </a:r>
            <a:r>
              <a:rPr lang="en-GB" dirty="0" smtClean="0">
                <a:solidFill>
                  <a:schemeClr val="bg1"/>
                </a:solidFill>
                <a:effectLst/>
              </a:rPr>
              <a:t>, </a:t>
            </a:r>
            <a:r>
              <a:rPr lang="en-GB" dirty="0" smtClean="0">
                <a:hlinkClick r:id="rId2" tooltip="Classic FM (UK)"/>
              </a:rPr>
              <a:t>Liar</a:t>
            </a:r>
            <a:r>
              <a:rPr lang="en-GB" dirty="0" smtClean="0">
                <a:solidFill>
                  <a:schemeClr val="bg1"/>
                </a:solidFill>
                <a:effectLst/>
              </a:rPr>
              <a:t> </a:t>
            </a:r>
            <a:r>
              <a:rPr lang="en-GB" dirty="0">
                <a:solidFill>
                  <a:schemeClr val="bg1"/>
                </a:solidFill>
                <a:effectLst/>
              </a:rPr>
              <a:t>or the cold case based series, </a:t>
            </a:r>
            <a:r>
              <a:rPr lang="en-GB" dirty="0" smtClean="0">
                <a:hlinkClick r:id="rId2" tooltip="Classic FM (UK)"/>
              </a:rPr>
              <a:t>Unforgotten</a:t>
            </a:r>
            <a:r>
              <a:rPr lang="en-GB" dirty="0" smtClean="0">
                <a:solidFill>
                  <a:schemeClr val="bg1"/>
                </a:solidFill>
                <a:effectLst/>
              </a:rPr>
              <a:t>.</a:t>
            </a:r>
            <a:endParaRPr lang="en-GB" dirty="0">
              <a:solidFill>
                <a:schemeClr val="bg1"/>
              </a:solidFill>
              <a:effectLst/>
            </a:endParaRPr>
          </a:p>
          <a:p>
            <a:endParaRPr lang="en-GB" dirty="0">
              <a:solidFill>
                <a:schemeClr val="bg1"/>
              </a:solidFill>
            </a:endParaRPr>
          </a:p>
        </p:txBody>
      </p:sp>
      <p:sp>
        <p:nvSpPr>
          <p:cNvPr id="4" name="Obdĺžnik 3"/>
          <p:cNvSpPr/>
          <p:nvPr/>
        </p:nvSpPr>
        <p:spPr>
          <a:xfrm>
            <a:off x="958542" y="894834"/>
            <a:ext cx="8591858" cy="646331"/>
          </a:xfrm>
          <a:prstGeom prst="rect">
            <a:avLst/>
          </a:prstGeom>
        </p:spPr>
        <p:txBody>
          <a:bodyPr wrap="square">
            <a:spAutoFit/>
          </a:bodyPr>
          <a:lstStyle/>
          <a:p>
            <a:r>
              <a:rPr lang="sk-SK" sz="3600" dirty="0" err="1" smtClean="0"/>
              <a:t>Drama</a:t>
            </a:r>
            <a:endParaRPr lang="en-GB" sz="3600" dirty="0" smtClean="0"/>
          </a:p>
        </p:txBody>
      </p:sp>
    </p:spTree>
    <p:extLst>
      <p:ext uri="{BB962C8B-B14F-4D97-AF65-F5344CB8AC3E}">
        <p14:creationId xmlns:p14="http://schemas.microsoft.com/office/powerpoint/2010/main" xmlns="" val="8456831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Revision</a:t>
            </a:r>
            <a:endParaRPr lang="en-GB" dirty="0"/>
          </a:p>
        </p:txBody>
      </p:sp>
      <p:sp>
        <p:nvSpPr>
          <p:cNvPr id="3" name="Zástupný objekt pre obsah 2"/>
          <p:cNvSpPr>
            <a:spLocks noGrp="1"/>
          </p:cNvSpPr>
          <p:nvPr>
            <p:ph idx="1"/>
          </p:nvPr>
        </p:nvSpPr>
        <p:spPr>
          <a:xfrm>
            <a:off x="680321" y="2146300"/>
            <a:ext cx="9613861" cy="4102099"/>
          </a:xfrm>
        </p:spPr>
        <p:txBody>
          <a:bodyPr>
            <a:normAutofit fontScale="85000" lnSpcReduction="10000"/>
          </a:bodyPr>
          <a:lstStyle/>
          <a:p>
            <a:r>
              <a:rPr lang="en-US" dirty="0">
                <a:effectLst>
                  <a:outerShdw blurRad="38100" dist="38100" dir="2700000" algn="tl">
                    <a:srgbClr val="000000">
                      <a:alpha val="43137"/>
                    </a:srgbClr>
                  </a:outerShdw>
                </a:effectLst>
              </a:rPr>
              <a:t>What are the characteristic features of </a:t>
            </a:r>
            <a:r>
              <a:rPr lang="en-US" b="1" dirty="0">
                <a:effectLst>
                  <a:outerShdw blurRad="38100" dist="38100" dir="2700000" algn="tl">
                    <a:srgbClr val="000000">
                      <a:alpha val="43137"/>
                    </a:srgbClr>
                  </a:outerShdw>
                </a:effectLst>
              </a:rPr>
              <a:t>tabloid </a:t>
            </a:r>
            <a:r>
              <a:rPr lang="en-US" dirty="0">
                <a:effectLst>
                  <a:outerShdw blurRad="38100" dist="38100" dir="2700000" algn="tl">
                    <a:srgbClr val="000000">
                      <a:alpha val="43137"/>
                    </a:srgbClr>
                  </a:outerShdw>
                </a:effectLst>
              </a:rPr>
              <a:t>and </a:t>
            </a:r>
            <a:r>
              <a:rPr lang="en-US" b="1" dirty="0">
                <a:effectLst>
                  <a:outerShdw blurRad="38100" dist="38100" dir="2700000" algn="tl">
                    <a:srgbClr val="000000">
                      <a:alpha val="43137"/>
                    </a:srgbClr>
                  </a:outerShdw>
                </a:effectLst>
              </a:rPr>
              <a:t>broadsheet</a:t>
            </a:r>
            <a:r>
              <a:rPr lang="en-US" dirty="0">
                <a:effectLst>
                  <a:outerShdw blurRad="38100" dist="38100" dir="2700000" algn="tl">
                    <a:srgbClr val="000000">
                      <a:alpha val="43137"/>
                    </a:srgbClr>
                  </a:outerShdw>
                </a:effectLst>
              </a:rPr>
              <a:t> newspapers?</a:t>
            </a:r>
            <a:endParaRPr lang="en-GB" dirty="0">
              <a:effectLst>
                <a:outerShdw blurRad="38100" dist="38100" dir="2700000" algn="tl">
                  <a:srgbClr val="000000">
                    <a:alpha val="43137"/>
                  </a:srgbClr>
                </a:outerShdw>
              </a:effectLst>
            </a:endParaRPr>
          </a:p>
          <a:p>
            <a:pPr lvl="0"/>
            <a:r>
              <a:rPr lang="en-US" dirty="0">
                <a:effectLst>
                  <a:outerShdw blurRad="38100" dist="38100" dir="2700000" algn="tl">
                    <a:srgbClr val="000000">
                      <a:alpha val="43137"/>
                    </a:srgbClr>
                  </a:outerShdw>
                </a:effectLst>
              </a:rPr>
              <a:t>Give an example of the following newspapers:</a:t>
            </a:r>
            <a:endParaRPr lang="en-GB" dirty="0">
              <a:effectLst>
                <a:outerShdw blurRad="38100" dist="38100" dir="2700000" algn="tl">
                  <a:srgbClr val="000000">
                    <a:alpha val="43137"/>
                  </a:srgbClr>
                </a:outerShdw>
              </a:effectLst>
            </a:endParaRPr>
          </a:p>
          <a:p>
            <a:pPr marL="0" indent="0">
              <a:buNone/>
            </a:pPr>
            <a:r>
              <a:rPr lang="en-US" dirty="0" smtClean="0">
                <a:effectLst>
                  <a:outerShdw blurRad="38100" dist="38100" dir="2700000" algn="tl">
                    <a:srgbClr val="000000">
                      <a:alpha val="43137"/>
                    </a:srgbClr>
                  </a:outerShdw>
                </a:effectLst>
              </a:rPr>
              <a:t>	A </a:t>
            </a:r>
            <a:r>
              <a:rPr lang="en-US" dirty="0">
                <a:effectLst>
                  <a:outerShdw blurRad="38100" dist="38100" dir="2700000" algn="tl">
                    <a:srgbClr val="000000">
                      <a:alpha val="43137"/>
                    </a:srgbClr>
                  </a:outerShdw>
                </a:effectLst>
              </a:rPr>
              <a:t>red top</a:t>
            </a:r>
            <a:endParaRPr lang="en-GB" dirty="0">
              <a:effectLst>
                <a:outerShdw blurRad="38100" dist="38100" dir="2700000" algn="tl">
                  <a:srgbClr val="000000">
                    <a:alpha val="43137"/>
                  </a:srgbClr>
                </a:outerShdw>
              </a:effectLst>
            </a:endParaRPr>
          </a:p>
          <a:p>
            <a:pPr marL="0" indent="0">
              <a:buNone/>
            </a:pPr>
            <a:r>
              <a:rPr lang="en-US" dirty="0" smtClean="0">
                <a:effectLst>
                  <a:outerShdw blurRad="38100" dist="38100" dir="2700000" algn="tl">
                    <a:srgbClr val="000000">
                      <a:alpha val="43137"/>
                    </a:srgbClr>
                  </a:outerShdw>
                </a:effectLst>
              </a:rPr>
              <a:t>	A </a:t>
            </a:r>
            <a:r>
              <a:rPr lang="en-US" dirty="0">
                <a:effectLst>
                  <a:outerShdw blurRad="38100" dist="38100" dir="2700000" algn="tl">
                    <a:srgbClr val="000000">
                      <a:alpha val="43137"/>
                    </a:srgbClr>
                  </a:outerShdw>
                </a:effectLst>
              </a:rPr>
              <a:t>quality broadsheet</a:t>
            </a:r>
            <a:endParaRPr lang="en-GB" dirty="0">
              <a:effectLst>
                <a:outerShdw blurRad="38100" dist="38100" dir="2700000" algn="tl">
                  <a:srgbClr val="000000">
                    <a:alpha val="43137"/>
                  </a:srgbClr>
                </a:outerShdw>
              </a:effectLst>
            </a:endParaRPr>
          </a:p>
          <a:p>
            <a:pPr marL="0" indent="0">
              <a:buNone/>
            </a:pPr>
            <a:r>
              <a:rPr lang="en-US" dirty="0" smtClean="0">
                <a:effectLst>
                  <a:outerShdw blurRad="38100" dist="38100" dir="2700000" algn="tl">
                    <a:srgbClr val="000000">
                      <a:alpha val="43137"/>
                    </a:srgbClr>
                  </a:outerShdw>
                </a:effectLst>
              </a:rPr>
              <a:t>	A </a:t>
            </a:r>
            <a:r>
              <a:rPr lang="en-US" dirty="0">
                <a:effectLst>
                  <a:outerShdw blurRad="38100" dist="38100" dir="2700000" algn="tl">
                    <a:srgbClr val="000000">
                      <a:alpha val="43137"/>
                    </a:srgbClr>
                  </a:outerShdw>
                </a:effectLst>
              </a:rPr>
              <a:t>conservative tabloid</a:t>
            </a:r>
            <a:endParaRPr lang="en-GB" dirty="0">
              <a:effectLst>
                <a:outerShdw blurRad="38100" dist="38100" dir="2700000" algn="tl">
                  <a:srgbClr val="000000">
                    <a:alpha val="43137"/>
                  </a:srgbClr>
                </a:outerShdw>
              </a:effectLst>
            </a:endParaRPr>
          </a:p>
          <a:p>
            <a:pPr marL="0" indent="0">
              <a:buNone/>
            </a:pPr>
            <a:r>
              <a:rPr lang="en-US" dirty="0" smtClean="0">
                <a:effectLst>
                  <a:outerShdw blurRad="38100" dist="38100" dir="2700000" algn="tl">
                    <a:srgbClr val="000000">
                      <a:alpha val="43137"/>
                    </a:srgbClr>
                  </a:outerShdw>
                </a:effectLst>
              </a:rPr>
              <a:t>	A </a:t>
            </a:r>
            <a:r>
              <a:rPr lang="en-US" dirty="0">
                <a:effectLst>
                  <a:outerShdw blurRad="38100" dist="38100" dir="2700000" algn="tl">
                    <a:srgbClr val="000000">
                      <a:alpha val="43137"/>
                    </a:srgbClr>
                  </a:outerShdw>
                </a:effectLst>
              </a:rPr>
              <a:t>Sunday paper which is not published in the week</a:t>
            </a:r>
            <a:endParaRPr lang="en-GB" dirty="0">
              <a:effectLst>
                <a:outerShdw blurRad="38100" dist="38100" dir="2700000" algn="tl">
                  <a:srgbClr val="000000">
                    <a:alpha val="43137"/>
                  </a:srgbClr>
                </a:outerShdw>
              </a:effectLst>
            </a:endParaRPr>
          </a:p>
          <a:p>
            <a:r>
              <a:rPr lang="en-US" dirty="0">
                <a:effectLst>
                  <a:outerShdw blurRad="38100" dist="38100" dir="2700000" algn="tl">
                    <a:srgbClr val="000000">
                      <a:alpha val="43137"/>
                    </a:srgbClr>
                  </a:outerShdw>
                </a:effectLst>
              </a:rPr>
              <a:t>What are the main causes of the decline in UK local print media?</a:t>
            </a:r>
            <a:endParaRPr lang="en-GB" dirty="0">
              <a:effectLst>
                <a:outerShdw blurRad="38100" dist="38100" dir="2700000" algn="tl">
                  <a:srgbClr val="000000">
                    <a:alpha val="43137"/>
                  </a:srgbClr>
                </a:outerShdw>
              </a:effectLst>
            </a:endParaRPr>
          </a:p>
          <a:p>
            <a:r>
              <a:rPr lang="en-US" dirty="0">
                <a:effectLst>
                  <a:outerShdw blurRad="38100" dist="38100" dir="2700000" algn="tl">
                    <a:srgbClr val="000000">
                      <a:alpha val="43137"/>
                    </a:srgbClr>
                  </a:outerShdw>
                </a:effectLst>
              </a:rPr>
              <a:t>What are the differences between </a:t>
            </a:r>
            <a:r>
              <a:rPr lang="en-US" b="1" dirty="0">
                <a:effectLst>
                  <a:outerShdw blurRad="38100" dist="38100" dir="2700000" algn="tl">
                    <a:srgbClr val="000000">
                      <a:alpha val="43137"/>
                    </a:srgbClr>
                  </a:outerShdw>
                </a:effectLst>
              </a:rPr>
              <a:t>state </a:t>
            </a:r>
            <a:r>
              <a:rPr lang="en-US" dirty="0">
                <a:effectLst>
                  <a:outerShdw blurRad="38100" dist="38100" dir="2700000" algn="tl">
                    <a:srgbClr val="000000">
                      <a:alpha val="43137"/>
                    </a:srgbClr>
                  </a:outerShdw>
                </a:effectLst>
              </a:rPr>
              <a:t>and </a:t>
            </a:r>
            <a:r>
              <a:rPr lang="en-US" b="1" dirty="0">
                <a:effectLst>
                  <a:outerShdw blurRad="38100" dist="38100" dir="2700000" algn="tl">
                    <a:srgbClr val="000000">
                      <a:alpha val="43137"/>
                    </a:srgbClr>
                  </a:outerShdw>
                </a:effectLst>
              </a:rPr>
              <a:t>commercial </a:t>
            </a:r>
            <a:r>
              <a:rPr lang="en-US" dirty="0">
                <a:effectLst>
                  <a:outerShdw blurRad="38100" dist="38100" dir="2700000" algn="tl">
                    <a:srgbClr val="000000">
                      <a:alpha val="43137"/>
                    </a:srgbClr>
                  </a:outerShdw>
                </a:effectLst>
              </a:rPr>
              <a:t>television?</a:t>
            </a:r>
            <a:endParaRPr lang="en-GB" dirty="0">
              <a:effectLst>
                <a:outerShdw blurRad="38100" dist="38100" dir="2700000" algn="tl">
                  <a:srgbClr val="000000">
                    <a:alpha val="43137"/>
                  </a:srgbClr>
                </a:outerShdw>
              </a:effectLst>
            </a:endParaRPr>
          </a:p>
          <a:p>
            <a:r>
              <a:rPr lang="en-US" dirty="0">
                <a:effectLst>
                  <a:outerShdw blurRad="38100" dist="38100" dir="2700000" algn="tl">
                    <a:srgbClr val="000000">
                      <a:alpha val="43137"/>
                    </a:srgbClr>
                  </a:outerShdw>
                </a:effectLst>
              </a:rPr>
              <a:t>Define </a:t>
            </a:r>
            <a:r>
              <a:rPr lang="en-US" b="1" dirty="0">
                <a:effectLst>
                  <a:outerShdw blurRad="38100" dist="38100" dir="2700000" algn="tl">
                    <a:srgbClr val="000000">
                      <a:alpha val="43137"/>
                    </a:srgbClr>
                  </a:outerShdw>
                </a:effectLst>
              </a:rPr>
              <a:t>syndicated </a:t>
            </a:r>
            <a:r>
              <a:rPr lang="en-US" dirty="0">
                <a:effectLst>
                  <a:outerShdw blurRad="38100" dist="38100" dir="2700000" algn="tl">
                    <a:srgbClr val="000000">
                      <a:alpha val="43137"/>
                    </a:srgbClr>
                  </a:outerShdw>
                </a:effectLst>
              </a:rPr>
              <a:t>and </a:t>
            </a:r>
            <a:r>
              <a:rPr lang="en-US" b="1" dirty="0">
                <a:effectLst>
                  <a:outerShdw blurRad="38100" dist="38100" dir="2700000" algn="tl">
                    <a:srgbClr val="000000">
                      <a:alpha val="43137"/>
                    </a:srgbClr>
                  </a:outerShdw>
                </a:effectLst>
              </a:rPr>
              <a:t>franchised </a:t>
            </a:r>
            <a:r>
              <a:rPr lang="en-US" dirty="0">
                <a:effectLst>
                  <a:outerShdw blurRad="38100" dist="38100" dir="2700000" algn="tl">
                    <a:srgbClr val="000000">
                      <a:alpha val="43137"/>
                    </a:srgbClr>
                  </a:outerShdw>
                </a:effectLst>
              </a:rPr>
              <a:t>television </a:t>
            </a:r>
            <a:r>
              <a:rPr lang="en-US" dirty="0" err="1">
                <a:effectLst>
                  <a:outerShdw blurRad="38100" dist="38100" dir="2700000" algn="tl">
                    <a:srgbClr val="000000">
                      <a:alpha val="43137"/>
                    </a:srgbClr>
                  </a:outerShdw>
                </a:effectLst>
              </a:rPr>
              <a:t>programmes</a:t>
            </a:r>
            <a:endParaRPr lang="en-GB" dirty="0">
              <a:effectLst>
                <a:outerShdw blurRad="38100" dist="38100" dir="2700000" algn="tl">
                  <a:srgbClr val="000000">
                    <a:alpha val="43137"/>
                  </a:srgbClr>
                </a:outerShdw>
              </a:effectLst>
            </a:endParaRPr>
          </a:p>
          <a:p>
            <a:r>
              <a:rPr lang="en-US" dirty="0">
                <a:effectLst>
                  <a:outerShdw blurRad="38100" dist="38100" dir="2700000" algn="tl">
                    <a:srgbClr val="000000">
                      <a:alpha val="43137"/>
                    </a:srgbClr>
                  </a:outerShdw>
                </a:effectLst>
              </a:rPr>
              <a:t>In what ways is </a:t>
            </a:r>
            <a:r>
              <a:rPr lang="en-US" b="1" dirty="0" smtClean="0">
                <a:effectLst>
                  <a:outerShdw blurRad="38100" dist="38100" dir="2700000" algn="tl">
                    <a:srgbClr val="000000">
                      <a:alpha val="43137"/>
                    </a:srgbClr>
                  </a:outerShdw>
                </a:effectLst>
              </a:rPr>
              <a:t>on</a:t>
            </a:r>
            <a:r>
              <a:rPr lang="sk-SK" b="1" dirty="0" smtClean="0">
                <a:effectLst>
                  <a:outerShdw blurRad="38100" dist="38100" dir="2700000" algn="tl">
                    <a:srgbClr val="000000">
                      <a:alpha val="43137"/>
                    </a:srgbClr>
                  </a:outerShdw>
                </a:effectLst>
              </a:rPr>
              <a:t>-</a:t>
            </a:r>
            <a:r>
              <a:rPr lang="en-US" b="1" dirty="0" smtClean="0">
                <a:effectLst>
                  <a:outerShdw blurRad="38100" dist="38100" dir="2700000" algn="tl">
                    <a:srgbClr val="000000">
                      <a:alpha val="43137"/>
                    </a:srgbClr>
                  </a:outerShdw>
                </a:effectLst>
              </a:rPr>
              <a:t>demand </a:t>
            </a:r>
            <a:r>
              <a:rPr lang="en-US" b="1" dirty="0">
                <a:effectLst>
                  <a:outerShdw blurRad="38100" dist="38100" dir="2700000" algn="tl">
                    <a:srgbClr val="000000">
                      <a:alpha val="43137"/>
                    </a:srgbClr>
                  </a:outerShdw>
                </a:effectLst>
              </a:rPr>
              <a:t>TV</a:t>
            </a:r>
            <a:r>
              <a:rPr lang="en-US" dirty="0">
                <a:effectLst>
                  <a:outerShdw blurRad="38100" dist="38100" dir="2700000" algn="tl">
                    <a:srgbClr val="000000">
                      <a:alpha val="43137"/>
                    </a:srgbClr>
                  </a:outerShdw>
                </a:effectLst>
              </a:rPr>
              <a:t> different </a:t>
            </a:r>
            <a:r>
              <a:rPr lang="sk-SK" dirty="0" err="1" smtClean="0">
                <a:effectLst>
                  <a:outerShdw blurRad="38100" dist="38100" dir="2700000" algn="tl">
                    <a:srgbClr val="000000">
                      <a:alpha val="43137"/>
                    </a:srgbClr>
                  </a:outerShdw>
                </a:effectLst>
              </a:rPr>
              <a:t>from</a:t>
            </a:r>
            <a:r>
              <a:rPr lang="sk-SK" dirty="0" smtClean="0">
                <a:effectLst>
                  <a:outerShdw blurRad="38100" dist="38100" dir="2700000" algn="tl">
                    <a:srgbClr val="000000">
                      <a:alpha val="43137"/>
                    </a:srgbClr>
                  </a:outerShdw>
                </a:effectLst>
              </a:rPr>
              <a:t> </a:t>
            </a:r>
            <a:r>
              <a:rPr lang="en-US" dirty="0" smtClean="0">
                <a:effectLst>
                  <a:outerShdw blurRad="38100" dist="38100" dir="2700000" algn="tl">
                    <a:srgbClr val="000000">
                      <a:alpha val="43137"/>
                    </a:srgbClr>
                  </a:outerShdw>
                </a:effectLst>
              </a:rPr>
              <a:t>traditional </a:t>
            </a:r>
            <a:r>
              <a:rPr lang="en-US" dirty="0">
                <a:effectLst>
                  <a:outerShdw blurRad="38100" dist="38100" dir="2700000" algn="tl">
                    <a:srgbClr val="000000">
                      <a:alpha val="43137"/>
                    </a:srgbClr>
                  </a:outerShdw>
                </a:effectLst>
              </a:rPr>
              <a:t>television</a:t>
            </a:r>
            <a:r>
              <a:rPr lang="en-US" dirty="0" smtClean="0">
                <a:effectLst>
                  <a:outerShdw blurRad="38100" dist="38100" dir="2700000" algn="tl">
                    <a:srgbClr val="000000">
                      <a:alpha val="43137"/>
                    </a:srgbClr>
                  </a:outerShdw>
                </a:effectLst>
              </a:rPr>
              <a:t>?</a:t>
            </a:r>
          </a:p>
          <a:p>
            <a:r>
              <a:rPr lang="en-US" dirty="0" smtClean="0">
                <a:effectLst>
                  <a:outerShdw blurRad="38100" dist="38100" dir="2700000" algn="tl">
                    <a:srgbClr val="000000">
                      <a:alpha val="43137"/>
                    </a:srgbClr>
                  </a:outerShdw>
                </a:effectLst>
              </a:rPr>
              <a:t>Give some characteristic features of a sitcom, a soap opera and a crime drama</a:t>
            </a:r>
            <a:endParaRPr lang="en-GB" dirty="0">
              <a:effectLst>
                <a:outerShdw blurRad="38100" dist="38100" dir="2700000" algn="tl">
                  <a:srgbClr val="000000">
                    <a:alpha val="43137"/>
                  </a:srgbClr>
                </a:outerShdw>
              </a:effectLst>
            </a:endParaRPr>
          </a:p>
          <a:p>
            <a:pPr marL="0" indent="0">
              <a:buNone/>
            </a:pPr>
            <a:endParaRPr lang="en-GB" dirty="0">
              <a:effectLst>
                <a:outerShdw blurRad="38100" dist="38100" dir="2700000" algn="tl" rotWithShape="0">
                  <a:srgbClr val="000000">
                    <a:alpha val="43137"/>
                  </a:srgbClr>
                </a:outerShdw>
              </a:effectLst>
            </a:endParaRPr>
          </a:p>
        </p:txBody>
      </p:sp>
    </p:spTree>
    <p:extLst>
      <p:ext uri="{BB962C8B-B14F-4D97-AF65-F5344CB8AC3E}">
        <p14:creationId xmlns:p14="http://schemas.microsoft.com/office/powerpoint/2010/main" xmlns="" val="15679398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Print Media in the U.K.</a:t>
            </a:r>
            <a:endParaRPr lang="en-GB" dirty="0"/>
          </a:p>
        </p:txBody>
      </p:sp>
      <p:sp>
        <p:nvSpPr>
          <p:cNvPr id="3" name="Zástupný objekt pre obsah 2"/>
          <p:cNvSpPr>
            <a:spLocks noGrp="1"/>
          </p:cNvSpPr>
          <p:nvPr>
            <p:ph idx="1"/>
          </p:nvPr>
        </p:nvSpPr>
        <p:spPr/>
        <p:txBody>
          <a:bodyPr/>
          <a:lstStyle/>
          <a:p>
            <a:pPr algn="just"/>
            <a:r>
              <a:rPr lang="en-GB" dirty="0">
                <a:effectLst>
                  <a:outerShdw blurRad="38100" dist="38100" dir="2700000" algn="tl">
                    <a:srgbClr val="000000">
                      <a:alpha val="43137"/>
                    </a:srgbClr>
                  </a:outerShdw>
                </a:effectLst>
              </a:rPr>
              <a:t>11 daily and 9 Sunday newspapers in the </a:t>
            </a:r>
            <a:r>
              <a:rPr lang="en-GB" dirty="0" smtClean="0">
                <a:effectLst>
                  <a:outerShdw blurRad="38100" dist="38100" dir="2700000" algn="tl">
                    <a:srgbClr val="000000">
                      <a:alpha val="43137"/>
                    </a:srgbClr>
                  </a:outerShdw>
                </a:effectLst>
              </a:rPr>
              <a:t>UK (2016)</a:t>
            </a:r>
          </a:p>
          <a:p>
            <a:pPr algn="just"/>
            <a:r>
              <a:rPr lang="en-GB" dirty="0">
                <a:effectLst>
                  <a:outerShdw blurRad="38100" dist="38100" dir="2700000" algn="tl">
                    <a:srgbClr val="000000">
                      <a:alpha val="43137"/>
                    </a:srgbClr>
                  </a:outerShdw>
                </a:effectLst>
              </a:rPr>
              <a:t>divided into popular </a:t>
            </a:r>
            <a:r>
              <a:rPr lang="en-GB" sz="2200" u="sng" dirty="0">
                <a:hlinkClick r:id="rId2" tooltip="Classic FM (UK)"/>
              </a:rPr>
              <a:t>red top/tabloids</a:t>
            </a:r>
            <a:r>
              <a:rPr lang="en-GB" dirty="0">
                <a:effectLst>
                  <a:outerShdw blurRad="38100" dist="38100" dir="2700000" algn="tl">
                    <a:srgbClr val="000000">
                      <a:alpha val="43137"/>
                    </a:srgbClr>
                  </a:outerShdw>
                </a:effectLst>
              </a:rPr>
              <a:t>; </a:t>
            </a:r>
            <a:r>
              <a:rPr lang="en-GB" sz="2200" u="sng" dirty="0">
                <a:hlinkClick r:id="rId2" tooltip="Classic FM (UK)"/>
              </a:rPr>
              <a:t>midmarket</a:t>
            </a:r>
            <a:r>
              <a:rPr lang="en-GB" dirty="0">
                <a:effectLst>
                  <a:outerShdw blurRad="38100" dist="38100" dir="2700000" algn="tl">
                    <a:srgbClr val="000000">
                      <a:alpha val="43137"/>
                    </a:srgbClr>
                  </a:outerShdw>
                </a:effectLst>
              </a:rPr>
              <a:t>; and </a:t>
            </a:r>
            <a:r>
              <a:rPr lang="en-GB" sz="2200" u="sng" dirty="0">
                <a:hlinkClick r:id="rId2" tooltip="Classic FM (UK)"/>
              </a:rPr>
              <a:t>quality </a:t>
            </a:r>
            <a:r>
              <a:rPr lang="en-GB" sz="2200" u="sng" dirty="0" smtClean="0">
                <a:hlinkClick r:id="rId2" tooltip="Classic FM (UK)"/>
              </a:rPr>
              <a:t>products</a:t>
            </a:r>
          </a:p>
          <a:p>
            <a:pPr algn="just"/>
            <a:r>
              <a:rPr lang="en-GB" dirty="0" smtClean="0">
                <a:effectLst>
                  <a:outerShdw blurRad="38100" dist="38100" dir="2700000" algn="tl" rotWithShape="0">
                    <a:srgbClr val="000000">
                      <a:alpha val="43137"/>
                    </a:srgbClr>
                  </a:outerShdw>
                </a:effectLst>
              </a:rPr>
              <a:t>Tabloids offer a condensed for</a:t>
            </a:r>
            <a:r>
              <a:rPr lang="sk-SK" dirty="0" smtClean="0">
                <a:effectLst>
                  <a:outerShdw blurRad="38100" dist="38100" dir="2700000" algn="tl" rotWithShape="0">
                    <a:srgbClr val="000000">
                      <a:alpha val="43137"/>
                    </a:srgbClr>
                  </a:outerShdw>
                </a:effectLst>
              </a:rPr>
              <a:t>m</a:t>
            </a:r>
            <a:r>
              <a:rPr lang="en-GB" dirty="0" smtClean="0">
                <a:effectLst>
                  <a:outerShdw blurRad="38100" dist="38100" dir="2700000" algn="tl" rotWithShape="0">
                    <a:srgbClr val="000000">
                      <a:alpha val="43137"/>
                    </a:srgbClr>
                  </a:outerShdw>
                </a:effectLst>
              </a:rPr>
              <a:t> of journalism, focusing more on the emotional rather than the factual impact of journalism. </a:t>
            </a:r>
          </a:p>
          <a:p>
            <a:pPr algn="just"/>
            <a:r>
              <a:rPr lang="en-GB" dirty="0" smtClean="0">
                <a:effectLst>
                  <a:outerShdw blurRad="38100" dist="38100" dir="2700000" algn="tl" rotWithShape="0">
                    <a:srgbClr val="000000">
                      <a:alpha val="43137"/>
                    </a:srgbClr>
                  </a:outerShdw>
                </a:effectLst>
              </a:rPr>
              <a:t>They can be divided into </a:t>
            </a:r>
            <a:r>
              <a:rPr lang="en-GB" sz="2200" u="sng" dirty="0" smtClean="0">
                <a:hlinkClick r:id="rId2" tooltip="Classic FM (UK)"/>
              </a:rPr>
              <a:t>‘Red tops’</a:t>
            </a:r>
            <a:r>
              <a:rPr lang="sk-SK" sz="2200" u="sng" dirty="0" smtClean="0"/>
              <a:t>; </a:t>
            </a:r>
            <a:r>
              <a:rPr lang="en-GB" dirty="0" smtClean="0">
                <a:effectLst>
                  <a:outerShdw blurRad="38100" dist="38100" dir="2700000" algn="tl" rotWithShape="0">
                    <a:srgbClr val="000000">
                      <a:alpha val="43137"/>
                    </a:srgbClr>
                  </a:outerShdw>
                </a:effectLst>
              </a:rPr>
              <a:t>named after the red ‘banner’ at the top of the front page (e.g. </a:t>
            </a:r>
            <a:r>
              <a:rPr lang="en-GB" sz="2200" u="sng" dirty="0" smtClean="0">
                <a:hlinkClick r:id="rId2" tooltip="Classic FM (UK)"/>
              </a:rPr>
              <a:t>The Sun</a:t>
            </a:r>
            <a:r>
              <a:rPr lang="en-GB" sz="2000" dirty="0" smtClean="0">
                <a:effectLst>
                  <a:outerShdw blurRad="38100" dist="38100" dir="2700000" algn="tl" rotWithShape="0">
                    <a:srgbClr val="000000">
                      <a:alpha val="43137"/>
                    </a:srgbClr>
                  </a:outerShdw>
                </a:effectLst>
              </a:rPr>
              <a:t>,</a:t>
            </a:r>
            <a:r>
              <a:rPr lang="en-GB" sz="2200" u="sng" dirty="0" smtClean="0">
                <a:hlinkClick r:id="rId2" tooltip="Classic FM (UK)"/>
              </a:rPr>
              <a:t> the Mirror</a:t>
            </a:r>
            <a:r>
              <a:rPr lang="en-GB" dirty="0" smtClean="0">
                <a:effectLst>
                  <a:outerShdw blurRad="38100" dist="38100" dir="2700000" algn="tl" rotWithShape="0">
                    <a:srgbClr val="000000">
                      <a:alpha val="43137"/>
                    </a:srgbClr>
                  </a:outerShdw>
                </a:effectLst>
              </a:rPr>
              <a:t>) and conservative tabloids (</a:t>
            </a:r>
            <a:r>
              <a:rPr lang="en-GB" sz="2200" u="sng" dirty="0" smtClean="0">
                <a:hlinkClick r:id="rId2" tooltip="Classic FM (UK)"/>
              </a:rPr>
              <a:t>The Mail</a:t>
            </a:r>
            <a:r>
              <a:rPr lang="en-GB" sz="2000" dirty="0" smtClean="0">
                <a:effectLst>
                  <a:outerShdw blurRad="38100" dist="38100" dir="2700000" algn="tl" rotWithShape="0">
                    <a:srgbClr val="000000">
                      <a:alpha val="43137"/>
                    </a:srgbClr>
                  </a:outerShdw>
                </a:effectLst>
              </a:rPr>
              <a:t>,</a:t>
            </a:r>
            <a:r>
              <a:rPr lang="en-GB" sz="2200" u="sng" dirty="0" smtClean="0">
                <a:hlinkClick r:id="rId2" tooltip="Classic FM (UK)"/>
              </a:rPr>
              <a:t> The Express</a:t>
            </a:r>
            <a:r>
              <a:rPr lang="en-GB" dirty="0" smtClean="0">
                <a:effectLst>
                  <a:outerShdw blurRad="38100" dist="38100" dir="2700000" algn="tl" rotWithShape="0">
                    <a:srgbClr val="000000">
                      <a:alpha val="43137"/>
                    </a:srgbClr>
                  </a:outerShdw>
                </a:effectLst>
              </a:rPr>
              <a:t>)</a:t>
            </a:r>
          </a:p>
          <a:p>
            <a:pPr algn="just"/>
            <a:endParaRPr lang="en-GB" dirty="0"/>
          </a:p>
        </p:txBody>
      </p:sp>
    </p:spTree>
    <p:extLst>
      <p:ext uri="{BB962C8B-B14F-4D97-AF65-F5344CB8AC3E}">
        <p14:creationId xmlns:p14="http://schemas.microsoft.com/office/powerpoint/2010/main" xmlns="" val="13626157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Social Media</a:t>
            </a:r>
            <a:endParaRPr lang="en-GB" dirty="0"/>
          </a:p>
        </p:txBody>
      </p:sp>
      <p:sp>
        <p:nvSpPr>
          <p:cNvPr id="3" name="Zástupný objekt pre obsah 2"/>
          <p:cNvSpPr>
            <a:spLocks noGrp="1"/>
          </p:cNvSpPr>
          <p:nvPr>
            <p:ph idx="1"/>
          </p:nvPr>
        </p:nvSpPr>
        <p:spPr>
          <a:xfrm>
            <a:off x="680321" y="2044700"/>
            <a:ext cx="9613861" cy="4356099"/>
          </a:xfrm>
        </p:spPr>
        <p:txBody>
          <a:bodyPr>
            <a:normAutofit fontScale="92500" lnSpcReduction="20000"/>
          </a:bodyPr>
          <a:lstStyle/>
          <a:p>
            <a:pPr algn="just"/>
            <a:r>
              <a:rPr lang="en-GB" dirty="0">
                <a:solidFill>
                  <a:schemeClr val="bg1"/>
                </a:solidFill>
                <a:effectLst/>
              </a:rPr>
              <a:t>The growth in social media is linked to improvements in Internet and telephone technology (e.g., faster broadband and </a:t>
            </a:r>
            <a:r>
              <a:rPr lang="en-GB" dirty="0" err="1">
                <a:solidFill>
                  <a:schemeClr val="bg1"/>
                </a:solidFill>
                <a:effectLst/>
              </a:rPr>
              <a:t>WiFi</a:t>
            </a:r>
            <a:r>
              <a:rPr lang="en-GB" dirty="0">
                <a:solidFill>
                  <a:schemeClr val="bg1"/>
                </a:solidFill>
                <a:effectLst/>
              </a:rPr>
              <a:t> connectivity and coverage, the launch of 4G and 5G as well as smartphones and tablets</a:t>
            </a:r>
            <a:r>
              <a:rPr lang="en-GB" dirty="0" smtClean="0">
                <a:solidFill>
                  <a:schemeClr val="bg1"/>
                </a:solidFill>
                <a:effectLst/>
              </a:rPr>
              <a:t>)</a:t>
            </a:r>
            <a:r>
              <a:rPr lang="sk-SK" dirty="0" smtClean="0">
                <a:solidFill>
                  <a:schemeClr val="bg1"/>
                </a:solidFill>
                <a:effectLst/>
              </a:rPr>
              <a:t>.</a:t>
            </a:r>
            <a:endParaRPr lang="en-GB" dirty="0" smtClean="0">
              <a:solidFill>
                <a:schemeClr val="bg1"/>
              </a:solidFill>
              <a:effectLst/>
            </a:endParaRPr>
          </a:p>
          <a:p>
            <a:pPr algn="just"/>
            <a:r>
              <a:rPr lang="en-GB" dirty="0" smtClean="0">
                <a:hlinkClick r:id="rId2" tooltip="Classic FM (UK)"/>
              </a:rPr>
              <a:t>Friends Reunited</a:t>
            </a:r>
            <a:r>
              <a:rPr lang="sk-SK" dirty="0" smtClean="0"/>
              <a:t> </a:t>
            </a:r>
            <a:r>
              <a:rPr lang="en-GB" dirty="0" smtClean="0">
                <a:solidFill>
                  <a:schemeClr val="bg1"/>
                </a:solidFill>
                <a:effectLst/>
              </a:rPr>
              <a:t>(2000-2016) was a </a:t>
            </a:r>
            <a:r>
              <a:rPr lang="en-GB" dirty="0">
                <a:solidFill>
                  <a:schemeClr val="bg1"/>
                </a:solidFill>
                <a:effectLst/>
              </a:rPr>
              <a:t>way of </a:t>
            </a:r>
            <a:r>
              <a:rPr lang="sk-SK" dirty="0" smtClean="0">
                <a:solidFill>
                  <a:schemeClr val="bg1"/>
                </a:solidFill>
                <a:effectLst/>
              </a:rPr>
              <a:t>b</a:t>
            </a:r>
            <a:r>
              <a:rPr lang="en-GB" dirty="0" smtClean="0">
                <a:solidFill>
                  <a:schemeClr val="bg1"/>
                </a:solidFill>
                <a:effectLst/>
              </a:rPr>
              <a:t>ringing </a:t>
            </a:r>
            <a:r>
              <a:rPr lang="en-GB" dirty="0">
                <a:solidFill>
                  <a:schemeClr val="bg1"/>
                </a:solidFill>
                <a:effectLst/>
              </a:rPr>
              <a:t>former classmates and colleagues together and </a:t>
            </a:r>
            <a:r>
              <a:rPr lang="en-GB" dirty="0">
                <a:hlinkClick r:id="rId2" tooltip="Classic FM (UK)"/>
              </a:rPr>
              <a:t>My </a:t>
            </a:r>
            <a:r>
              <a:rPr lang="en-GB" dirty="0" smtClean="0">
                <a:hlinkClick r:id="rId2" tooltip="Classic FM (UK)"/>
              </a:rPr>
              <a:t>Space</a:t>
            </a:r>
            <a:r>
              <a:rPr lang="sk-SK" dirty="0" smtClean="0"/>
              <a:t> </a:t>
            </a:r>
            <a:r>
              <a:rPr lang="en-GB" dirty="0" smtClean="0">
                <a:solidFill>
                  <a:schemeClr val="bg1"/>
                </a:solidFill>
                <a:effectLst/>
              </a:rPr>
              <a:t>(</a:t>
            </a:r>
            <a:r>
              <a:rPr lang="en-GB" dirty="0">
                <a:solidFill>
                  <a:schemeClr val="bg1"/>
                </a:solidFill>
                <a:effectLst/>
              </a:rPr>
              <a:t>2004-). My Space was actually the world’s leading social network </a:t>
            </a:r>
            <a:r>
              <a:rPr lang="sk-SK" dirty="0" err="1" smtClean="0">
                <a:solidFill>
                  <a:schemeClr val="bg1"/>
                </a:solidFill>
                <a:effectLst/>
              </a:rPr>
              <a:t>between</a:t>
            </a:r>
            <a:r>
              <a:rPr lang="sk-SK" dirty="0" smtClean="0">
                <a:solidFill>
                  <a:schemeClr val="bg1"/>
                </a:solidFill>
                <a:effectLst/>
              </a:rPr>
              <a:t> </a:t>
            </a:r>
            <a:r>
              <a:rPr lang="en-GB" dirty="0" smtClean="0">
                <a:solidFill>
                  <a:schemeClr val="bg1"/>
                </a:solidFill>
                <a:effectLst/>
              </a:rPr>
              <a:t>2005-2008 and </a:t>
            </a:r>
            <a:r>
              <a:rPr lang="en-GB" dirty="0">
                <a:solidFill>
                  <a:schemeClr val="bg1"/>
                </a:solidFill>
                <a:effectLst/>
              </a:rPr>
              <a:t>still had over 50 million regular monthly visitors as well as </a:t>
            </a:r>
            <a:r>
              <a:rPr lang="en-GB" dirty="0" smtClean="0">
                <a:solidFill>
                  <a:schemeClr val="bg1"/>
                </a:solidFill>
                <a:effectLst/>
              </a:rPr>
              <a:t>over </a:t>
            </a:r>
            <a:r>
              <a:rPr lang="en-GB" dirty="0">
                <a:solidFill>
                  <a:schemeClr val="bg1"/>
                </a:solidFill>
                <a:effectLst/>
              </a:rPr>
              <a:t>1 billion active or inactive accounts as recently as </a:t>
            </a:r>
            <a:r>
              <a:rPr lang="en-GB" dirty="0" smtClean="0">
                <a:solidFill>
                  <a:schemeClr val="bg1"/>
                </a:solidFill>
                <a:effectLst/>
              </a:rPr>
              <a:t>2015</a:t>
            </a:r>
            <a:r>
              <a:rPr lang="sk-SK" dirty="0" smtClean="0">
                <a:solidFill>
                  <a:schemeClr val="bg1"/>
                </a:solidFill>
                <a:effectLst/>
              </a:rPr>
              <a:t>.</a:t>
            </a:r>
            <a:endParaRPr lang="en-GB" dirty="0" smtClean="0">
              <a:solidFill>
                <a:schemeClr val="bg1"/>
              </a:solidFill>
              <a:effectLst/>
            </a:endParaRPr>
          </a:p>
          <a:p>
            <a:pPr algn="just"/>
            <a:r>
              <a:rPr lang="en-GB" dirty="0">
                <a:hlinkClick r:id="rId2" tooltip="Classic FM (UK)"/>
              </a:rPr>
              <a:t>Facebook</a:t>
            </a:r>
            <a:r>
              <a:rPr lang="en-GB" dirty="0">
                <a:solidFill>
                  <a:schemeClr val="bg1"/>
                </a:solidFill>
                <a:effectLst/>
              </a:rPr>
              <a:t> (2004-</a:t>
            </a:r>
            <a:r>
              <a:rPr lang="en-GB" dirty="0" smtClean="0">
                <a:solidFill>
                  <a:schemeClr val="bg1"/>
                </a:solidFill>
                <a:effectLst/>
              </a:rPr>
              <a:t>)</a:t>
            </a:r>
            <a:r>
              <a:rPr lang="sk-SK" dirty="0" smtClean="0">
                <a:solidFill>
                  <a:schemeClr val="bg1"/>
                </a:solidFill>
                <a:effectLst/>
              </a:rPr>
              <a:t>:</a:t>
            </a:r>
            <a:r>
              <a:rPr lang="en-GB" dirty="0" smtClean="0">
                <a:solidFill>
                  <a:schemeClr val="bg1"/>
                </a:solidFill>
                <a:effectLst/>
              </a:rPr>
              <a:t> one </a:t>
            </a:r>
            <a:r>
              <a:rPr lang="en-GB" dirty="0">
                <a:solidFill>
                  <a:schemeClr val="bg1"/>
                </a:solidFill>
                <a:effectLst/>
              </a:rPr>
              <a:t>of the ‘big four’ tech companies </a:t>
            </a:r>
            <a:r>
              <a:rPr lang="en-GB" dirty="0" smtClean="0">
                <a:solidFill>
                  <a:schemeClr val="bg1"/>
                </a:solidFill>
                <a:effectLst/>
              </a:rPr>
              <a:t>with </a:t>
            </a:r>
            <a:r>
              <a:rPr lang="en-GB" dirty="0">
                <a:hlinkClick r:id="rId2" tooltip="Classic FM (UK)"/>
              </a:rPr>
              <a:t>Apple</a:t>
            </a:r>
            <a:r>
              <a:rPr lang="en-GB" dirty="0">
                <a:solidFill>
                  <a:schemeClr val="bg1"/>
                </a:solidFill>
                <a:effectLst/>
              </a:rPr>
              <a:t>, </a:t>
            </a:r>
            <a:r>
              <a:rPr lang="en-GB" dirty="0">
                <a:hlinkClick r:id="rId2" tooltip="Classic FM (UK)"/>
              </a:rPr>
              <a:t>Amazon</a:t>
            </a:r>
            <a:r>
              <a:rPr lang="en-GB" dirty="0">
                <a:solidFill>
                  <a:schemeClr val="bg1"/>
                </a:solidFill>
                <a:effectLst/>
              </a:rPr>
              <a:t> and </a:t>
            </a:r>
            <a:r>
              <a:rPr lang="en-GB" dirty="0" smtClean="0">
                <a:hlinkClick r:id="rId2" tooltip="Classic FM (UK)"/>
              </a:rPr>
              <a:t>Google</a:t>
            </a:r>
            <a:r>
              <a:rPr lang="en-GB" dirty="0" smtClean="0">
                <a:solidFill>
                  <a:schemeClr val="bg1"/>
                </a:solidFill>
                <a:effectLst/>
              </a:rPr>
              <a:t>. </a:t>
            </a:r>
            <a:r>
              <a:rPr lang="sk-SK" dirty="0" err="1" smtClean="0">
                <a:solidFill>
                  <a:schemeClr val="bg1"/>
                </a:solidFill>
                <a:effectLst/>
              </a:rPr>
              <a:t>With</a:t>
            </a:r>
            <a:r>
              <a:rPr lang="sk-SK" dirty="0" smtClean="0">
                <a:solidFill>
                  <a:schemeClr val="bg1"/>
                </a:solidFill>
                <a:effectLst/>
              </a:rPr>
              <a:t> a</a:t>
            </a:r>
            <a:r>
              <a:rPr lang="en-GB" dirty="0" err="1" smtClean="0">
                <a:solidFill>
                  <a:schemeClr val="bg1"/>
                </a:solidFill>
                <a:effectLst/>
              </a:rPr>
              <a:t>nnual</a:t>
            </a:r>
            <a:r>
              <a:rPr lang="en-GB" dirty="0" smtClean="0">
                <a:solidFill>
                  <a:schemeClr val="bg1"/>
                </a:solidFill>
                <a:effectLst/>
              </a:rPr>
              <a:t> </a:t>
            </a:r>
            <a:r>
              <a:rPr lang="en-GB" dirty="0">
                <a:solidFill>
                  <a:schemeClr val="bg1"/>
                </a:solidFill>
                <a:effectLst/>
              </a:rPr>
              <a:t>revenue of over 50 billion dollars (2018</a:t>
            </a:r>
            <a:r>
              <a:rPr lang="en-GB" dirty="0" smtClean="0">
                <a:solidFill>
                  <a:schemeClr val="bg1"/>
                </a:solidFill>
                <a:effectLst/>
              </a:rPr>
              <a:t>)</a:t>
            </a:r>
            <a:r>
              <a:rPr lang="sk-SK" dirty="0" smtClean="0">
                <a:solidFill>
                  <a:schemeClr val="bg1"/>
                </a:solidFill>
                <a:effectLst/>
              </a:rPr>
              <a:t>,</a:t>
            </a:r>
            <a:r>
              <a:rPr lang="en-GB" dirty="0" smtClean="0">
                <a:solidFill>
                  <a:schemeClr val="bg1"/>
                </a:solidFill>
                <a:effectLst/>
              </a:rPr>
              <a:t> </a:t>
            </a:r>
            <a:r>
              <a:rPr lang="sk-SK" dirty="0" err="1" smtClean="0">
                <a:solidFill>
                  <a:schemeClr val="bg1"/>
                </a:solidFill>
                <a:effectLst/>
              </a:rPr>
              <a:t>it</a:t>
            </a:r>
            <a:r>
              <a:rPr lang="sk-SK" dirty="0" smtClean="0">
                <a:solidFill>
                  <a:schemeClr val="bg1"/>
                </a:solidFill>
                <a:effectLst/>
              </a:rPr>
              <a:t> </a:t>
            </a:r>
            <a:r>
              <a:rPr lang="en-GB" dirty="0" smtClean="0">
                <a:solidFill>
                  <a:schemeClr val="bg1"/>
                </a:solidFill>
                <a:effectLst/>
              </a:rPr>
              <a:t>employs </a:t>
            </a:r>
            <a:r>
              <a:rPr lang="en-GB" dirty="0">
                <a:solidFill>
                  <a:schemeClr val="bg1"/>
                </a:solidFill>
                <a:effectLst/>
              </a:rPr>
              <a:t>close to 40,000 people (2019). </a:t>
            </a:r>
            <a:r>
              <a:rPr lang="en-GB" dirty="0" smtClean="0">
                <a:solidFill>
                  <a:schemeClr val="bg1"/>
                </a:solidFill>
                <a:effectLst/>
              </a:rPr>
              <a:t>Facebook also owns </a:t>
            </a:r>
            <a:r>
              <a:rPr lang="en-GB" dirty="0">
                <a:hlinkClick r:id="rId2" tooltip="Classic FM (UK)"/>
              </a:rPr>
              <a:t>WhatsApp</a:t>
            </a:r>
            <a:r>
              <a:rPr lang="en-GB" dirty="0">
                <a:solidFill>
                  <a:schemeClr val="bg1"/>
                </a:solidFill>
                <a:effectLst/>
              </a:rPr>
              <a:t> and </a:t>
            </a:r>
            <a:r>
              <a:rPr lang="en-GB" dirty="0" err="1" smtClean="0">
                <a:hlinkClick r:id="rId2" tooltip="Classic FM (UK)"/>
              </a:rPr>
              <a:t>Instagram</a:t>
            </a:r>
            <a:r>
              <a:rPr lang="sk-SK" dirty="0" smtClean="0">
                <a:solidFill>
                  <a:schemeClr val="bg1"/>
                </a:solidFill>
                <a:effectLst/>
              </a:rPr>
              <a:t>.</a:t>
            </a:r>
            <a:r>
              <a:rPr lang="en-GB" dirty="0" smtClean="0">
                <a:solidFill>
                  <a:schemeClr val="bg1"/>
                </a:solidFill>
                <a:effectLst/>
              </a:rPr>
              <a:t> </a:t>
            </a:r>
            <a:r>
              <a:rPr lang="sk-SK" dirty="0" err="1" smtClean="0">
                <a:solidFill>
                  <a:schemeClr val="bg1"/>
                </a:solidFill>
                <a:effectLst/>
              </a:rPr>
              <a:t>Albeit</a:t>
            </a:r>
            <a:r>
              <a:rPr lang="sk-SK" dirty="0" smtClean="0">
                <a:solidFill>
                  <a:schemeClr val="bg1"/>
                </a:solidFill>
                <a:effectLst/>
              </a:rPr>
              <a:t> o</a:t>
            </a:r>
            <a:r>
              <a:rPr lang="en-GB" dirty="0" smtClean="0">
                <a:solidFill>
                  <a:schemeClr val="bg1"/>
                </a:solidFill>
                <a:effectLst/>
              </a:rPr>
              <a:t>ne </a:t>
            </a:r>
            <a:r>
              <a:rPr lang="en-GB" dirty="0">
                <a:solidFill>
                  <a:schemeClr val="bg1"/>
                </a:solidFill>
                <a:effectLst/>
              </a:rPr>
              <a:t>of the most successful companies of all </a:t>
            </a:r>
            <a:r>
              <a:rPr lang="en-GB" dirty="0" smtClean="0">
                <a:solidFill>
                  <a:schemeClr val="bg1"/>
                </a:solidFill>
                <a:effectLst/>
              </a:rPr>
              <a:t>time</a:t>
            </a:r>
            <a:r>
              <a:rPr lang="sk-SK" dirty="0" smtClean="0">
                <a:solidFill>
                  <a:schemeClr val="bg1"/>
                </a:solidFill>
                <a:effectLst/>
              </a:rPr>
              <a:t>,</a:t>
            </a:r>
            <a:r>
              <a:rPr lang="en-GB" dirty="0" smtClean="0">
                <a:solidFill>
                  <a:schemeClr val="bg1"/>
                </a:solidFill>
                <a:effectLst/>
              </a:rPr>
              <a:t> </a:t>
            </a:r>
            <a:r>
              <a:rPr lang="en-GB" dirty="0" err="1" smtClean="0">
                <a:solidFill>
                  <a:schemeClr val="bg1"/>
                </a:solidFill>
                <a:effectLst/>
              </a:rPr>
              <a:t>Facebook</a:t>
            </a:r>
            <a:r>
              <a:rPr lang="en-GB" dirty="0" smtClean="0">
                <a:solidFill>
                  <a:schemeClr val="bg1"/>
                </a:solidFill>
                <a:effectLst/>
              </a:rPr>
              <a:t> </a:t>
            </a:r>
            <a:r>
              <a:rPr lang="en-GB" dirty="0">
                <a:solidFill>
                  <a:schemeClr val="bg1"/>
                </a:solidFill>
                <a:effectLst/>
              </a:rPr>
              <a:t>has </a:t>
            </a:r>
            <a:r>
              <a:rPr lang="en-GB" dirty="0" smtClean="0">
                <a:solidFill>
                  <a:schemeClr val="bg1"/>
                </a:solidFill>
                <a:effectLst/>
              </a:rPr>
              <a:t>had </a:t>
            </a:r>
            <a:r>
              <a:rPr lang="en-GB" dirty="0">
                <a:solidFill>
                  <a:schemeClr val="bg1"/>
                </a:solidFill>
                <a:effectLst/>
              </a:rPr>
              <a:t>scandals including alleged Russian </a:t>
            </a:r>
            <a:r>
              <a:rPr lang="en-GB" dirty="0" smtClean="0">
                <a:solidFill>
                  <a:schemeClr val="bg1"/>
                </a:solidFill>
                <a:effectLst/>
              </a:rPr>
              <a:t>hacking of </a:t>
            </a:r>
            <a:r>
              <a:rPr lang="en-GB" dirty="0">
                <a:solidFill>
                  <a:schemeClr val="bg1"/>
                </a:solidFill>
                <a:effectLst/>
              </a:rPr>
              <a:t>accounts, allowing hate speech and terrorist videos to be posted and streamed </a:t>
            </a:r>
            <a:r>
              <a:rPr lang="en-GB" dirty="0" smtClean="0">
                <a:solidFill>
                  <a:schemeClr val="bg1"/>
                </a:solidFill>
                <a:effectLst/>
              </a:rPr>
              <a:t>and </a:t>
            </a:r>
            <a:r>
              <a:rPr lang="en-GB" dirty="0">
                <a:solidFill>
                  <a:schemeClr val="bg1"/>
                </a:solidFill>
                <a:effectLst/>
              </a:rPr>
              <a:t>the Cambridge </a:t>
            </a:r>
            <a:r>
              <a:rPr lang="en-GB" dirty="0" err="1">
                <a:solidFill>
                  <a:schemeClr val="bg1"/>
                </a:solidFill>
                <a:effectLst/>
              </a:rPr>
              <a:t>Analytica</a:t>
            </a:r>
            <a:r>
              <a:rPr lang="en-GB" dirty="0">
                <a:solidFill>
                  <a:schemeClr val="bg1"/>
                </a:solidFill>
                <a:effectLst/>
              </a:rPr>
              <a:t> scandal of 2018 when </a:t>
            </a:r>
            <a:r>
              <a:rPr lang="en-GB" dirty="0" smtClean="0">
                <a:solidFill>
                  <a:schemeClr val="bg1"/>
                </a:solidFill>
                <a:effectLst/>
              </a:rPr>
              <a:t>Facebook allowed the company to</a:t>
            </a:r>
            <a:r>
              <a:rPr lang="en-GB" dirty="0">
                <a:solidFill>
                  <a:schemeClr val="bg1"/>
                </a:solidFill>
                <a:effectLst/>
              </a:rPr>
              <a:t> ‘mine’ the personal data of millions of accounts</a:t>
            </a:r>
            <a:r>
              <a:rPr lang="en-GB" dirty="0" smtClean="0">
                <a:solidFill>
                  <a:schemeClr val="bg1"/>
                </a:solidFill>
                <a:effectLst/>
              </a:rPr>
              <a:t> before the </a:t>
            </a:r>
            <a:r>
              <a:rPr lang="en-GB" dirty="0" err="1" smtClean="0">
                <a:solidFill>
                  <a:schemeClr val="bg1"/>
                </a:solidFill>
                <a:effectLst/>
              </a:rPr>
              <a:t>Brexit</a:t>
            </a:r>
            <a:r>
              <a:rPr lang="en-GB" dirty="0" smtClean="0">
                <a:solidFill>
                  <a:schemeClr val="bg1"/>
                </a:solidFill>
                <a:effectLst/>
              </a:rPr>
              <a:t> referendum</a:t>
            </a:r>
            <a:r>
              <a:rPr lang="sk-SK" dirty="0" smtClean="0">
                <a:solidFill>
                  <a:schemeClr val="bg1"/>
                </a:solidFill>
                <a:effectLst/>
              </a:rPr>
              <a:t>.</a:t>
            </a:r>
            <a:endParaRPr lang="en-GB" dirty="0">
              <a:solidFill>
                <a:schemeClr val="bg1"/>
              </a:solidFill>
            </a:endParaRPr>
          </a:p>
        </p:txBody>
      </p:sp>
    </p:spTree>
    <p:extLst>
      <p:ext uri="{BB962C8B-B14F-4D97-AF65-F5344CB8AC3E}">
        <p14:creationId xmlns:p14="http://schemas.microsoft.com/office/powerpoint/2010/main" xmlns="" val="12491980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p:cNvSpPr>
            <a:spLocks noGrp="1"/>
          </p:cNvSpPr>
          <p:nvPr>
            <p:ph idx="1"/>
          </p:nvPr>
        </p:nvSpPr>
        <p:spPr/>
        <p:txBody>
          <a:bodyPr>
            <a:normAutofit fontScale="85000" lnSpcReduction="20000"/>
          </a:bodyPr>
          <a:lstStyle/>
          <a:p>
            <a:pPr algn="just"/>
            <a:r>
              <a:rPr lang="en-GB" dirty="0">
                <a:effectLst/>
              </a:rPr>
              <a:t>Other types of social media include professional apps like </a:t>
            </a:r>
            <a:r>
              <a:rPr lang="en-GB" dirty="0">
                <a:hlinkClick r:id="rId2" tooltip="Classic FM (UK)"/>
              </a:rPr>
              <a:t>LinkedIn </a:t>
            </a:r>
            <a:r>
              <a:rPr lang="en-GB" dirty="0">
                <a:effectLst/>
              </a:rPr>
              <a:t>(for business networking) and </a:t>
            </a:r>
            <a:r>
              <a:rPr lang="en-GB" dirty="0" err="1">
                <a:hlinkClick r:id="rId2" tooltip="Classic FM (UK)"/>
              </a:rPr>
              <a:t>Pexels</a:t>
            </a:r>
            <a:r>
              <a:rPr lang="en-GB" dirty="0">
                <a:effectLst/>
              </a:rPr>
              <a:t> (a free version of </a:t>
            </a:r>
            <a:r>
              <a:rPr lang="en-GB" dirty="0" err="1">
                <a:hlinkClick r:id="rId2" tooltip="Classic FM (UK)"/>
              </a:rPr>
              <a:t>Shutterstock</a:t>
            </a:r>
            <a:r>
              <a:rPr lang="en-GB" dirty="0">
                <a:effectLst/>
              </a:rPr>
              <a:t>) and </a:t>
            </a:r>
            <a:r>
              <a:rPr lang="en-GB" dirty="0" err="1">
                <a:hlinkClick r:id="rId2" tooltip="Classic FM (UK)"/>
              </a:rPr>
              <a:t>Wilio</a:t>
            </a:r>
            <a:r>
              <a:rPr lang="en-GB" dirty="0">
                <a:hlinkClick r:id="rId2" tooltip="Classic FM (UK)"/>
              </a:rPr>
              <a:t> </a:t>
            </a:r>
            <a:r>
              <a:rPr lang="en-GB" dirty="0">
                <a:effectLst/>
              </a:rPr>
              <a:t>(a social site offering professional services for hire) and </a:t>
            </a:r>
            <a:r>
              <a:rPr lang="en-GB" dirty="0">
                <a:hlinkClick r:id="rId2" tooltip="Classic FM (UK)"/>
              </a:rPr>
              <a:t>Pinterest</a:t>
            </a:r>
            <a:r>
              <a:rPr lang="en-GB" dirty="0">
                <a:effectLst/>
              </a:rPr>
              <a:t> (lifestyle).</a:t>
            </a:r>
          </a:p>
          <a:p>
            <a:pPr algn="just"/>
            <a:r>
              <a:rPr lang="en-GB" dirty="0" smtClean="0">
                <a:effectLst/>
              </a:rPr>
              <a:t>3.8 </a:t>
            </a:r>
            <a:r>
              <a:rPr lang="en-GB" dirty="0">
                <a:effectLst/>
              </a:rPr>
              <a:t>billion people </a:t>
            </a:r>
            <a:r>
              <a:rPr lang="en-GB" dirty="0" smtClean="0">
                <a:effectLst/>
              </a:rPr>
              <a:t>use </a:t>
            </a:r>
            <a:r>
              <a:rPr lang="en-GB" dirty="0">
                <a:effectLst/>
              </a:rPr>
              <a:t>the </a:t>
            </a:r>
            <a:r>
              <a:rPr lang="en-GB" dirty="0" smtClean="0">
                <a:effectLst/>
              </a:rPr>
              <a:t>internet</a:t>
            </a:r>
            <a:r>
              <a:rPr lang="sk-SK" dirty="0" smtClean="0">
                <a:effectLst/>
              </a:rPr>
              <a:t>;</a:t>
            </a:r>
            <a:r>
              <a:rPr lang="en-GB" dirty="0" smtClean="0">
                <a:effectLst/>
              </a:rPr>
              <a:t> There are 2.89 </a:t>
            </a:r>
            <a:r>
              <a:rPr lang="en-GB" dirty="0">
                <a:effectLst/>
              </a:rPr>
              <a:t>billion </a:t>
            </a:r>
            <a:r>
              <a:rPr lang="en-GB" dirty="0" smtClean="0">
                <a:effectLst/>
              </a:rPr>
              <a:t>active </a:t>
            </a:r>
            <a:r>
              <a:rPr lang="en-GB" dirty="0">
                <a:effectLst/>
              </a:rPr>
              <a:t>social media </a:t>
            </a:r>
            <a:r>
              <a:rPr lang="en-GB" dirty="0" smtClean="0">
                <a:effectLst/>
              </a:rPr>
              <a:t>users</a:t>
            </a:r>
            <a:r>
              <a:rPr lang="sk-SK" dirty="0" smtClean="0">
                <a:effectLst/>
              </a:rPr>
              <a:t>;</a:t>
            </a:r>
            <a:endParaRPr lang="en-GB" dirty="0" smtClean="0">
              <a:effectLst/>
            </a:endParaRPr>
          </a:p>
          <a:p>
            <a:pPr lvl="0"/>
            <a:r>
              <a:rPr lang="en-GB" dirty="0">
                <a:effectLst/>
              </a:rPr>
              <a:t>68% of adults use </a:t>
            </a:r>
            <a:r>
              <a:rPr lang="en-GB" dirty="0" err="1" smtClean="0">
                <a:hlinkClick r:id="rId2" tooltip="Classic FM (UK)"/>
              </a:rPr>
              <a:t>Facebook</a:t>
            </a:r>
            <a:r>
              <a:rPr lang="sk-SK" dirty="0" smtClean="0">
                <a:effectLst/>
              </a:rPr>
              <a:t>;</a:t>
            </a:r>
            <a:endParaRPr lang="en-GB" dirty="0">
              <a:effectLst/>
            </a:endParaRPr>
          </a:p>
          <a:p>
            <a:pPr lvl="0"/>
            <a:r>
              <a:rPr lang="en-GB" dirty="0">
                <a:effectLst/>
              </a:rPr>
              <a:t>35% of adults use </a:t>
            </a:r>
            <a:r>
              <a:rPr lang="en-GB" dirty="0" err="1" smtClean="0">
                <a:hlinkClick r:id="rId2" tooltip="Classic FM (UK)"/>
              </a:rPr>
              <a:t>Instagram</a:t>
            </a:r>
            <a:r>
              <a:rPr lang="sk-SK" dirty="0" smtClean="0">
                <a:effectLst/>
              </a:rPr>
              <a:t>;</a:t>
            </a:r>
            <a:endParaRPr lang="en-GB" dirty="0">
              <a:effectLst/>
            </a:endParaRPr>
          </a:p>
          <a:p>
            <a:pPr lvl="0"/>
            <a:r>
              <a:rPr lang="en-GB" dirty="0">
                <a:effectLst/>
              </a:rPr>
              <a:t>24% of adults use </a:t>
            </a:r>
            <a:r>
              <a:rPr lang="en-GB" dirty="0" smtClean="0">
                <a:hlinkClick r:id="rId2" tooltip="Classic FM (UK)"/>
              </a:rPr>
              <a:t>Twitter</a:t>
            </a:r>
            <a:r>
              <a:rPr lang="sk-SK" dirty="0" smtClean="0">
                <a:effectLst/>
              </a:rPr>
              <a:t>;</a:t>
            </a:r>
            <a:endParaRPr lang="en-GB" dirty="0">
              <a:effectLst/>
            </a:endParaRPr>
          </a:p>
          <a:p>
            <a:pPr lvl="0"/>
            <a:r>
              <a:rPr lang="en-GB" dirty="0">
                <a:effectLst/>
              </a:rPr>
              <a:t>25% of adults use </a:t>
            </a:r>
            <a:r>
              <a:rPr lang="en-GB" dirty="0" err="1" smtClean="0">
                <a:hlinkClick r:id="rId2" tooltip="Classic FM (UK)"/>
              </a:rPr>
              <a:t>LinkedIn</a:t>
            </a:r>
            <a:r>
              <a:rPr lang="sk-SK" dirty="0" smtClean="0">
                <a:effectLst/>
              </a:rPr>
              <a:t>;</a:t>
            </a:r>
            <a:endParaRPr lang="en-GB" dirty="0">
              <a:effectLst/>
            </a:endParaRPr>
          </a:p>
          <a:p>
            <a:pPr lvl="0"/>
            <a:r>
              <a:rPr lang="en-GB" dirty="0">
                <a:effectLst/>
              </a:rPr>
              <a:t>29% of adults use </a:t>
            </a:r>
            <a:r>
              <a:rPr lang="en-GB" dirty="0" err="1" smtClean="0">
                <a:hlinkClick r:id="rId2" tooltip="Classic FM (UK)"/>
              </a:rPr>
              <a:t>Pinterest</a:t>
            </a:r>
            <a:r>
              <a:rPr lang="sk-SK" dirty="0" smtClean="0">
                <a:effectLst/>
              </a:rPr>
              <a:t>;</a:t>
            </a:r>
            <a:endParaRPr lang="en-GB" dirty="0">
              <a:effectLst/>
            </a:endParaRPr>
          </a:p>
          <a:p>
            <a:pPr lvl="0"/>
            <a:r>
              <a:rPr lang="en-GB" dirty="0">
                <a:effectLst/>
              </a:rPr>
              <a:t>27% of adults use </a:t>
            </a:r>
            <a:r>
              <a:rPr lang="en-GB" dirty="0" err="1" smtClean="0">
                <a:hlinkClick r:id="rId2" tooltip="Classic FM (UK)"/>
              </a:rPr>
              <a:t>Snapchat</a:t>
            </a:r>
            <a:r>
              <a:rPr lang="sk-SK" dirty="0" smtClean="0">
                <a:effectLst/>
              </a:rPr>
              <a:t>.</a:t>
            </a:r>
            <a:endParaRPr lang="en-GB" dirty="0">
              <a:effectLst/>
            </a:endParaRPr>
          </a:p>
          <a:p>
            <a:endParaRPr lang="en-GB" dirty="0"/>
          </a:p>
        </p:txBody>
      </p:sp>
      <p:sp>
        <p:nvSpPr>
          <p:cNvPr id="4" name="Nadpis 1"/>
          <p:cNvSpPr>
            <a:spLocks noGrp="1"/>
          </p:cNvSpPr>
          <p:nvPr>
            <p:ph type="title"/>
          </p:nvPr>
        </p:nvSpPr>
        <p:spPr>
          <a:xfrm>
            <a:off x="680321" y="753228"/>
            <a:ext cx="9613861" cy="1080938"/>
          </a:xfrm>
        </p:spPr>
        <p:txBody>
          <a:bodyPr/>
          <a:lstStyle/>
          <a:p>
            <a:r>
              <a:rPr lang="en-GB" dirty="0" smtClean="0"/>
              <a:t>Social Media</a:t>
            </a:r>
            <a:endParaRPr lang="en-GB" dirty="0"/>
          </a:p>
        </p:txBody>
      </p:sp>
    </p:spTree>
    <p:extLst>
      <p:ext uri="{BB962C8B-B14F-4D97-AF65-F5344CB8AC3E}">
        <p14:creationId xmlns:p14="http://schemas.microsoft.com/office/powerpoint/2010/main" xmlns="" val="13894327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Zástupný objekt pre obsah 7"/>
          <p:cNvPicPr>
            <a:picLocks noGrp="1" noChangeAspect="1"/>
          </p:cNvPicPr>
          <p:nvPr>
            <p:ph idx="1"/>
          </p:nvPr>
        </p:nvPicPr>
        <p:blipFill rotWithShape="1">
          <a:blip r:embed="rId2"/>
          <a:srcRect t="17826" r="70636" b="8491"/>
          <a:stretch/>
        </p:blipFill>
        <p:spPr>
          <a:xfrm>
            <a:off x="546103" y="88901"/>
            <a:ext cx="5346697" cy="6660000"/>
          </a:xfrm>
          <a:prstGeom prst="rect">
            <a:avLst/>
          </a:prstGeom>
        </p:spPr>
      </p:pic>
      <p:pic>
        <p:nvPicPr>
          <p:cNvPr id="3" name="Zástupný objekt pre obsah 5"/>
          <p:cNvPicPr>
            <a:picLocks noChangeAspect="1"/>
          </p:cNvPicPr>
          <p:nvPr/>
        </p:nvPicPr>
        <p:blipFill rotWithShape="1">
          <a:blip r:embed="rId3"/>
          <a:srcRect l="1" t="18278" r="71319" b="8962"/>
          <a:stretch/>
        </p:blipFill>
        <p:spPr>
          <a:xfrm>
            <a:off x="6286499" y="88900"/>
            <a:ext cx="5369533" cy="6660000"/>
          </a:xfrm>
          <a:prstGeom prst="rect">
            <a:avLst/>
          </a:prstGeom>
        </p:spPr>
      </p:pic>
    </p:spTree>
    <p:extLst>
      <p:ext uri="{BB962C8B-B14F-4D97-AF65-F5344CB8AC3E}">
        <p14:creationId xmlns:p14="http://schemas.microsoft.com/office/powerpoint/2010/main" xmlns="" val="11192183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objekt pre obsah 3"/>
          <p:cNvPicPr>
            <a:picLocks noGrp="1" noChangeAspect="1"/>
          </p:cNvPicPr>
          <p:nvPr>
            <p:ph idx="1"/>
          </p:nvPr>
        </p:nvPicPr>
        <p:blipFill rotWithShape="1">
          <a:blip r:embed="rId2"/>
          <a:srcRect t="17826" r="70840" b="7765"/>
          <a:stretch/>
        </p:blipFill>
        <p:spPr>
          <a:xfrm>
            <a:off x="266700" y="76200"/>
            <a:ext cx="5435600" cy="6660000"/>
          </a:xfrm>
          <a:prstGeom prst="rect">
            <a:avLst/>
          </a:prstGeom>
        </p:spPr>
      </p:pic>
      <p:pic>
        <p:nvPicPr>
          <p:cNvPr id="3" name="Obrázok 2"/>
          <p:cNvPicPr>
            <a:picLocks noChangeAspect="1"/>
          </p:cNvPicPr>
          <p:nvPr/>
        </p:nvPicPr>
        <p:blipFill rotWithShape="1">
          <a:blip r:embed="rId3"/>
          <a:srcRect l="-310" t="18676" r="71060" b="8824"/>
          <a:stretch/>
        </p:blipFill>
        <p:spPr>
          <a:xfrm>
            <a:off x="5978433" y="76200"/>
            <a:ext cx="5781767" cy="6660000"/>
          </a:xfrm>
          <a:prstGeom prst="rect">
            <a:avLst/>
          </a:prstGeom>
        </p:spPr>
      </p:pic>
    </p:spTree>
    <p:extLst>
      <p:ext uri="{BB962C8B-B14F-4D97-AF65-F5344CB8AC3E}">
        <p14:creationId xmlns:p14="http://schemas.microsoft.com/office/powerpoint/2010/main" xmlns="" val="8891920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objekt pre obsah 3"/>
          <p:cNvPicPr>
            <a:picLocks noGrp="1" noChangeAspect="1"/>
          </p:cNvPicPr>
          <p:nvPr>
            <p:ph idx="1"/>
          </p:nvPr>
        </p:nvPicPr>
        <p:blipFill rotWithShape="1">
          <a:blip r:embed="rId2"/>
          <a:srcRect t="17826" r="70636" b="8127"/>
          <a:stretch/>
        </p:blipFill>
        <p:spPr>
          <a:xfrm>
            <a:off x="520700" y="101600"/>
            <a:ext cx="5613400" cy="6660000"/>
          </a:xfrm>
          <a:prstGeom prst="rect">
            <a:avLst/>
          </a:prstGeom>
        </p:spPr>
      </p:pic>
      <p:pic>
        <p:nvPicPr>
          <p:cNvPr id="3" name="Obrázok 2"/>
          <p:cNvPicPr>
            <a:picLocks noChangeAspect="1"/>
          </p:cNvPicPr>
          <p:nvPr/>
        </p:nvPicPr>
        <p:blipFill rotWithShape="1">
          <a:blip r:embed="rId3"/>
          <a:srcRect t="19018" r="74865" b="14911"/>
          <a:stretch/>
        </p:blipFill>
        <p:spPr>
          <a:xfrm>
            <a:off x="6438900" y="87059"/>
            <a:ext cx="5288553" cy="6660000"/>
          </a:xfrm>
          <a:prstGeom prst="rect">
            <a:avLst/>
          </a:prstGeom>
        </p:spPr>
      </p:pic>
    </p:spTree>
    <p:extLst>
      <p:ext uri="{BB962C8B-B14F-4D97-AF65-F5344CB8AC3E}">
        <p14:creationId xmlns:p14="http://schemas.microsoft.com/office/powerpoint/2010/main" xmlns="" val="32743469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p:cNvSpPr>
            <a:spLocks noGrp="1"/>
          </p:cNvSpPr>
          <p:nvPr>
            <p:ph idx="1"/>
          </p:nvPr>
        </p:nvSpPr>
        <p:spPr>
          <a:xfrm>
            <a:off x="680321" y="2032000"/>
            <a:ext cx="9613861" cy="4406900"/>
          </a:xfrm>
        </p:spPr>
        <p:txBody>
          <a:bodyPr>
            <a:normAutofit fontScale="77500" lnSpcReduction="20000"/>
          </a:bodyPr>
          <a:lstStyle/>
          <a:p>
            <a:pPr>
              <a:buNone/>
            </a:pPr>
            <a:endParaRPr lang="sk-SK" sz="1500" dirty="0" smtClean="0">
              <a:solidFill>
                <a:schemeClr val="bg1"/>
              </a:solidFill>
            </a:endParaRPr>
          </a:p>
          <a:p>
            <a:pPr>
              <a:buNone/>
            </a:pPr>
            <a:r>
              <a:rPr lang="en-GB" dirty="0" smtClean="0">
                <a:solidFill>
                  <a:schemeClr val="bg1"/>
                </a:solidFill>
              </a:rPr>
              <a:t>Source </a:t>
            </a:r>
            <a:r>
              <a:rPr lang="en-GB" dirty="0">
                <a:solidFill>
                  <a:schemeClr val="bg1"/>
                </a:solidFill>
                <a:hlinkClick r:id="rId2"/>
              </a:rPr>
              <a:t>https://www.pewresearch.org/internet/fact-sheet/social-media</a:t>
            </a:r>
            <a:r>
              <a:rPr lang="en-GB" dirty="0" smtClean="0">
                <a:solidFill>
                  <a:schemeClr val="bg1"/>
                </a:solidFill>
                <a:hlinkClick r:id="rId2"/>
              </a:rPr>
              <a:t>/</a:t>
            </a:r>
            <a:endParaRPr lang="en-GB" dirty="0" smtClean="0">
              <a:solidFill>
                <a:schemeClr val="bg1"/>
              </a:solidFill>
            </a:endParaRPr>
          </a:p>
          <a:p>
            <a:pPr marL="0" indent="0">
              <a:buNone/>
            </a:pPr>
            <a:r>
              <a:rPr lang="en-GB" dirty="0" smtClean="0">
                <a:solidFill>
                  <a:schemeClr val="bg1"/>
                </a:solidFill>
              </a:rPr>
              <a:t>Activity - </a:t>
            </a:r>
            <a:r>
              <a:rPr lang="en-GB" dirty="0">
                <a:solidFill>
                  <a:schemeClr val="bg1"/>
                </a:solidFill>
                <a:effectLst/>
              </a:rPr>
              <a:t> </a:t>
            </a:r>
            <a:r>
              <a:rPr lang="en-GB" dirty="0" smtClean="0">
                <a:solidFill>
                  <a:schemeClr val="bg1"/>
                </a:solidFill>
                <a:effectLst/>
              </a:rPr>
              <a:t>Using the information on social media use, decide </a:t>
            </a:r>
            <a:r>
              <a:rPr lang="en-GB" dirty="0">
                <a:solidFill>
                  <a:schemeClr val="bg1"/>
                </a:solidFill>
                <a:effectLst/>
              </a:rPr>
              <a:t>which social media site </a:t>
            </a:r>
            <a:r>
              <a:rPr lang="en-GB" dirty="0" smtClean="0">
                <a:solidFill>
                  <a:schemeClr val="bg1"/>
                </a:solidFill>
                <a:effectLst/>
              </a:rPr>
              <a:t>is</a:t>
            </a:r>
            <a:r>
              <a:rPr lang="sk-SK" dirty="0" smtClean="0">
                <a:solidFill>
                  <a:schemeClr val="bg1"/>
                </a:solidFill>
                <a:effectLst/>
              </a:rPr>
              <a:t> </a:t>
            </a:r>
            <a:r>
              <a:rPr lang="en-GB" dirty="0" smtClean="0">
                <a:solidFill>
                  <a:schemeClr val="bg1"/>
                </a:solidFill>
                <a:effectLst/>
              </a:rPr>
              <a:t>most </a:t>
            </a:r>
            <a:r>
              <a:rPr lang="en-GB" dirty="0">
                <a:solidFill>
                  <a:schemeClr val="bg1"/>
                </a:solidFill>
                <a:effectLst/>
              </a:rPr>
              <a:t>likely to be used by:</a:t>
            </a:r>
          </a:p>
          <a:p>
            <a:endParaRPr lang="en-GB" sz="1000" dirty="0">
              <a:solidFill>
                <a:schemeClr val="bg1"/>
              </a:solidFill>
              <a:effectLst/>
            </a:endParaRPr>
          </a:p>
          <a:p>
            <a:pPr algn="just"/>
            <a:r>
              <a:rPr lang="en-GB" dirty="0" smtClean="0">
                <a:solidFill>
                  <a:schemeClr val="bg1"/>
                </a:solidFill>
                <a:effectLst/>
              </a:rPr>
              <a:t>An </a:t>
            </a:r>
            <a:r>
              <a:rPr lang="en-GB" dirty="0">
                <a:solidFill>
                  <a:schemeClr val="bg1"/>
                </a:solidFill>
                <a:effectLst/>
              </a:rPr>
              <a:t>urban, university educated professional aged 18-49 looking for new job </a:t>
            </a:r>
            <a:r>
              <a:rPr lang="en-GB" dirty="0" smtClean="0">
                <a:solidFill>
                  <a:schemeClr val="bg1"/>
                </a:solidFill>
                <a:effectLst/>
              </a:rPr>
              <a:t>opportunities</a:t>
            </a:r>
            <a:endParaRPr lang="en-GB" dirty="0">
              <a:solidFill>
                <a:schemeClr val="bg1"/>
              </a:solidFill>
              <a:effectLst/>
            </a:endParaRPr>
          </a:p>
          <a:p>
            <a:r>
              <a:rPr lang="en-GB" dirty="0">
                <a:solidFill>
                  <a:schemeClr val="bg1"/>
                </a:solidFill>
                <a:effectLst/>
              </a:rPr>
              <a:t>A teenage girl at high school and from a non-rural </a:t>
            </a:r>
            <a:r>
              <a:rPr lang="en-GB" dirty="0" smtClean="0">
                <a:solidFill>
                  <a:schemeClr val="bg1"/>
                </a:solidFill>
                <a:effectLst/>
              </a:rPr>
              <a:t>background</a:t>
            </a:r>
            <a:endParaRPr lang="en-GB" dirty="0">
              <a:solidFill>
                <a:schemeClr val="bg1"/>
              </a:solidFill>
              <a:effectLst/>
            </a:endParaRPr>
          </a:p>
          <a:p>
            <a:r>
              <a:rPr lang="en-GB" dirty="0">
                <a:solidFill>
                  <a:schemeClr val="bg1"/>
                </a:solidFill>
                <a:effectLst/>
              </a:rPr>
              <a:t>A female aged under 50 earning at least $</a:t>
            </a:r>
            <a:r>
              <a:rPr lang="en-GB" dirty="0" smtClean="0">
                <a:solidFill>
                  <a:schemeClr val="bg1"/>
                </a:solidFill>
                <a:effectLst/>
              </a:rPr>
              <a:t>50,000/year</a:t>
            </a:r>
            <a:endParaRPr lang="en-GB" dirty="0">
              <a:solidFill>
                <a:schemeClr val="bg1"/>
              </a:solidFill>
              <a:effectLst/>
            </a:endParaRPr>
          </a:p>
          <a:p>
            <a:r>
              <a:rPr lang="en-GB" dirty="0">
                <a:solidFill>
                  <a:schemeClr val="bg1"/>
                </a:solidFill>
                <a:effectLst/>
              </a:rPr>
              <a:t>The 18-49 demographic with at least some form of higher </a:t>
            </a:r>
            <a:r>
              <a:rPr lang="en-GB" dirty="0" smtClean="0">
                <a:solidFill>
                  <a:schemeClr val="bg1"/>
                </a:solidFill>
                <a:effectLst/>
              </a:rPr>
              <a:t>education </a:t>
            </a:r>
            <a:r>
              <a:rPr lang="en-GB" dirty="0">
                <a:solidFill>
                  <a:schemeClr val="bg1"/>
                </a:solidFill>
                <a:effectLst/>
              </a:rPr>
              <a:t>and the </a:t>
            </a:r>
            <a:r>
              <a:rPr lang="en-GB" dirty="0" smtClean="0">
                <a:solidFill>
                  <a:schemeClr val="bg1"/>
                </a:solidFill>
                <a:effectLst/>
              </a:rPr>
              <a:t>retired</a:t>
            </a:r>
            <a:r>
              <a:rPr lang="sk-SK" dirty="0" smtClean="0">
                <a:solidFill>
                  <a:schemeClr val="bg1"/>
                </a:solidFill>
                <a:effectLst/>
              </a:rPr>
              <a:t>;</a:t>
            </a:r>
            <a:endParaRPr lang="en-GB" dirty="0">
              <a:solidFill>
                <a:schemeClr val="bg1"/>
              </a:solidFill>
              <a:effectLst/>
            </a:endParaRPr>
          </a:p>
          <a:p>
            <a:r>
              <a:rPr lang="en-GB" dirty="0">
                <a:solidFill>
                  <a:schemeClr val="bg1"/>
                </a:solidFill>
                <a:effectLst/>
              </a:rPr>
              <a:t>Equal amounts of men and women but not by the less well </a:t>
            </a:r>
            <a:r>
              <a:rPr lang="en-GB" dirty="0" smtClean="0">
                <a:solidFill>
                  <a:schemeClr val="bg1"/>
                </a:solidFill>
                <a:effectLst/>
              </a:rPr>
              <a:t>educated</a:t>
            </a:r>
            <a:endParaRPr lang="en-GB" dirty="0">
              <a:solidFill>
                <a:schemeClr val="bg1"/>
              </a:solidFill>
              <a:effectLst/>
            </a:endParaRPr>
          </a:p>
          <a:p>
            <a:r>
              <a:rPr lang="en-GB" dirty="0">
                <a:solidFill>
                  <a:schemeClr val="bg1"/>
                </a:solidFill>
                <a:effectLst/>
              </a:rPr>
              <a:t>Seven times more teenage girls than female </a:t>
            </a:r>
            <a:r>
              <a:rPr lang="en-GB" dirty="0" smtClean="0">
                <a:solidFill>
                  <a:schemeClr val="bg1"/>
                </a:solidFill>
                <a:effectLst/>
              </a:rPr>
              <a:t>pensioners</a:t>
            </a:r>
            <a:endParaRPr lang="sk-SK" dirty="0" smtClean="0">
              <a:solidFill>
                <a:schemeClr val="bg1"/>
              </a:solidFill>
              <a:effectLst/>
            </a:endParaRPr>
          </a:p>
          <a:p>
            <a:endParaRPr lang="sk-SK" dirty="0" smtClean="0">
              <a:solidFill>
                <a:schemeClr val="bg1"/>
              </a:solidFill>
              <a:effectLst/>
            </a:endParaRPr>
          </a:p>
          <a:p>
            <a:pPr>
              <a:buNone/>
            </a:pPr>
            <a:r>
              <a:rPr lang="sk-SK" b="1" dirty="0" smtClean="0">
                <a:solidFill>
                  <a:schemeClr val="bg1"/>
                </a:solidFill>
                <a:effectLst/>
              </a:rPr>
              <a:t>   </a:t>
            </a:r>
            <a:r>
              <a:rPr lang="en-GB" sz="2300" b="1" dirty="0" err="1" smtClean="0">
                <a:solidFill>
                  <a:schemeClr val="bg1"/>
                </a:solidFill>
                <a:effectLst/>
              </a:rPr>
              <a:t>Facebook</a:t>
            </a:r>
            <a:r>
              <a:rPr lang="en-GB" sz="2300" b="1" dirty="0" smtClean="0">
                <a:solidFill>
                  <a:schemeClr val="bg1"/>
                </a:solidFill>
                <a:effectLst/>
              </a:rPr>
              <a:t>     Twitter     LinkedIn	   </a:t>
            </a:r>
            <a:r>
              <a:rPr lang="en-GB" sz="2300" b="1" dirty="0" err="1" smtClean="0">
                <a:solidFill>
                  <a:schemeClr val="bg1"/>
                </a:solidFill>
                <a:effectLst/>
              </a:rPr>
              <a:t>Instagram</a:t>
            </a:r>
            <a:r>
              <a:rPr lang="en-GB" sz="2300" b="1" dirty="0" smtClean="0">
                <a:solidFill>
                  <a:schemeClr val="bg1"/>
                </a:solidFill>
                <a:effectLst/>
              </a:rPr>
              <a:t>	  </a:t>
            </a:r>
            <a:r>
              <a:rPr lang="en-GB" sz="2300" b="1" dirty="0" err="1" smtClean="0">
                <a:solidFill>
                  <a:schemeClr val="bg1"/>
                </a:solidFill>
                <a:effectLst/>
              </a:rPr>
              <a:t>Pinterest</a:t>
            </a:r>
            <a:r>
              <a:rPr lang="en-GB" sz="2300" b="1" dirty="0" smtClean="0">
                <a:solidFill>
                  <a:schemeClr val="bg1"/>
                </a:solidFill>
                <a:effectLst/>
              </a:rPr>
              <a:t>	   </a:t>
            </a:r>
            <a:r>
              <a:rPr lang="en-GB" sz="2300" b="1" dirty="0" err="1" smtClean="0">
                <a:solidFill>
                  <a:schemeClr val="bg1"/>
                </a:solidFill>
                <a:effectLst/>
              </a:rPr>
              <a:t>Snapchat</a:t>
            </a:r>
            <a:endParaRPr lang="en-GB" b="1" dirty="0" smtClean="0">
              <a:solidFill>
                <a:schemeClr val="bg1"/>
              </a:solidFill>
              <a:effectLst/>
            </a:endParaRPr>
          </a:p>
          <a:p>
            <a:endParaRPr lang="en-GB" dirty="0">
              <a:solidFill>
                <a:schemeClr val="bg1"/>
              </a:solidFill>
              <a:effectLst/>
            </a:endParaRPr>
          </a:p>
          <a:p>
            <a:endParaRPr lang="en-GB" dirty="0">
              <a:solidFill>
                <a:schemeClr val="bg1"/>
              </a:solidFill>
            </a:endParaRPr>
          </a:p>
        </p:txBody>
      </p:sp>
      <p:sp>
        <p:nvSpPr>
          <p:cNvPr id="4" name="Nadpis 1"/>
          <p:cNvSpPr>
            <a:spLocks noGrp="1"/>
          </p:cNvSpPr>
          <p:nvPr>
            <p:ph type="title"/>
          </p:nvPr>
        </p:nvSpPr>
        <p:spPr>
          <a:xfrm>
            <a:off x="680321" y="753228"/>
            <a:ext cx="9613861" cy="1080938"/>
          </a:xfrm>
        </p:spPr>
        <p:txBody>
          <a:bodyPr/>
          <a:lstStyle/>
          <a:p>
            <a:r>
              <a:rPr lang="sk-SK" dirty="0" err="1" smtClean="0"/>
              <a:t>Activity</a:t>
            </a:r>
            <a:endParaRPr lang="en-GB" dirty="0"/>
          </a:p>
        </p:txBody>
      </p:sp>
    </p:spTree>
    <p:extLst>
      <p:ext uri="{BB962C8B-B14F-4D97-AF65-F5344CB8AC3E}">
        <p14:creationId xmlns:p14="http://schemas.microsoft.com/office/powerpoint/2010/main" xmlns="" val="7540844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b="1" dirty="0" smtClean="0"/>
              <a:t>Radio - History</a:t>
            </a:r>
            <a:endParaRPr lang="sk-SK" dirty="0"/>
          </a:p>
        </p:txBody>
      </p:sp>
      <p:sp>
        <p:nvSpPr>
          <p:cNvPr id="3" name="Zástupný symbol obsahu 2"/>
          <p:cNvSpPr>
            <a:spLocks noGrp="1"/>
          </p:cNvSpPr>
          <p:nvPr>
            <p:ph idx="1"/>
          </p:nvPr>
        </p:nvSpPr>
        <p:spPr>
          <a:xfrm>
            <a:off x="680321" y="2082800"/>
            <a:ext cx="9613861" cy="4381500"/>
          </a:xfrm>
        </p:spPr>
        <p:txBody>
          <a:bodyPr>
            <a:normAutofit fontScale="92500" lnSpcReduction="20000"/>
          </a:bodyPr>
          <a:lstStyle/>
          <a:p>
            <a:pPr algn="just"/>
            <a:r>
              <a:rPr lang="en-GB" dirty="0" smtClean="0"/>
              <a:t>Radio broadcasts began in the UK in 1922 and in 1927 radio content was taken over by the </a:t>
            </a:r>
            <a:r>
              <a:rPr lang="en-GB" dirty="0" smtClean="0">
                <a:hlinkClick r:id="rId2" tooltip="Classic FM (UK)"/>
              </a:rPr>
              <a:t>BBC</a:t>
            </a:r>
            <a:r>
              <a:rPr lang="en-GB" dirty="0" smtClean="0"/>
              <a:t>. The BBC’s original mission statement was ‘inform, educate and entertain’ and the corporation still tries to stick to this today.</a:t>
            </a:r>
            <a:endParaRPr lang="sk-SK" dirty="0" smtClean="0"/>
          </a:p>
          <a:p>
            <a:pPr algn="just"/>
            <a:r>
              <a:rPr lang="en-GB" dirty="0" smtClean="0"/>
              <a:t>The first competitors to the BBC’s monopoly were </a:t>
            </a:r>
            <a:r>
              <a:rPr lang="en-GB" dirty="0" smtClean="0">
                <a:hlinkClick r:id="rId2" tooltip="Classic FM (UK)"/>
              </a:rPr>
              <a:t>Radio Luxembourg </a:t>
            </a:r>
            <a:r>
              <a:rPr lang="en-GB" dirty="0" smtClean="0"/>
              <a:t>who began broadcasting an English</a:t>
            </a:r>
            <a:r>
              <a:rPr lang="sk-SK" dirty="0" smtClean="0"/>
              <a:t>-</a:t>
            </a:r>
            <a:r>
              <a:rPr lang="en-GB" dirty="0" smtClean="0"/>
              <a:t>language service, which could be picked up in the UK and Ireland, in 1933. In fact, the BBC’s mainland monopoly lasted until 1973, when licences were finally granted to commercial stations.</a:t>
            </a:r>
            <a:endParaRPr lang="sk-SK" dirty="0" smtClean="0"/>
          </a:p>
          <a:p>
            <a:pPr algn="just"/>
            <a:r>
              <a:rPr lang="en-GB" dirty="0" smtClean="0"/>
              <a:t>Perhaps the most famous offshore competitor to BBC radio was </a:t>
            </a:r>
            <a:r>
              <a:rPr lang="en-GB" dirty="0" smtClean="0">
                <a:hlinkClick r:id="rId2" tooltip="Classic FM (UK)"/>
              </a:rPr>
              <a:t>Radio Caroline </a:t>
            </a:r>
            <a:r>
              <a:rPr lang="en-GB" dirty="0" smtClean="0"/>
              <a:t>– a station which broadcast to the UK from 10 boats. Caroline was launched in 1964 and continued broadcasting until 1989. In 1967, an act was passed banning any British citizen from working on these ‘pirate’ radio stations in an attempt to ‘kill’ Caroline. In 1932, the BBC began to broadcast its ‘Empire Service’, which provided programming in English for overseas listeners. It is now known as the ‘World Service’.</a:t>
            </a:r>
            <a:endParaRPr lang="sk-SK" dirty="0" smtClean="0"/>
          </a:p>
          <a:p>
            <a:pPr algn="just"/>
            <a:endParaRPr lang="sk-SK"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b="1" dirty="0" smtClean="0"/>
              <a:t>Radio Stations</a:t>
            </a:r>
            <a:endParaRPr lang="sk-SK" dirty="0"/>
          </a:p>
        </p:txBody>
      </p:sp>
      <p:sp>
        <p:nvSpPr>
          <p:cNvPr id="3" name="Zástupný symbol obsahu 2"/>
          <p:cNvSpPr>
            <a:spLocks noGrp="1"/>
          </p:cNvSpPr>
          <p:nvPr>
            <p:ph idx="1"/>
          </p:nvPr>
        </p:nvSpPr>
        <p:spPr>
          <a:xfrm>
            <a:off x="680321" y="2108200"/>
            <a:ext cx="9613861" cy="4343399"/>
          </a:xfrm>
        </p:spPr>
        <p:txBody>
          <a:bodyPr>
            <a:normAutofit fontScale="92500" lnSpcReduction="20000"/>
          </a:bodyPr>
          <a:lstStyle/>
          <a:p>
            <a:r>
              <a:rPr lang="en-GB" dirty="0" smtClean="0"/>
              <a:t>There are around 600 licensed </a:t>
            </a:r>
            <a:r>
              <a:rPr lang="en-GB" dirty="0" smtClean="0">
                <a:hlinkClick r:id="rId2" tooltip="Radio"/>
              </a:rPr>
              <a:t>radio</a:t>
            </a:r>
            <a:r>
              <a:rPr lang="en-GB" dirty="0" smtClean="0"/>
              <a:t> stations in the country.</a:t>
            </a:r>
            <a:endParaRPr lang="sk-SK" dirty="0" smtClean="0"/>
          </a:p>
          <a:p>
            <a:pPr algn="just"/>
            <a:r>
              <a:rPr lang="en-GB" dirty="0" smtClean="0"/>
              <a:t>The most prominent stations are the national networks operated by the </a:t>
            </a:r>
            <a:r>
              <a:rPr lang="en-GB" u="sng" dirty="0" smtClean="0">
                <a:hlinkClick r:id="rId3" tooltip="BBC"/>
              </a:rPr>
              <a:t>BBC</a:t>
            </a:r>
            <a:r>
              <a:rPr lang="en-GB" dirty="0" smtClean="0"/>
              <a:t>.</a:t>
            </a:r>
            <a:endParaRPr lang="sk-SK" dirty="0" smtClean="0"/>
          </a:p>
          <a:p>
            <a:pPr lvl="0" algn="just"/>
            <a:r>
              <a:rPr lang="en-GB" u="sng" dirty="0" smtClean="0">
                <a:hlinkClick r:id="rId4" tooltip="BBC Radio 1"/>
              </a:rPr>
              <a:t>BBC Radio 1</a:t>
            </a:r>
            <a:r>
              <a:rPr lang="en-GB" dirty="0" smtClean="0"/>
              <a:t> broadcasts mostly current pop music output on FM and digital radio, with live music throughout the year</a:t>
            </a:r>
            <a:r>
              <a:rPr lang="sk-SK" dirty="0" smtClean="0"/>
              <a:t>.</a:t>
            </a:r>
          </a:p>
          <a:p>
            <a:pPr lvl="0" algn="just"/>
            <a:r>
              <a:rPr lang="en-GB" u="sng" dirty="0" smtClean="0">
                <a:hlinkClick r:id="rId5" tooltip="BBC Radio 2"/>
              </a:rPr>
              <a:t>BBC Radio 2</a:t>
            </a:r>
            <a:r>
              <a:rPr lang="en-GB" dirty="0" smtClean="0"/>
              <a:t> is the </a:t>
            </a:r>
            <a:r>
              <a:rPr lang="en-GB" b="1" dirty="0" smtClean="0"/>
              <a:t>United Kingdom's most listened-to radio station</a:t>
            </a:r>
            <a:r>
              <a:rPr lang="en-GB" dirty="0" smtClean="0"/>
              <a:t> and plays popular music from the last five decades as well as special interest programmes in the evening</a:t>
            </a:r>
            <a:r>
              <a:rPr lang="sk-SK" dirty="0" smtClean="0"/>
              <a:t>.</a:t>
            </a:r>
          </a:p>
          <a:p>
            <a:pPr lvl="0" algn="just"/>
            <a:r>
              <a:rPr lang="en-GB" u="sng" dirty="0" smtClean="0">
                <a:hlinkClick r:id="rId6" tooltip="BBC Radio 3"/>
              </a:rPr>
              <a:t>BBC Radio 3</a:t>
            </a:r>
            <a:r>
              <a:rPr lang="en-GB" dirty="0" smtClean="0"/>
              <a:t> is a classical music station, broadcasting high-quality concerts and performances.</a:t>
            </a:r>
            <a:endParaRPr lang="sk-SK" dirty="0" smtClean="0"/>
          </a:p>
          <a:p>
            <a:pPr lvl="0" algn="just"/>
            <a:r>
              <a:rPr lang="en-GB" u="sng" dirty="0" smtClean="0">
                <a:hlinkClick r:id="rId7" tooltip="BBC Radio 4"/>
              </a:rPr>
              <a:t>BBC Radio 4</a:t>
            </a:r>
            <a:r>
              <a:rPr lang="en-GB" dirty="0" smtClean="0"/>
              <a:t> is a current affairs and speech station, with news, debate and radio drama. </a:t>
            </a:r>
            <a:endParaRPr lang="sk-SK" dirty="0" smtClean="0"/>
          </a:p>
          <a:p>
            <a:pPr lvl="0" algn="just"/>
            <a:r>
              <a:rPr lang="en-GB" u="sng" dirty="0" smtClean="0">
                <a:hlinkClick r:id="rId8" tooltip="BBC Radio 5 Live"/>
              </a:rPr>
              <a:t>BBC Radio 5 Live</a:t>
            </a:r>
            <a:r>
              <a:rPr lang="en-GB" dirty="0" smtClean="0"/>
              <a:t> broadcasts live news and sports commentary with phone-in debates and studio guests</a:t>
            </a:r>
            <a:r>
              <a:rPr lang="sk-SK" dirty="0" smtClean="0"/>
              <a:t>.</a:t>
            </a:r>
          </a:p>
          <a:p>
            <a:endParaRPr lang="sk-SK"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b="1" dirty="0" smtClean="0"/>
              <a:t>Radio Stations</a:t>
            </a:r>
            <a:endParaRPr lang="sk-SK" dirty="0"/>
          </a:p>
        </p:txBody>
      </p:sp>
      <p:sp>
        <p:nvSpPr>
          <p:cNvPr id="3" name="Zástupný symbol obsahu 2"/>
          <p:cNvSpPr>
            <a:spLocks noGrp="1"/>
          </p:cNvSpPr>
          <p:nvPr>
            <p:ph idx="1"/>
          </p:nvPr>
        </p:nvSpPr>
        <p:spPr/>
        <p:txBody>
          <a:bodyPr>
            <a:normAutofit fontScale="92500" lnSpcReduction="10000"/>
          </a:bodyPr>
          <a:lstStyle/>
          <a:p>
            <a:pPr algn="just"/>
            <a:r>
              <a:rPr lang="en-GB" dirty="0" smtClean="0"/>
              <a:t>The introduction of </a:t>
            </a:r>
            <a:r>
              <a:rPr lang="en-GB" dirty="0" smtClean="0">
                <a:hlinkClick r:id="rId2" tooltip="Digital audio broadcast"/>
              </a:rPr>
              <a:t>digital radio</a:t>
            </a:r>
            <a:r>
              <a:rPr lang="en-GB" dirty="0" smtClean="0"/>
              <a:t> technology led to the launch of several new BBC stations:</a:t>
            </a:r>
            <a:endParaRPr lang="sk-SK" dirty="0" smtClean="0"/>
          </a:p>
          <a:p>
            <a:pPr lvl="0" algn="just"/>
            <a:r>
              <a:rPr lang="en-GB" dirty="0" smtClean="0">
                <a:hlinkClick r:id="rId3" tooltip="BBC Radio 1Xtra"/>
              </a:rPr>
              <a:t>BBC Radio 1Xtra</a:t>
            </a:r>
            <a:r>
              <a:rPr lang="en-GB" dirty="0" smtClean="0"/>
              <a:t> broadcasts </a:t>
            </a:r>
            <a:r>
              <a:rPr lang="en-GB" dirty="0" smtClean="0">
                <a:hlinkClick r:id="rId4" tooltip="Hip hop music"/>
              </a:rPr>
              <a:t>rap</a:t>
            </a:r>
            <a:r>
              <a:rPr lang="en-GB" dirty="0" smtClean="0"/>
              <a:t>, </a:t>
            </a:r>
            <a:r>
              <a:rPr lang="en-GB" dirty="0" err="1" smtClean="0">
                <a:hlinkClick r:id="rId5" tooltip="RnB"/>
              </a:rPr>
              <a:t>RnB</a:t>
            </a:r>
            <a:r>
              <a:rPr lang="en-GB" dirty="0" smtClean="0"/>
              <a:t> and </a:t>
            </a:r>
            <a:r>
              <a:rPr lang="en-GB" dirty="0" err="1" smtClean="0">
                <a:hlinkClick r:id="rId6" tooltip="Drum'n'bass"/>
              </a:rPr>
              <a:t>drum'n'bass</a:t>
            </a:r>
            <a:r>
              <a:rPr lang="sk-SK" dirty="0" smtClean="0"/>
              <a:t>.</a:t>
            </a:r>
          </a:p>
          <a:p>
            <a:pPr lvl="0" algn="just"/>
            <a:r>
              <a:rPr lang="en-GB" dirty="0" smtClean="0">
                <a:hlinkClick r:id="rId7" tooltip="BBC Radio 4 Extra"/>
              </a:rPr>
              <a:t>BBC Radio 4 Extra</a:t>
            </a:r>
            <a:r>
              <a:rPr lang="en-GB" dirty="0" smtClean="0"/>
              <a:t> broadcasts comedy, drama and shows which extend or supplement popular programmes on its sister station, Radio 4.</a:t>
            </a:r>
            <a:endParaRPr lang="sk-SK" dirty="0" smtClean="0"/>
          </a:p>
          <a:p>
            <a:pPr lvl="0" algn="just"/>
            <a:r>
              <a:rPr lang="en-GB" dirty="0" smtClean="0">
                <a:hlinkClick r:id="rId8" tooltip="BBC Radio 6 Music"/>
              </a:rPr>
              <a:t>BBC Radio 6 Music</a:t>
            </a:r>
            <a:r>
              <a:rPr lang="en-GB" dirty="0" smtClean="0"/>
              <a:t> transmits mainly alternative music, with many live sessions</a:t>
            </a:r>
            <a:r>
              <a:rPr lang="sk-SK" dirty="0" smtClean="0"/>
              <a:t>.</a:t>
            </a:r>
          </a:p>
          <a:p>
            <a:pPr lvl="0" algn="just"/>
            <a:r>
              <a:rPr lang="en-GB" dirty="0" smtClean="0">
                <a:hlinkClick r:id="rId9" tooltip="BBC Radio 5 Live Sports Extra"/>
              </a:rPr>
              <a:t>BBC Radio 5 Live Sports Extra</a:t>
            </a:r>
            <a:r>
              <a:rPr lang="en-GB" dirty="0" smtClean="0"/>
              <a:t> is a companion to Five Live.</a:t>
            </a:r>
            <a:endParaRPr lang="sk-SK" dirty="0" smtClean="0"/>
          </a:p>
          <a:p>
            <a:pPr algn="just"/>
            <a:r>
              <a:rPr lang="en-GB" dirty="0" smtClean="0">
                <a:hlinkClick r:id="rId10" tooltip="BBC Asian Network"/>
              </a:rPr>
              <a:t>BBC Asian Network</a:t>
            </a:r>
            <a:r>
              <a:rPr lang="en-GB" dirty="0" smtClean="0"/>
              <a:t> is aimed at the large </a:t>
            </a:r>
            <a:r>
              <a:rPr lang="en-GB" dirty="0" smtClean="0">
                <a:hlinkClick r:id="rId11" tooltip="South Asia"/>
              </a:rPr>
              <a:t>South Asian</a:t>
            </a:r>
            <a:r>
              <a:rPr lang="en-GB" dirty="0" smtClean="0"/>
              <a:t> community in the United Kingdom.</a:t>
            </a:r>
            <a:endParaRPr lang="sk-SK"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Commercial Radio Stations</a:t>
            </a:r>
            <a:endParaRPr lang="en-US" dirty="0"/>
          </a:p>
        </p:txBody>
      </p:sp>
      <p:sp>
        <p:nvSpPr>
          <p:cNvPr id="3" name="Zástupný symbol obsahu 2"/>
          <p:cNvSpPr>
            <a:spLocks noGrp="1"/>
          </p:cNvSpPr>
          <p:nvPr>
            <p:ph idx="1"/>
          </p:nvPr>
        </p:nvSpPr>
        <p:spPr>
          <a:xfrm>
            <a:off x="680321" y="2336872"/>
            <a:ext cx="9613861" cy="4013127"/>
          </a:xfrm>
        </p:spPr>
        <p:txBody>
          <a:bodyPr>
            <a:normAutofit fontScale="92500" lnSpcReduction="10000"/>
          </a:bodyPr>
          <a:lstStyle/>
          <a:p>
            <a:pPr algn="just"/>
            <a:r>
              <a:rPr lang="en-GB" dirty="0" smtClean="0"/>
              <a:t>Commercial stations began broadcasting in 1973. The oldest commercial stations are the London</a:t>
            </a:r>
            <a:r>
              <a:rPr lang="sk-SK" dirty="0" smtClean="0"/>
              <a:t>-</a:t>
            </a:r>
            <a:r>
              <a:rPr lang="en-GB" dirty="0" smtClean="0"/>
              <a:t>based stations </a:t>
            </a:r>
            <a:r>
              <a:rPr lang="en-GB" b="1" dirty="0" smtClean="0"/>
              <a:t>LBC</a:t>
            </a:r>
            <a:r>
              <a:rPr lang="en-GB" dirty="0" smtClean="0"/>
              <a:t> and </a:t>
            </a:r>
            <a:r>
              <a:rPr lang="en-GB" b="1" dirty="0" smtClean="0"/>
              <a:t>Capital Radio</a:t>
            </a:r>
            <a:r>
              <a:rPr lang="en-GB" dirty="0" smtClean="0"/>
              <a:t>. Radio Clyde was the first commercial station outside London and started broadcasting on 31</a:t>
            </a:r>
            <a:r>
              <a:rPr lang="en-GB" baseline="30000" dirty="0" smtClean="0"/>
              <a:t>st</a:t>
            </a:r>
            <a:r>
              <a:rPr lang="en-GB" dirty="0" smtClean="0"/>
              <a:t> December, 1973. </a:t>
            </a:r>
            <a:endParaRPr lang="sk-SK" dirty="0" smtClean="0"/>
          </a:p>
          <a:p>
            <a:pPr algn="just"/>
            <a:r>
              <a:rPr lang="en-GB" dirty="0" smtClean="0"/>
              <a:t>Also available nationally are three national commercial channels, namely </a:t>
            </a:r>
            <a:r>
              <a:rPr lang="en-GB" u="sng" dirty="0" smtClean="0">
                <a:hlinkClick r:id="rId2" tooltip="Absolute Radio"/>
              </a:rPr>
              <a:t>Absolute Radio</a:t>
            </a:r>
            <a:r>
              <a:rPr lang="en-GB" dirty="0" smtClean="0"/>
              <a:t>, </a:t>
            </a:r>
            <a:r>
              <a:rPr lang="en-GB" u="sng" dirty="0" smtClean="0">
                <a:hlinkClick r:id="rId3" tooltip="Classic FM (UK)"/>
              </a:rPr>
              <a:t>Classic FM</a:t>
            </a:r>
            <a:r>
              <a:rPr lang="en-GB" dirty="0" smtClean="0"/>
              <a:t> and </a:t>
            </a:r>
            <a:r>
              <a:rPr lang="en-GB" u="sng" dirty="0" err="1" smtClean="0">
                <a:hlinkClick r:id="rId4" tooltip="TalkSPORT"/>
              </a:rPr>
              <a:t>talkSPORT</a:t>
            </a:r>
            <a:r>
              <a:rPr lang="en-GB" dirty="0" smtClean="0"/>
              <a:t>. </a:t>
            </a:r>
            <a:endParaRPr lang="sk-SK" dirty="0" smtClean="0"/>
          </a:p>
          <a:p>
            <a:pPr algn="just"/>
            <a:r>
              <a:rPr lang="en-GB" dirty="0" smtClean="0"/>
              <a:t>A highly popular format on commercial radio is ‘talk radio’, which features no music and prefers live phone</a:t>
            </a:r>
            <a:r>
              <a:rPr lang="sk-SK" dirty="0" smtClean="0"/>
              <a:t>-</a:t>
            </a:r>
            <a:r>
              <a:rPr lang="en-GB" dirty="0" smtClean="0"/>
              <a:t>in debates or on</a:t>
            </a:r>
            <a:r>
              <a:rPr lang="sk-SK" dirty="0" smtClean="0"/>
              <a:t>-</a:t>
            </a:r>
            <a:r>
              <a:rPr lang="en-GB" dirty="0" smtClean="0"/>
              <a:t>air interviews with politicians, sportsmen, etc. The two leading talk stations are Talk Radio and LBC (Leading Britain’s Conversation). These stations are often much more controversial than the BBC. One of </a:t>
            </a:r>
            <a:r>
              <a:rPr lang="en-GB" dirty="0" err="1" smtClean="0"/>
              <a:t>LBC’s</a:t>
            </a:r>
            <a:r>
              <a:rPr lang="en-GB" dirty="0" smtClean="0"/>
              <a:t> regular presenters is </a:t>
            </a:r>
            <a:r>
              <a:rPr lang="en-GB" dirty="0" err="1" smtClean="0"/>
              <a:t>Brexit</a:t>
            </a:r>
            <a:r>
              <a:rPr lang="en-GB" dirty="0" smtClean="0"/>
              <a:t> Party leader, Nigel </a:t>
            </a:r>
            <a:r>
              <a:rPr lang="en-GB" dirty="0" err="1" smtClean="0"/>
              <a:t>Farage</a:t>
            </a:r>
            <a:r>
              <a:rPr lang="en-GB" dirty="0" smtClean="0"/>
              <a:t> and his show made the world news when President Donald Trump called </a:t>
            </a:r>
            <a:r>
              <a:rPr lang="en-GB" dirty="0" err="1" smtClean="0"/>
              <a:t>Farage</a:t>
            </a:r>
            <a:r>
              <a:rPr lang="en-GB" dirty="0" smtClean="0"/>
              <a:t> live on air during his show.</a:t>
            </a:r>
            <a:endParaRPr lang="sk-SK" dirty="0" smtClean="0"/>
          </a:p>
          <a:p>
            <a:pPr algn="just"/>
            <a:endParaRPr lang="sk-SK"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p:cNvSpPr>
            <a:spLocks noGrp="1"/>
          </p:cNvSpPr>
          <p:nvPr>
            <p:ph idx="1"/>
          </p:nvPr>
        </p:nvSpPr>
        <p:spPr/>
        <p:txBody>
          <a:bodyPr>
            <a:normAutofit fontScale="92500" lnSpcReduction="10000"/>
          </a:bodyPr>
          <a:lstStyle/>
          <a:p>
            <a:pPr algn="just"/>
            <a:r>
              <a:rPr lang="en-GB" dirty="0" smtClean="0">
                <a:effectLst/>
              </a:rPr>
              <a:t>Broadsheets offer the reader more detailed, fact based journalism and can be divided into left-leaning broadsheets (e.g. </a:t>
            </a:r>
            <a:r>
              <a:rPr lang="en-GB" u="sng" dirty="0" smtClean="0">
                <a:hlinkClick r:id="rId2" tooltip="Classic FM (UK)"/>
              </a:rPr>
              <a:t>The Guardian</a:t>
            </a:r>
            <a:r>
              <a:rPr lang="en-GB" dirty="0" smtClean="0">
                <a:effectLst/>
              </a:rPr>
              <a:t>) and conservative broadsheets (e.g. </a:t>
            </a:r>
            <a:r>
              <a:rPr lang="en-GB" u="sng" dirty="0" smtClean="0">
                <a:hlinkClick r:id="rId2" tooltip="Classic FM (UK)"/>
              </a:rPr>
              <a:t>The Telegraph</a:t>
            </a:r>
            <a:r>
              <a:rPr lang="en-GB" dirty="0" smtClean="0">
                <a:effectLst/>
              </a:rPr>
              <a:t>)</a:t>
            </a:r>
            <a:r>
              <a:rPr lang="sk-SK" dirty="0" smtClean="0">
                <a:effectLst/>
              </a:rPr>
              <a:t>.</a:t>
            </a:r>
            <a:endParaRPr lang="en-GB" dirty="0" smtClean="0">
              <a:effectLst/>
            </a:endParaRPr>
          </a:p>
          <a:p>
            <a:pPr algn="just"/>
            <a:r>
              <a:rPr lang="en-GB" dirty="0" smtClean="0">
                <a:effectLst/>
              </a:rPr>
              <a:t>The top selling tabloid (2017) is </a:t>
            </a:r>
            <a:r>
              <a:rPr lang="en-GB" u="sng" dirty="0" smtClean="0">
                <a:hlinkClick r:id="rId2" tooltip="Classic FM (UK)"/>
              </a:rPr>
              <a:t>The Sun </a:t>
            </a:r>
            <a:r>
              <a:rPr lang="en-GB" dirty="0" smtClean="0">
                <a:effectLst/>
              </a:rPr>
              <a:t>and the top selling broadsheet (2017) is </a:t>
            </a:r>
            <a:r>
              <a:rPr lang="en-GB" u="sng" dirty="0" smtClean="0">
                <a:hlinkClick r:id="rId2" tooltip="Classic FM (UK)"/>
              </a:rPr>
              <a:t>The Telegraph</a:t>
            </a:r>
            <a:r>
              <a:rPr lang="sk-SK" dirty="0" smtClean="0">
                <a:effectLst/>
              </a:rPr>
              <a:t>.</a:t>
            </a:r>
            <a:endParaRPr lang="en-GB" dirty="0" smtClean="0">
              <a:effectLst/>
            </a:endParaRPr>
          </a:p>
          <a:p>
            <a:pPr algn="just"/>
            <a:r>
              <a:rPr lang="en-GB" dirty="0" smtClean="0">
                <a:effectLst/>
              </a:rPr>
              <a:t>All dailies have a version which is printed on Sundays. However, some </a:t>
            </a:r>
            <a:r>
              <a:rPr lang="en-GB" dirty="0" err="1" smtClean="0">
                <a:effectLst/>
              </a:rPr>
              <a:t>ti</a:t>
            </a:r>
            <a:r>
              <a:rPr lang="sk-SK" dirty="0" smtClean="0">
                <a:effectLst/>
              </a:rPr>
              <a:t>t</a:t>
            </a:r>
            <a:r>
              <a:rPr lang="en-GB" dirty="0" smtClean="0">
                <a:effectLst/>
              </a:rPr>
              <a:t>les, like </a:t>
            </a:r>
            <a:r>
              <a:rPr lang="en-GB" u="sng" dirty="0" smtClean="0">
                <a:hlinkClick r:id="rId2" tooltip="Classic FM (UK)"/>
              </a:rPr>
              <a:t>The Guardian</a:t>
            </a:r>
            <a:r>
              <a:rPr lang="en-GB" dirty="0" smtClean="0">
                <a:effectLst/>
              </a:rPr>
              <a:t>, have a sister paper, in this case </a:t>
            </a:r>
            <a:r>
              <a:rPr lang="en-GB" u="sng" dirty="0" smtClean="0">
                <a:hlinkClick r:id="rId2" tooltip="Classic FM (UK)"/>
              </a:rPr>
              <a:t>The Observer</a:t>
            </a:r>
            <a:r>
              <a:rPr lang="en-GB" dirty="0" smtClean="0">
                <a:effectLst/>
              </a:rPr>
              <a:t>, which is only published on Sundays</a:t>
            </a:r>
            <a:r>
              <a:rPr lang="sk-SK" dirty="0" smtClean="0">
                <a:effectLst/>
              </a:rPr>
              <a:t>.</a:t>
            </a:r>
            <a:endParaRPr lang="en-GB" dirty="0" smtClean="0">
              <a:effectLst/>
            </a:endParaRPr>
          </a:p>
          <a:p>
            <a:pPr algn="just"/>
            <a:r>
              <a:rPr lang="en-GB" dirty="0" smtClean="0">
                <a:effectLst/>
              </a:rPr>
              <a:t>The two largest publishing groups in the U.K. are </a:t>
            </a:r>
            <a:r>
              <a:rPr lang="en-GB" u="sng" dirty="0" smtClean="0">
                <a:hlinkClick r:id="rId2" tooltip="Classic FM (UK)"/>
              </a:rPr>
              <a:t>News International</a:t>
            </a:r>
            <a:r>
              <a:rPr lang="sk-SK" dirty="0" smtClean="0">
                <a:effectLst/>
              </a:rPr>
              <a:t>,</a:t>
            </a:r>
            <a:r>
              <a:rPr lang="en-GB" dirty="0" smtClean="0">
                <a:effectLst/>
              </a:rPr>
              <a:t> and </a:t>
            </a:r>
            <a:r>
              <a:rPr lang="en-GB" u="sng" dirty="0" smtClean="0">
                <a:hlinkClick r:id="rId2" tooltip="Classic FM (UK)"/>
              </a:rPr>
              <a:t>Daily Mail and General Trust</a:t>
            </a:r>
            <a:r>
              <a:rPr lang="en-GB" dirty="0" smtClean="0">
                <a:effectLst/>
              </a:rPr>
              <a:t>. Together, they control 54% of the market share.</a:t>
            </a:r>
            <a:endParaRPr lang="en-GB" dirty="0">
              <a:effectLst/>
            </a:endParaRPr>
          </a:p>
        </p:txBody>
      </p:sp>
      <p:sp>
        <p:nvSpPr>
          <p:cNvPr id="4" name="Nadpis 1"/>
          <p:cNvSpPr>
            <a:spLocks noGrp="1"/>
          </p:cNvSpPr>
          <p:nvPr>
            <p:ph type="title"/>
          </p:nvPr>
        </p:nvSpPr>
        <p:spPr>
          <a:xfrm>
            <a:off x="680321" y="753228"/>
            <a:ext cx="9613861" cy="1080938"/>
          </a:xfrm>
        </p:spPr>
        <p:txBody>
          <a:bodyPr/>
          <a:lstStyle/>
          <a:p>
            <a:r>
              <a:rPr lang="en-GB" dirty="0" smtClean="0"/>
              <a:t>Print Media in the U.K.</a:t>
            </a:r>
            <a:endParaRPr lang="en-GB" dirty="0"/>
          </a:p>
        </p:txBody>
      </p:sp>
    </p:spTree>
    <p:extLst>
      <p:ext uri="{BB962C8B-B14F-4D97-AF65-F5344CB8AC3E}">
        <p14:creationId xmlns:p14="http://schemas.microsoft.com/office/powerpoint/2010/main" xmlns="" val="82580254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Commercial Radio Stations</a:t>
            </a:r>
            <a:endParaRPr lang="sk-SK" dirty="0"/>
          </a:p>
        </p:txBody>
      </p:sp>
      <p:sp>
        <p:nvSpPr>
          <p:cNvPr id="3" name="Zástupný symbol obsahu 2"/>
          <p:cNvSpPr>
            <a:spLocks noGrp="1"/>
          </p:cNvSpPr>
          <p:nvPr>
            <p:ph idx="1"/>
          </p:nvPr>
        </p:nvSpPr>
        <p:spPr>
          <a:xfrm>
            <a:off x="680321" y="2336872"/>
            <a:ext cx="9613861" cy="4025827"/>
          </a:xfrm>
        </p:spPr>
        <p:txBody>
          <a:bodyPr>
            <a:normAutofit fontScale="85000" lnSpcReduction="20000"/>
          </a:bodyPr>
          <a:lstStyle/>
          <a:p>
            <a:r>
              <a:rPr lang="en-GB" dirty="0" smtClean="0"/>
              <a:t>The top ten most listened to stations in the UK (as of 1</a:t>
            </a:r>
            <a:r>
              <a:rPr lang="en-GB" baseline="30000" dirty="0" smtClean="0"/>
              <a:t>st</a:t>
            </a:r>
            <a:r>
              <a:rPr lang="en-GB" dirty="0" smtClean="0"/>
              <a:t> August, 2019):</a:t>
            </a:r>
            <a:endParaRPr lang="sk-SK" dirty="0" smtClean="0"/>
          </a:p>
          <a:p>
            <a:pPr lvl="0"/>
            <a:r>
              <a:rPr lang="en-GB" b="1" dirty="0" smtClean="0">
                <a:hlinkClick r:id="rId2"/>
              </a:rPr>
              <a:t>BBC Radio 2</a:t>
            </a:r>
            <a:r>
              <a:rPr lang="en-GB" dirty="0" smtClean="0"/>
              <a:t> (14.5m listeners every week)</a:t>
            </a:r>
            <a:endParaRPr lang="sk-SK" dirty="0" smtClean="0"/>
          </a:p>
          <a:p>
            <a:pPr lvl="0"/>
            <a:r>
              <a:rPr lang="en-GB" b="1" dirty="0" smtClean="0">
                <a:hlinkClick r:id="rId3"/>
              </a:rPr>
              <a:t>BBC Radio 4</a:t>
            </a:r>
            <a:r>
              <a:rPr lang="en-GB" dirty="0" smtClean="0"/>
              <a:t> (10.6m)</a:t>
            </a:r>
            <a:endParaRPr lang="sk-SK" dirty="0" smtClean="0"/>
          </a:p>
          <a:p>
            <a:pPr lvl="0"/>
            <a:r>
              <a:rPr lang="en-GB" b="1" dirty="0" smtClean="0">
                <a:hlinkClick r:id="rId4"/>
              </a:rPr>
              <a:t>BBC Radio 1</a:t>
            </a:r>
            <a:r>
              <a:rPr lang="en-GB" dirty="0" smtClean="0"/>
              <a:t> (9.6m)</a:t>
            </a:r>
            <a:endParaRPr lang="sk-SK" dirty="0" smtClean="0"/>
          </a:p>
          <a:p>
            <a:pPr lvl="0"/>
            <a:r>
              <a:rPr lang="en-GB" b="1" dirty="0" smtClean="0">
                <a:hlinkClick r:id="rId5"/>
              </a:rPr>
              <a:t>Heart</a:t>
            </a:r>
            <a:r>
              <a:rPr lang="en-GB" dirty="0" smtClean="0"/>
              <a:t> (8.5m) (most popular non-BBC station)</a:t>
            </a:r>
            <a:endParaRPr lang="sk-SK" dirty="0" smtClean="0"/>
          </a:p>
          <a:p>
            <a:pPr lvl="0"/>
            <a:r>
              <a:rPr lang="en-GB" b="1" dirty="0" smtClean="0">
                <a:hlinkClick r:id="rId6"/>
              </a:rPr>
              <a:t>Capital</a:t>
            </a:r>
            <a:r>
              <a:rPr lang="en-GB" dirty="0" smtClean="0"/>
              <a:t> (7.2m)</a:t>
            </a:r>
            <a:endParaRPr lang="sk-SK" dirty="0" smtClean="0"/>
          </a:p>
          <a:p>
            <a:pPr lvl="0"/>
            <a:r>
              <a:rPr lang="en-GB" b="1" dirty="0" smtClean="0">
                <a:hlinkClick r:id="rId7"/>
              </a:rPr>
              <a:t>Classic FM</a:t>
            </a:r>
            <a:r>
              <a:rPr lang="en-GB" dirty="0" smtClean="0"/>
              <a:t> (5.6m)</a:t>
            </a:r>
            <a:endParaRPr lang="sk-SK" dirty="0" smtClean="0"/>
          </a:p>
          <a:p>
            <a:pPr lvl="0"/>
            <a:r>
              <a:rPr lang="en-GB" b="1" dirty="0" smtClean="0">
                <a:hlinkClick r:id="rId8"/>
              </a:rPr>
              <a:t>BBC Radio 5 live</a:t>
            </a:r>
            <a:r>
              <a:rPr lang="en-GB" dirty="0" smtClean="0"/>
              <a:t> (5.2m)</a:t>
            </a:r>
            <a:endParaRPr lang="sk-SK" dirty="0" smtClean="0"/>
          </a:p>
          <a:p>
            <a:pPr lvl="0"/>
            <a:r>
              <a:rPr lang="en-GB" b="1" dirty="0" smtClean="0">
                <a:hlinkClick r:id="rId9"/>
              </a:rPr>
              <a:t>Smooth</a:t>
            </a:r>
            <a:r>
              <a:rPr lang="en-GB" dirty="0" smtClean="0"/>
              <a:t> (5.1m)</a:t>
            </a:r>
            <a:endParaRPr lang="sk-SK" dirty="0" smtClean="0"/>
          </a:p>
          <a:p>
            <a:pPr lvl="0"/>
            <a:r>
              <a:rPr lang="en-GB" b="1" dirty="0" smtClean="0">
                <a:hlinkClick r:id="rId10"/>
              </a:rPr>
              <a:t>KISS</a:t>
            </a:r>
            <a:r>
              <a:rPr lang="en-GB" dirty="0" smtClean="0"/>
              <a:t> (4.2m)</a:t>
            </a:r>
            <a:endParaRPr lang="sk-SK" dirty="0" smtClean="0"/>
          </a:p>
          <a:p>
            <a:r>
              <a:rPr lang="en-GB" b="1" dirty="0" smtClean="0">
                <a:hlinkClick r:id="rId11"/>
              </a:rPr>
              <a:t>Magic</a:t>
            </a:r>
            <a:r>
              <a:rPr lang="en-GB" dirty="0" smtClean="0"/>
              <a:t> (3.3m)</a:t>
            </a:r>
            <a:endParaRPr lang="sk-SK"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Glossary of terms</a:t>
            </a:r>
            <a:endParaRPr lang="en-GB" dirty="0"/>
          </a:p>
        </p:txBody>
      </p:sp>
      <p:sp>
        <p:nvSpPr>
          <p:cNvPr id="3" name="Zástupný objekt pre obsah 2"/>
          <p:cNvSpPr>
            <a:spLocks noGrp="1"/>
          </p:cNvSpPr>
          <p:nvPr>
            <p:ph idx="1"/>
          </p:nvPr>
        </p:nvSpPr>
        <p:spPr>
          <a:xfrm>
            <a:off x="680321" y="2044700"/>
            <a:ext cx="9613861" cy="4660900"/>
          </a:xfrm>
        </p:spPr>
        <p:txBody>
          <a:bodyPr>
            <a:noAutofit/>
          </a:bodyPr>
          <a:lstStyle/>
          <a:p>
            <a:pPr lvl="0" algn="just">
              <a:spcBef>
                <a:spcPts val="600"/>
              </a:spcBef>
            </a:pPr>
            <a:r>
              <a:rPr lang="en-GB" sz="1800" dirty="0" smtClean="0">
                <a:hlinkClick r:id="rId2" tooltip="Classic FM (UK)"/>
              </a:rPr>
              <a:t>Banner</a:t>
            </a:r>
            <a:r>
              <a:rPr lang="en-GB" sz="1700" dirty="0" smtClean="0">
                <a:effectLst/>
              </a:rPr>
              <a:t> – the top of newspaper featuring its name</a:t>
            </a:r>
            <a:endParaRPr lang="en-GB" sz="1700" dirty="0">
              <a:effectLst/>
            </a:endParaRPr>
          </a:p>
          <a:p>
            <a:pPr lvl="0" algn="just">
              <a:spcBef>
                <a:spcPts val="600"/>
              </a:spcBef>
            </a:pPr>
            <a:r>
              <a:rPr lang="en-GB" sz="1800" dirty="0" smtClean="0">
                <a:hlinkClick r:id="rId2" tooltip="Classic FM (UK)"/>
              </a:rPr>
              <a:t>Broadsheet</a:t>
            </a:r>
            <a:r>
              <a:rPr lang="en-GB" sz="1700" dirty="0" smtClean="0">
                <a:effectLst/>
              </a:rPr>
              <a:t> – a larger format style of newspaper</a:t>
            </a:r>
          </a:p>
          <a:p>
            <a:pPr lvl="0" algn="just">
              <a:spcBef>
                <a:spcPts val="600"/>
              </a:spcBef>
            </a:pPr>
            <a:r>
              <a:rPr lang="en-GB" sz="1800" dirty="0" smtClean="0">
                <a:hlinkClick r:id="rId2" tooltip="Classic FM (UK)"/>
              </a:rPr>
              <a:t>Channel</a:t>
            </a:r>
            <a:r>
              <a:rPr lang="en-GB" sz="1700" dirty="0" smtClean="0">
                <a:effectLst/>
              </a:rPr>
              <a:t> – any television network or station</a:t>
            </a:r>
          </a:p>
          <a:p>
            <a:pPr lvl="0" algn="just">
              <a:spcBef>
                <a:spcPts val="600"/>
              </a:spcBef>
            </a:pPr>
            <a:r>
              <a:rPr lang="en-GB" sz="1800" dirty="0" smtClean="0">
                <a:hlinkClick r:id="rId2" tooltip="Classic FM (UK)"/>
              </a:rPr>
              <a:t>Circulation</a:t>
            </a:r>
            <a:r>
              <a:rPr lang="en-GB" sz="1700" dirty="0" smtClean="0">
                <a:effectLst/>
              </a:rPr>
              <a:t> – the number of people who buy a newspaper</a:t>
            </a:r>
          </a:p>
          <a:p>
            <a:pPr lvl="0" algn="just">
              <a:spcBef>
                <a:spcPts val="600"/>
              </a:spcBef>
            </a:pPr>
            <a:r>
              <a:rPr lang="en-GB" sz="1800" dirty="0" smtClean="0">
                <a:hlinkClick r:id="rId2" tooltip="Classic FM (UK)"/>
              </a:rPr>
              <a:t>Cross</a:t>
            </a:r>
            <a:r>
              <a:rPr lang="sk-SK" sz="1800" dirty="0" smtClean="0">
                <a:hlinkClick r:id="rId2" tooltip="Classic FM (UK)"/>
              </a:rPr>
              <a:t>-</a:t>
            </a:r>
            <a:r>
              <a:rPr lang="en-GB" sz="1800" dirty="0" smtClean="0">
                <a:hlinkClick r:id="rId2" tooltip="Classic FM (UK)"/>
              </a:rPr>
              <a:t>platform </a:t>
            </a:r>
            <a:r>
              <a:rPr lang="en-GB" sz="1700" dirty="0" smtClean="0">
                <a:effectLst/>
              </a:rPr>
              <a:t>– available on any number of synched devices used by the same account</a:t>
            </a:r>
          </a:p>
          <a:p>
            <a:pPr lvl="0" algn="just">
              <a:spcBef>
                <a:spcPts val="600"/>
              </a:spcBef>
            </a:pPr>
            <a:r>
              <a:rPr lang="en-GB" sz="1800" dirty="0" smtClean="0">
                <a:hlinkClick r:id="rId2" tooltip="Classic FM (UK)"/>
              </a:rPr>
              <a:t>Franchising</a:t>
            </a:r>
            <a:r>
              <a:rPr lang="en-GB" sz="1700" dirty="0" smtClean="0">
                <a:effectLst/>
              </a:rPr>
              <a:t> – the buying of a concept of a TV show and making a local market version</a:t>
            </a:r>
          </a:p>
          <a:p>
            <a:pPr lvl="0" algn="just">
              <a:spcBef>
                <a:spcPts val="600"/>
              </a:spcBef>
            </a:pPr>
            <a:r>
              <a:rPr lang="en-GB" sz="1800" dirty="0" smtClean="0">
                <a:hlinkClick r:id="rId2" tooltip="Classic FM (UK)"/>
              </a:rPr>
              <a:t>Free-to-air</a:t>
            </a:r>
            <a:r>
              <a:rPr lang="en-GB" sz="1700" dirty="0" smtClean="0">
                <a:effectLst/>
              </a:rPr>
              <a:t> - </a:t>
            </a:r>
            <a:r>
              <a:rPr lang="en-US" sz="1700" dirty="0">
                <a:effectLst/>
              </a:rPr>
              <a:t>digital stations which come with ‘set top box’ </a:t>
            </a:r>
            <a:r>
              <a:rPr lang="en-US" sz="1700" dirty="0" smtClean="0">
                <a:effectLst/>
              </a:rPr>
              <a:t>technology and </a:t>
            </a:r>
            <a:r>
              <a:rPr lang="en-US" sz="1700" dirty="0">
                <a:effectLst/>
              </a:rPr>
              <a:t>are free to watch provided one has the technology installed</a:t>
            </a:r>
            <a:endParaRPr lang="en-GB" sz="1700" dirty="0" smtClean="0">
              <a:effectLst/>
            </a:endParaRPr>
          </a:p>
          <a:p>
            <a:pPr lvl="0" algn="just">
              <a:spcBef>
                <a:spcPts val="600"/>
              </a:spcBef>
            </a:pPr>
            <a:r>
              <a:rPr lang="en-GB" sz="1800" dirty="0" smtClean="0">
                <a:hlinkClick r:id="rId2" tooltip="Classic FM (UK)"/>
              </a:rPr>
              <a:t>Free-to-view</a:t>
            </a:r>
            <a:r>
              <a:rPr lang="en-GB" sz="1700" dirty="0" smtClean="0">
                <a:effectLst/>
              </a:rPr>
              <a:t> – TV </a:t>
            </a:r>
            <a:r>
              <a:rPr lang="en-US" sz="1700" dirty="0" smtClean="0">
                <a:effectLst/>
              </a:rPr>
              <a:t>channels which </a:t>
            </a:r>
            <a:r>
              <a:rPr lang="en-US" sz="1700" dirty="0">
                <a:effectLst/>
              </a:rPr>
              <a:t>can only be viewed alongside a subscription or a viewing </a:t>
            </a:r>
            <a:r>
              <a:rPr lang="en-US" sz="1700" dirty="0" smtClean="0">
                <a:effectLst/>
              </a:rPr>
              <a:t>card</a:t>
            </a:r>
          </a:p>
          <a:p>
            <a:pPr lvl="0" algn="just">
              <a:spcBef>
                <a:spcPts val="600"/>
              </a:spcBef>
            </a:pPr>
            <a:r>
              <a:rPr lang="en-US" sz="1800" dirty="0" smtClean="0">
                <a:hlinkClick r:id="rId2" tooltip="Classic FM (UK)"/>
              </a:rPr>
              <a:t>Hacking</a:t>
            </a:r>
            <a:r>
              <a:rPr lang="en-US" sz="1700" dirty="0" smtClean="0">
                <a:effectLst/>
              </a:rPr>
              <a:t> – illegal accessing of computers and online user accounts</a:t>
            </a:r>
            <a:endParaRPr lang="en-GB" sz="1700" dirty="0">
              <a:effectLst/>
            </a:endParaRPr>
          </a:p>
          <a:p>
            <a:pPr lvl="0" algn="just">
              <a:spcBef>
                <a:spcPts val="600"/>
              </a:spcBef>
            </a:pPr>
            <a:r>
              <a:rPr lang="en-GB" sz="1800" dirty="0" smtClean="0">
                <a:hlinkClick r:id="rId2" tooltip="Classic FM (UK)"/>
              </a:rPr>
              <a:t>Headline</a:t>
            </a:r>
            <a:r>
              <a:rPr lang="en-GB" sz="1700" dirty="0" smtClean="0">
                <a:effectLst/>
              </a:rPr>
              <a:t> – the most important details of a story in the form of a short sentence </a:t>
            </a:r>
            <a:r>
              <a:rPr lang="sk-SK" sz="1700" dirty="0" smtClean="0">
                <a:effectLst/>
              </a:rPr>
              <a:t>(</a:t>
            </a:r>
            <a:r>
              <a:rPr lang="sk-SK" sz="1700" dirty="0" err="1" smtClean="0">
                <a:effectLst/>
              </a:rPr>
              <a:t>often</a:t>
            </a:r>
            <a:r>
              <a:rPr lang="sk-SK" sz="1700" dirty="0" smtClean="0">
                <a:effectLst/>
              </a:rPr>
              <a:t> </a:t>
            </a:r>
            <a:r>
              <a:rPr lang="sk-SK" sz="1700" dirty="0" err="1" smtClean="0">
                <a:effectLst/>
              </a:rPr>
              <a:t>syntactically</a:t>
            </a:r>
            <a:r>
              <a:rPr lang="sk-SK" sz="1700" dirty="0" smtClean="0">
                <a:effectLst/>
              </a:rPr>
              <a:t> </a:t>
            </a:r>
            <a:r>
              <a:rPr lang="sk-SK" sz="1700" dirty="0" err="1" smtClean="0">
                <a:effectLst/>
              </a:rPr>
              <a:t>incomplete</a:t>
            </a:r>
            <a:r>
              <a:rPr lang="sk-SK" sz="1700" dirty="0" smtClean="0">
                <a:effectLst/>
              </a:rPr>
              <a:t>)</a:t>
            </a:r>
            <a:r>
              <a:rPr lang="en-GB" sz="1700" dirty="0" smtClean="0">
                <a:effectLst/>
              </a:rPr>
              <a:t>and placed above </a:t>
            </a:r>
            <a:r>
              <a:rPr lang="en-GB" sz="1800" dirty="0" smtClean="0">
                <a:hlinkClick r:id="rId2" tooltip="Classic FM (UK)"/>
              </a:rPr>
              <a:t>that</a:t>
            </a:r>
            <a:r>
              <a:rPr lang="en-GB" sz="1700" dirty="0" smtClean="0">
                <a:effectLst/>
              </a:rPr>
              <a:t> story in a newspaper</a:t>
            </a:r>
            <a:endParaRPr lang="sk-SK" sz="1700" dirty="0" smtClean="0">
              <a:effectLst/>
            </a:endParaRPr>
          </a:p>
          <a:p>
            <a:pPr algn="just">
              <a:spcBef>
                <a:spcPts val="600"/>
              </a:spcBef>
            </a:pPr>
            <a:r>
              <a:rPr lang="sk-SK" sz="1800" dirty="0" err="1" smtClean="0">
                <a:hlinkClick r:id="rId2" tooltip="Classic FM (UK)"/>
              </a:rPr>
              <a:t>Ident</a:t>
            </a:r>
            <a:r>
              <a:rPr lang="sk-SK" sz="1700" dirty="0" smtClean="0">
                <a:effectLst/>
              </a:rPr>
              <a:t> - </a:t>
            </a:r>
            <a:r>
              <a:rPr lang="en-GB" sz="1700" dirty="0" smtClean="0">
                <a:effectLst/>
              </a:rPr>
              <a:t>short for ‘identifier’; an advertisement for a TV channel and its content shown on the same channel between programme</a:t>
            </a:r>
            <a:r>
              <a:rPr lang="sk-SK" sz="1700" dirty="0" smtClean="0">
                <a:effectLst/>
              </a:rPr>
              <a:t>s</a:t>
            </a:r>
          </a:p>
        </p:txBody>
      </p:sp>
    </p:spTree>
    <p:extLst>
      <p:ext uri="{BB962C8B-B14F-4D97-AF65-F5344CB8AC3E}">
        <p14:creationId xmlns:p14="http://schemas.microsoft.com/office/powerpoint/2010/main" xmlns="" val="10959699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p:cNvSpPr>
            <a:spLocks noGrp="1"/>
          </p:cNvSpPr>
          <p:nvPr>
            <p:ph idx="1"/>
          </p:nvPr>
        </p:nvSpPr>
        <p:spPr>
          <a:xfrm>
            <a:off x="680321" y="2133600"/>
            <a:ext cx="9613861" cy="4343399"/>
          </a:xfrm>
        </p:spPr>
        <p:txBody>
          <a:bodyPr>
            <a:normAutofit fontScale="77500" lnSpcReduction="20000"/>
          </a:bodyPr>
          <a:lstStyle/>
          <a:p>
            <a:pPr algn="just"/>
            <a:r>
              <a:rPr lang="en-GB" sz="2500" dirty="0" smtClean="0">
                <a:hlinkClick r:id="rId2" tooltip="Classic FM (UK)"/>
              </a:rPr>
              <a:t>Literals</a:t>
            </a:r>
            <a:r>
              <a:rPr lang="en-GB" dirty="0" smtClean="0">
                <a:effectLst/>
              </a:rPr>
              <a:t> – spelling, grammar or factual mistakes caused by poor checking or a lack of time</a:t>
            </a:r>
          </a:p>
          <a:p>
            <a:pPr lvl="0" algn="just"/>
            <a:r>
              <a:rPr lang="en-GB" sz="2500" dirty="0" smtClean="0">
                <a:hlinkClick r:id="rId2" tooltip="Classic FM (UK)"/>
              </a:rPr>
              <a:t>Market </a:t>
            </a:r>
            <a:r>
              <a:rPr lang="en-GB" sz="2500" dirty="0">
                <a:hlinkClick r:id="rId2" tooltip="Classic FM (UK)"/>
              </a:rPr>
              <a:t>share </a:t>
            </a:r>
            <a:r>
              <a:rPr lang="en-GB" dirty="0">
                <a:effectLst/>
              </a:rPr>
              <a:t>– the percentage ‘owned’ or controlled by one product in a </a:t>
            </a:r>
            <a:r>
              <a:rPr lang="en-GB" dirty="0" smtClean="0">
                <a:effectLst/>
              </a:rPr>
              <a:t>market</a:t>
            </a:r>
          </a:p>
          <a:p>
            <a:pPr lvl="0" algn="just"/>
            <a:r>
              <a:rPr lang="en-GB" sz="2500" dirty="0" smtClean="0">
                <a:hlinkClick r:id="rId2" tooltip="Classic FM (UK)"/>
              </a:rPr>
              <a:t>Mining</a:t>
            </a:r>
            <a:r>
              <a:rPr lang="en-GB" dirty="0" smtClean="0">
                <a:effectLst/>
              </a:rPr>
              <a:t> – using the data contained in personal online accounts for marketing or other commercial purposes</a:t>
            </a:r>
            <a:endParaRPr lang="en-GB" dirty="0">
              <a:effectLst/>
            </a:endParaRPr>
          </a:p>
          <a:p>
            <a:pPr lvl="0" algn="just"/>
            <a:r>
              <a:rPr lang="en-GB" sz="2500" dirty="0" smtClean="0">
                <a:hlinkClick r:id="rId2" tooltip="Classic FM (UK)"/>
              </a:rPr>
              <a:t>On-demand</a:t>
            </a:r>
            <a:r>
              <a:rPr lang="en-GB" dirty="0" smtClean="0">
                <a:effectLst/>
              </a:rPr>
              <a:t> – a type of television experience, usually online</a:t>
            </a:r>
            <a:r>
              <a:rPr lang="sk-SK" dirty="0" smtClean="0">
                <a:effectLst/>
              </a:rPr>
              <a:t>,</a:t>
            </a:r>
            <a:r>
              <a:rPr lang="en-GB" dirty="0" smtClean="0">
                <a:effectLst/>
              </a:rPr>
              <a:t> where the viewer can watch what they want, when they want, how and where they want</a:t>
            </a:r>
            <a:endParaRPr lang="en-GB" dirty="0">
              <a:effectLst/>
            </a:endParaRPr>
          </a:p>
          <a:p>
            <a:pPr lvl="0" algn="just"/>
            <a:r>
              <a:rPr lang="en-GB" sz="2500" dirty="0">
                <a:hlinkClick r:id="rId2" tooltip="Classic FM (UK)"/>
              </a:rPr>
              <a:t>Red top </a:t>
            </a:r>
            <a:r>
              <a:rPr lang="en-GB" dirty="0">
                <a:effectLst/>
              </a:rPr>
              <a:t>– British newspapers with a red banner (The Sun, the Mirror and the Star)</a:t>
            </a:r>
          </a:p>
          <a:p>
            <a:pPr lvl="0" algn="just"/>
            <a:r>
              <a:rPr lang="en-GB" sz="2500" dirty="0" smtClean="0">
                <a:hlinkClick r:id="rId2" tooltip="Classic FM (UK)"/>
              </a:rPr>
              <a:t>Remit </a:t>
            </a:r>
            <a:r>
              <a:rPr lang="en-GB" dirty="0" smtClean="0">
                <a:effectLst/>
              </a:rPr>
              <a:t>– the obligation state TV channels have to produce certain types of programmes</a:t>
            </a:r>
            <a:endParaRPr lang="en-GB" dirty="0">
              <a:effectLst/>
            </a:endParaRPr>
          </a:p>
          <a:p>
            <a:pPr lvl="0" algn="just"/>
            <a:r>
              <a:rPr lang="en-GB" sz="2500" dirty="0" smtClean="0">
                <a:hlinkClick r:id="rId2" tooltip="Classic FM (UK)"/>
              </a:rPr>
              <a:t>Subscription</a:t>
            </a:r>
            <a:r>
              <a:rPr lang="en-GB" dirty="0" smtClean="0">
                <a:effectLst/>
              </a:rPr>
              <a:t> – a fee, usually monthly or yearly that is paid in order to use a service, e.g. Netflix</a:t>
            </a:r>
          </a:p>
          <a:p>
            <a:pPr lvl="0" algn="just"/>
            <a:r>
              <a:rPr lang="en-GB" sz="2500" dirty="0" smtClean="0">
                <a:hlinkClick r:id="rId2" tooltip="Classic FM (UK)"/>
              </a:rPr>
              <a:t>Syndication</a:t>
            </a:r>
            <a:r>
              <a:rPr lang="en-GB" dirty="0" smtClean="0">
                <a:effectLst/>
              </a:rPr>
              <a:t> – the buying of television programmes and then showing them dubbed into the local language</a:t>
            </a:r>
            <a:endParaRPr lang="en-GB" dirty="0">
              <a:effectLst/>
            </a:endParaRPr>
          </a:p>
          <a:p>
            <a:pPr lvl="0" algn="just"/>
            <a:r>
              <a:rPr lang="en-GB" sz="2500" dirty="0" smtClean="0">
                <a:hlinkClick r:id="rId2" tooltip="Classic FM (UK)"/>
              </a:rPr>
              <a:t>Tabloid</a:t>
            </a:r>
            <a:r>
              <a:rPr lang="sk-SK" sz="2500" dirty="0" smtClean="0"/>
              <a:t> </a:t>
            </a:r>
            <a:r>
              <a:rPr lang="en-GB" dirty="0" smtClean="0">
                <a:effectLst/>
              </a:rPr>
              <a:t>–an A4 </a:t>
            </a:r>
            <a:r>
              <a:rPr lang="en-GB" dirty="0">
                <a:effectLst/>
              </a:rPr>
              <a:t>sized newspaper </a:t>
            </a:r>
            <a:r>
              <a:rPr lang="en-GB" dirty="0" smtClean="0">
                <a:effectLst/>
              </a:rPr>
              <a:t>forma</a:t>
            </a:r>
            <a:r>
              <a:rPr lang="sk-SK" dirty="0" smtClean="0">
                <a:effectLst/>
              </a:rPr>
              <a:t>t</a:t>
            </a:r>
            <a:endParaRPr lang="en-GB" dirty="0">
              <a:effectLst/>
            </a:endParaRPr>
          </a:p>
        </p:txBody>
      </p:sp>
      <p:sp>
        <p:nvSpPr>
          <p:cNvPr id="4" name="Nadpis 1"/>
          <p:cNvSpPr>
            <a:spLocks noGrp="1"/>
          </p:cNvSpPr>
          <p:nvPr>
            <p:ph type="title"/>
          </p:nvPr>
        </p:nvSpPr>
        <p:spPr>
          <a:xfrm>
            <a:off x="680321" y="753228"/>
            <a:ext cx="9613861" cy="1080938"/>
          </a:xfrm>
        </p:spPr>
        <p:txBody>
          <a:bodyPr/>
          <a:lstStyle/>
          <a:p>
            <a:r>
              <a:rPr lang="en-GB" dirty="0" smtClean="0"/>
              <a:t>Glossary of terms</a:t>
            </a:r>
            <a:endParaRPr lang="en-GB" dirty="0"/>
          </a:p>
        </p:txBody>
      </p:sp>
    </p:spTree>
    <p:extLst>
      <p:ext uri="{BB962C8B-B14F-4D97-AF65-F5344CB8AC3E}">
        <p14:creationId xmlns:p14="http://schemas.microsoft.com/office/powerpoint/2010/main" xmlns="" val="4550923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p:cNvSpPr>
            <a:spLocks noGrp="1"/>
          </p:cNvSpPr>
          <p:nvPr>
            <p:ph idx="1"/>
          </p:nvPr>
        </p:nvSpPr>
        <p:spPr/>
        <p:txBody>
          <a:bodyPr>
            <a:normAutofit/>
          </a:bodyPr>
          <a:lstStyle/>
          <a:p>
            <a:pPr>
              <a:buNone/>
            </a:pPr>
            <a:r>
              <a:rPr lang="sk-SK" sz="3200" dirty="0" smtClean="0">
                <a:solidFill>
                  <a:schemeClr val="bg1"/>
                </a:solidFill>
              </a:rPr>
              <a:t>				</a:t>
            </a:r>
          </a:p>
          <a:p>
            <a:pPr>
              <a:buNone/>
            </a:pPr>
            <a:r>
              <a:rPr lang="sk-SK" sz="3200" dirty="0" smtClean="0">
                <a:solidFill>
                  <a:schemeClr val="bg1"/>
                </a:solidFill>
              </a:rPr>
              <a:t>		</a:t>
            </a:r>
          </a:p>
          <a:p>
            <a:pPr algn="ctr">
              <a:buNone/>
            </a:pPr>
            <a:r>
              <a:rPr lang="sk-SK" sz="3200" dirty="0" smtClean="0">
                <a:solidFill>
                  <a:schemeClr val="bg1"/>
                </a:solidFill>
              </a:rPr>
              <a:t>	</a:t>
            </a:r>
            <a:r>
              <a:rPr lang="en-GB" sz="3200" b="1" dirty="0" smtClean="0">
                <a:solidFill>
                  <a:schemeClr val="bg1"/>
                </a:solidFill>
              </a:rPr>
              <a:t>Thank you for your attention</a:t>
            </a:r>
          </a:p>
          <a:p>
            <a:pPr algn="ctr">
              <a:buNone/>
            </a:pPr>
            <a:r>
              <a:rPr lang="en-GB" sz="3200" dirty="0" smtClean="0">
                <a:solidFill>
                  <a:schemeClr val="bg1"/>
                </a:solidFill>
                <a:hlinkClick r:id="rId2"/>
              </a:rPr>
              <a:t>jonathan.eddy@unipo.sk</a:t>
            </a:r>
            <a:endParaRPr lang="en-GB" sz="3200" dirty="0" smtClean="0">
              <a:solidFill>
                <a:schemeClr val="bg1"/>
              </a:solidFill>
            </a:endParaRPr>
          </a:p>
          <a:p>
            <a:pPr marL="0" indent="0">
              <a:buNone/>
            </a:pPr>
            <a:endParaRPr lang="en-GB" sz="3200" dirty="0">
              <a:solidFill>
                <a:schemeClr val="bg1"/>
              </a:solidFill>
            </a:endParaRPr>
          </a:p>
        </p:txBody>
      </p:sp>
    </p:spTree>
    <p:extLst>
      <p:ext uri="{BB962C8B-B14F-4D97-AF65-F5344CB8AC3E}">
        <p14:creationId xmlns:p14="http://schemas.microsoft.com/office/powerpoint/2010/main" xmlns="" val="10435150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Characteristics of British newspapers</a:t>
            </a:r>
            <a:endParaRPr lang="en-GB" dirty="0"/>
          </a:p>
        </p:txBody>
      </p:sp>
      <p:sp>
        <p:nvSpPr>
          <p:cNvPr id="3" name="Zástupný objekt pre obsah 2"/>
          <p:cNvSpPr>
            <a:spLocks noGrp="1"/>
          </p:cNvSpPr>
          <p:nvPr>
            <p:ph idx="1"/>
          </p:nvPr>
        </p:nvSpPr>
        <p:spPr/>
        <p:txBody>
          <a:bodyPr>
            <a:normAutofit fontScale="92500" lnSpcReduction="10000"/>
          </a:bodyPr>
          <a:lstStyle/>
          <a:p>
            <a:pPr algn="just"/>
            <a:r>
              <a:rPr lang="en-GB" dirty="0" smtClean="0">
                <a:effectLst/>
              </a:rPr>
              <a:t>Newspaper titles generally reflect and influence the social and political views of their readers. Generally speaking, tabloids prefer a more visual layout on their pages; typically a large photograph, large font, short headlines and a much less text based style of reporting, Broadsheets prefer longer headlines and a much more text dense approach</a:t>
            </a:r>
          </a:p>
          <a:p>
            <a:pPr algn="just"/>
            <a:r>
              <a:rPr lang="en-GB" dirty="0" smtClean="0">
                <a:effectLst/>
              </a:rPr>
              <a:t>‘Conservative </a:t>
            </a:r>
            <a:r>
              <a:rPr lang="en-GB" dirty="0">
                <a:effectLst/>
              </a:rPr>
              <a:t>tabloids</a:t>
            </a:r>
            <a:r>
              <a:rPr lang="en-GB" dirty="0" smtClean="0">
                <a:effectLst/>
              </a:rPr>
              <a:t>’: </a:t>
            </a:r>
          </a:p>
          <a:p>
            <a:pPr marL="0" indent="0" algn="just">
              <a:buNone/>
            </a:pPr>
            <a:r>
              <a:rPr lang="en-GB" dirty="0">
                <a:effectLst/>
              </a:rPr>
              <a:t>	</a:t>
            </a:r>
            <a:r>
              <a:rPr lang="en-GB" u="sng" dirty="0" smtClean="0">
                <a:hlinkClick r:id="rId2" tooltip="Classic FM (UK)"/>
              </a:rPr>
              <a:t>The Mail </a:t>
            </a:r>
            <a:r>
              <a:rPr lang="en-GB" dirty="0" smtClean="0">
                <a:effectLst/>
              </a:rPr>
              <a:t>is generally anti-Europe and pro-</a:t>
            </a:r>
            <a:r>
              <a:rPr lang="en-GB" dirty="0" err="1" smtClean="0">
                <a:effectLst/>
              </a:rPr>
              <a:t>Brexit</a:t>
            </a:r>
            <a:r>
              <a:rPr lang="en-GB" dirty="0" smtClean="0">
                <a:effectLst/>
              </a:rPr>
              <a:t>, critical of 	left-leaning politicians and headlines often focus on the social </a:t>
            </a:r>
            <a:r>
              <a:rPr lang="sk-SK" dirty="0" smtClean="0">
                <a:effectLst/>
              </a:rPr>
              <a:t> 	</a:t>
            </a:r>
            <a:r>
              <a:rPr lang="en-GB" dirty="0" smtClean="0">
                <a:effectLst/>
              </a:rPr>
              <a:t>problems Britain faces.</a:t>
            </a:r>
          </a:p>
          <a:p>
            <a:pPr marL="0" indent="0" algn="just">
              <a:buNone/>
            </a:pPr>
            <a:r>
              <a:rPr lang="en-GB" dirty="0">
                <a:effectLst/>
              </a:rPr>
              <a:t>	</a:t>
            </a:r>
            <a:r>
              <a:rPr lang="en-GB" u="sng" dirty="0">
                <a:hlinkClick r:id="rId2" tooltip="Classic FM (UK)"/>
              </a:rPr>
              <a:t>The Express </a:t>
            </a:r>
            <a:r>
              <a:rPr lang="en-GB" dirty="0">
                <a:effectLst/>
              </a:rPr>
              <a:t>is similar to the </a:t>
            </a:r>
            <a:r>
              <a:rPr lang="en-GB" i="1" dirty="0">
                <a:effectLst/>
              </a:rPr>
              <a:t>Mail</a:t>
            </a:r>
            <a:r>
              <a:rPr lang="en-GB" dirty="0">
                <a:effectLst/>
              </a:rPr>
              <a:t> but takes more interest in </a:t>
            </a:r>
            <a:r>
              <a:rPr lang="en-GB" dirty="0" smtClean="0">
                <a:effectLst/>
              </a:rPr>
              <a:t>	the </a:t>
            </a:r>
            <a:r>
              <a:rPr lang="en-GB" dirty="0">
                <a:effectLst/>
              </a:rPr>
              <a:t>Royal </a:t>
            </a:r>
            <a:r>
              <a:rPr lang="en-GB" dirty="0" smtClean="0">
                <a:effectLst/>
              </a:rPr>
              <a:t>family</a:t>
            </a:r>
          </a:p>
          <a:p>
            <a:pPr marL="0" indent="0" algn="just">
              <a:buNone/>
            </a:pPr>
            <a:endParaRPr lang="en-GB" dirty="0"/>
          </a:p>
        </p:txBody>
      </p:sp>
    </p:spTree>
    <p:extLst>
      <p:ext uri="{BB962C8B-B14F-4D97-AF65-F5344CB8AC3E}">
        <p14:creationId xmlns:p14="http://schemas.microsoft.com/office/powerpoint/2010/main" xmlns="" val="18805694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p:cNvSpPr>
            <a:spLocks noGrp="1"/>
          </p:cNvSpPr>
          <p:nvPr>
            <p:ph idx="1"/>
          </p:nvPr>
        </p:nvSpPr>
        <p:spPr/>
        <p:txBody>
          <a:bodyPr>
            <a:normAutofit lnSpcReduction="10000"/>
          </a:bodyPr>
          <a:lstStyle/>
          <a:p>
            <a:pPr marL="723900" indent="-723900" algn="just">
              <a:buNone/>
            </a:pPr>
            <a:r>
              <a:rPr lang="en-GB" dirty="0" smtClean="0">
                <a:effectLst/>
              </a:rPr>
              <a:t>The </a:t>
            </a:r>
            <a:r>
              <a:rPr lang="en-GB" u="sng" dirty="0" smtClean="0">
                <a:hlinkClick r:id="rId2" tooltip="Classic FM (UK)"/>
              </a:rPr>
              <a:t>‘Red Tops’</a:t>
            </a:r>
            <a:r>
              <a:rPr lang="sk-SK" dirty="0" smtClean="0">
                <a:effectLst/>
              </a:rPr>
              <a:t>:</a:t>
            </a:r>
            <a:endParaRPr lang="en-GB" sz="2200" u="sng" dirty="0" smtClean="0">
              <a:hlinkClick r:id="rId2" tooltip="Classic FM (UK)"/>
            </a:endParaRPr>
          </a:p>
          <a:p>
            <a:pPr marL="723900" indent="-723900" algn="just">
              <a:buNone/>
            </a:pPr>
            <a:r>
              <a:rPr lang="sk-SK" dirty="0" smtClean="0">
                <a:effectLst/>
              </a:rPr>
              <a:t>	</a:t>
            </a:r>
            <a:r>
              <a:rPr lang="en-GB" dirty="0" smtClean="0">
                <a:effectLst/>
              </a:rPr>
              <a:t>Focus </a:t>
            </a:r>
            <a:r>
              <a:rPr lang="en-GB" dirty="0">
                <a:effectLst/>
              </a:rPr>
              <a:t>is on domestic news, sport, celebrity and scandal. </a:t>
            </a:r>
            <a:r>
              <a:rPr lang="en-GB" u="sng" dirty="0" smtClean="0">
                <a:hlinkClick r:id="rId2" tooltip="Classic FM (UK)"/>
              </a:rPr>
              <a:t>The</a:t>
            </a:r>
            <a:r>
              <a:rPr lang="sk-SK" u="sng" dirty="0" smtClean="0">
                <a:hlinkClick r:id="rId2" tooltip="Classic FM (UK)"/>
              </a:rPr>
              <a:t> </a:t>
            </a:r>
            <a:r>
              <a:rPr lang="en-GB" u="sng" dirty="0" smtClean="0">
                <a:hlinkClick r:id="rId2" tooltip="Classic FM (UK)"/>
              </a:rPr>
              <a:t>Sun</a:t>
            </a:r>
            <a:r>
              <a:rPr lang="en-GB" i="1" dirty="0">
                <a:effectLst/>
              </a:rPr>
              <a:t>, </a:t>
            </a:r>
            <a:r>
              <a:rPr lang="en-GB" dirty="0">
                <a:effectLst/>
              </a:rPr>
              <a:t>in particular is rather controversial. In 1982, during the </a:t>
            </a:r>
            <a:r>
              <a:rPr lang="en-GB" dirty="0" smtClean="0">
                <a:effectLst/>
              </a:rPr>
              <a:t>Falklands </a:t>
            </a:r>
            <a:r>
              <a:rPr lang="en-GB" dirty="0">
                <a:effectLst/>
              </a:rPr>
              <a:t>War, it printed a full page photograph of the </a:t>
            </a:r>
            <a:r>
              <a:rPr lang="en-GB" dirty="0" smtClean="0">
                <a:effectLst/>
              </a:rPr>
              <a:t>Argentine </a:t>
            </a:r>
            <a:r>
              <a:rPr lang="en-GB" dirty="0">
                <a:effectLst/>
              </a:rPr>
              <a:t>warship, the General </a:t>
            </a:r>
            <a:r>
              <a:rPr lang="en-GB" dirty="0" err="1">
                <a:effectLst/>
              </a:rPr>
              <a:t>Belgrano</a:t>
            </a:r>
            <a:r>
              <a:rPr lang="en-GB" dirty="0">
                <a:effectLst/>
              </a:rPr>
              <a:t>, sinking after being </a:t>
            </a:r>
            <a:r>
              <a:rPr lang="en-GB" dirty="0" smtClean="0">
                <a:effectLst/>
              </a:rPr>
              <a:t>torpedoed </a:t>
            </a:r>
            <a:r>
              <a:rPr lang="en-GB" dirty="0">
                <a:effectLst/>
              </a:rPr>
              <a:t>by the Royal Navy with the one word </a:t>
            </a:r>
            <a:r>
              <a:rPr lang="en-GB" dirty="0" smtClean="0">
                <a:effectLst/>
              </a:rPr>
              <a:t>headline ‘</a:t>
            </a:r>
            <a:r>
              <a:rPr lang="en-GB" dirty="0">
                <a:effectLst/>
              </a:rPr>
              <a:t>Gotcha</a:t>
            </a:r>
            <a:r>
              <a:rPr lang="en-GB" dirty="0" smtClean="0">
                <a:effectLst/>
              </a:rPr>
              <a:t>’</a:t>
            </a:r>
            <a:r>
              <a:rPr lang="sk-SK" dirty="0" smtClean="0">
                <a:effectLst/>
              </a:rPr>
              <a:t>, </a:t>
            </a:r>
            <a:r>
              <a:rPr lang="sk-SK" dirty="0" err="1" smtClean="0">
                <a:effectLst/>
              </a:rPr>
              <a:t>meaning</a:t>
            </a:r>
            <a:r>
              <a:rPr lang="sk-SK" dirty="0" smtClean="0">
                <a:effectLst/>
              </a:rPr>
              <a:t> </a:t>
            </a:r>
            <a:r>
              <a:rPr lang="en-US" dirty="0" smtClean="0">
                <a:effectLst/>
              </a:rPr>
              <a:t>‘Got you’, making fun of the event</a:t>
            </a:r>
            <a:r>
              <a:rPr lang="en-GB" dirty="0" smtClean="0">
                <a:effectLst/>
              </a:rPr>
              <a:t> </a:t>
            </a:r>
            <a:r>
              <a:rPr lang="en-GB" dirty="0">
                <a:effectLst/>
              </a:rPr>
              <a:t>(the </a:t>
            </a:r>
            <a:r>
              <a:rPr lang="en-GB" dirty="0" smtClean="0">
                <a:effectLst/>
              </a:rPr>
              <a:t> term </a:t>
            </a:r>
            <a:r>
              <a:rPr lang="en-GB" u="sng" dirty="0">
                <a:hlinkClick r:id="rId2" tooltip="Classic FM (UK)"/>
              </a:rPr>
              <a:t>‘gotcha journalism’</a:t>
            </a:r>
            <a:r>
              <a:rPr lang="en-GB" dirty="0">
                <a:effectLst/>
              </a:rPr>
              <a:t> </a:t>
            </a:r>
            <a:r>
              <a:rPr lang="en-GB" dirty="0" smtClean="0">
                <a:effectLst/>
              </a:rPr>
              <a:t>now means the </a:t>
            </a:r>
            <a:r>
              <a:rPr lang="en-GB" dirty="0">
                <a:effectLst/>
              </a:rPr>
              <a:t>lowest </a:t>
            </a:r>
            <a:r>
              <a:rPr lang="en-GB" dirty="0" smtClean="0">
                <a:effectLst/>
              </a:rPr>
              <a:t>quality form </a:t>
            </a:r>
            <a:r>
              <a:rPr lang="en-GB" dirty="0">
                <a:effectLst/>
              </a:rPr>
              <a:t>of journalism), from </a:t>
            </a:r>
            <a:r>
              <a:rPr lang="en-GB" dirty="0" smtClean="0">
                <a:effectLst/>
              </a:rPr>
              <a:t>1970-2015</a:t>
            </a:r>
            <a:r>
              <a:rPr lang="en-GB" dirty="0">
                <a:effectLst/>
              </a:rPr>
              <a:t>, they ran a full </a:t>
            </a:r>
            <a:r>
              <a:rPr lang="en-GB" dirty="0" smtClean="0">
                <a:effectLst/>
              </a:rPr>
              <a:t>page </a:t>
            </a:r>
            <a:r>
              <a:rPr lang="en-GB" dirty="0">
                <a:effectLst/>
              </a:rPr>
              <a:t>topless picture of a female </a:t>
            </a:r>
            <a:r>
              <a:rPr lang="en-GB" dirty="0" smtClean="0">
                <a:effectLst/>
              </a:rPr>
              <a:t>model </a:t>
            </a:r>
            <a:r>
              <a:rPr lang="en-GB" dirty="0">
                <a:effectLst/>
              </a:rPr>
              <a:t>every </a:t>
            </a:r>
            <a:r>
              <a:rPr lang="en-GB" dirty="0" smtClean="0">
                <a:effectLst/>
              </a:rPr>
              <a:t>day</a:t>
            </a:r>
            <a:r>
              <a:rPr lang="sk-SK" dirty="0" smtClean="0">
                <a:effectLst/>
              </a:rPr>
              <a:t> (</a:t>
            </a:r>
            <a:r>
              <a:rPr lang="en-GB" u="sng" dirty="0" smtClean="0">
                <a:hlinkClick r:id="rId2" tooltip="Classic FM (UK)"/>
              </a:rPr>
              <a:t>‘</a:t>
            </a:r>
            <a:r>
              <a:rPr lang="en-GB" u="sng" dirty="0">
                <a:hlinkClick r:id="rId2" tooltip="Classic FM (UK)"/>
              </a:rPr>
              <a:t>Page </a:t>
            </a:r>
            <a:r>
              <a:rPr lang="en-GB" u="sng" dirty="0" smtClean="0">
                <a:hlinkClick r:id="rId2" tooltip="Classic FM (UK)"/>
              </a:rPr>
              <a:t>Three </a:t>
            </a:r>
            <a:r>
              <a:rPr lang="en-GB" u="sng" dirty="0">
                <a:hlinkClick r:id="rId2" tooltip="Classic FM (UK)"/>
              </a:rPr>
              <a:t>girls</a:t>
            </a:r>
            <a:r>
              <a:rPr lang="en-GB" u="sng" dirty="0" smtClean="0">
                <a:hlinkClick r:id="rId2" tooltip="Classic FM (UK)"/>
              </a:rPr>
              <a:t>’</a:t>
            </a:r>
            <a:r>
              <a:rPr lang="sk-SK" u="sng" dirty="0" smtClean="0"/>
              <a:t>) </a:t>
            </a:r>
            <a:r>
              <a:rPr lang="en-GB" dirty="0" smtClean="0">
                <a:effectLst/>
              </a:rPr>
              <a:t>in </a:t>
            </a:r>
            <a:r>
              <a:rPr lang="en-GB" dirty="0">
                <a:effectLst/>
              </a:rPr>
              <a:t>order to attract more </a:t>
            </a:r>
            <a:r>
              <a:rPr lang="en-GB" dirty="0" smtClean="0">
                <a:effectLst/>
              </a:rPr>
              <a:t>male</a:t>
            </a:r>
            <a:r>
              <a:rPr lang="en-GB" dirty="0">
                <a:effectLst/>
              </a:rPr>
              <a:t>, working class, </a:t>
            </a:r>
            <a:r>
              <a:rPr lang="en-GB" dirty="0" smtClean="0">
                <a:effectLst/>
              </a:rPr>
              <a:t>readers</a:t>
            </a:r>
            <a:r>
              <a:rPr lang="sk-SK" dirty="0" smtClean="0">
                <a:effectLst/>
              </a:rPr>
              <a:t>.</a:t>
            </a:r>
            <a:endParaRPr lang="en-GB" dirty="0"/>
          </a:p>
        </p:txBody>
      </p:sp>
      <p:sp>
        <p:nvSpPr>
          <p:cNvPr id="4" name="Nadpis 1"/>
          <p:cNvSpPr>
            <a:spLocks noGrp="1"/>
          </p:cNvSpPr>
          <p:nvPr>
            <p:ph type="title"/>
          </p:nvPr>
        </p:nvSpPr>
        <p:spPr>
          <a:xfrm>
            <a:off x="680321" y="753228"/>
            <a:ext cx="9613861" cy="1080938"/>
          </a:xfrm>
        </p:spPr>
        <p:txBody>
          <a:bodyPr/>
          <a:lstStyle/>
          <a:p>
            <a:r>
              <a:rPr lang="en-GB" dirty="0" smtClean="0"/>
              <a:t>Characteristics of British newspapers</a:t>
            </a:r>
            <a:endParaRPr lang="en-GB" dirty="0"/>
          </a:p>
        </p:txBody>
      </p:sp>
    </p:spTree>
    <p:extLst>
      <p:ext uri="{BB962C8B-B14F-4D97-AF65-F5344CB8AC3E}">
        <p14:creationId xmlns:p14="http://schemas.microsoft.com/office/powerpoint/2010/main" xmlns="" val="24272214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p:cNvSpPr>
            <a:spLocks noGrp="1"/>
          </p:cNvSpPr>
          <p:nvPr>
            <p:ph idx="1"/>
          </p:nvPr>
        </p:nvSpPr>
        <p:spPr/>
        <p:txBody>
          <a:bodyPr>
            <a:normAutofit lnSpcReduction="10000"/>
          </a:bodyPr>
          <a:lstStyle/>
          <a:p>
            <a:pPr algn="just"/>
            <a:r>
              <a:rPr lang="en-GB" dirty="0" smtClean="0">
                <a:effectLst>
                  <a:outerShdw blurRad="38100" dist="38100" dir="2700000" algn="tl">
                    <a:srgbClr val="000000">
                      <a:alpha val="43137"/>
                    </a:srgbClr>
                  </a:outerShdw>
                </a:effectLst>
              </a:rPr>
              <a:t>The broadsheets:</a:t>
            </a:r>
          </a:p>
          <a:p>
            <a:pPr marL="0" indent="0" algn="just">
              <a:buNone/>
            </a:pPr>
            <a:r>
              <a:rPr lang="en-GB" dirty="0">
                <a:effectLst>
                  <a:outerShdw blurRad="38100" dist="38100" dir="2700000" algn="tl">
                    <a:srgbClr val="000000">
                      <a:alpha val="43137"/>
                    </a:srgbClr>
                  </a:outerShdw>
                </a:effectLst>
              </a:rPr>
              <a:t>	</a:t>
            </a:r>
            <a:r>
              <a:rPr lang="en-GB" sz="2300" u="sng" dirty="0" smtClean="0">
                <a:hlinkClick r:id="rId2" tooltip="Classic FM (UK)"/>
              </a:rPr>
              <a:t>The Times </a:t>
            </a:r>
            <a:r>
              <a:rPr lang="en-GB" dirty="0" smtClean="0">
                <a:effectLst>
                  <a:outerShdw blurRad="38100" dist="38100" dir="2700000" algn="tl">
                    <a:srgbClr val="000000">
                      <a:alpha val="43137"/>
                    </a:srgbClr>
                  </a:outerShdw>
                </a:effectLst>
              </a:rPr>
              <a:t>is Britain’s oldest daily newspaper (1785) and is 	owned by the same company (</a:t>
            </a:r>
            <a:r>
              <a:rPr lang="en-GB" u="sng" dirty="0" smtClean="0">
                <a:hlinkClick r:id="rId2" tooltip="Classic FM (UK)"/>
              </a:rPr>
              <a:t>News International</a:t>
            </a:r>
            <a:r>
              <a:rPr lang="en-GB" dirty="0" smtClean="0">
                <a:effectLst>
                  <a:outerShdw blurRad="38100" dist="38100" dir="2700000" algn="tl">
                    <a:srgbClr val="000000">
                      <a:alpha val="43137"/>
                    </a:srgbClr>
                  </a:outerShdw>
                </a:effectLst>
              </a:rPr>
              <a:t>) that owns 	The Sun but enjoys </a:t>
            </a:r>
            <a:r>
              <a:rPr lang="en-GB" dirty="0">
                <a:effectLst>
                  <a:outerShdw blurRad="38100" dist="38100" dir="2700000" algn="tl">
                    <a:srgbClr val="000000">
                      <a:alpha val="43137"/>
                    </a:srgbClr>
                  </a:outerShdw>
                </a:effectLst>
              </a:rPr>
              <a:t>a much better reputation due to its age </a:t>
            </a:r>
            <a:r>
              <a:rPr lang="en-GB" dirty="0" smtClean="0">
                <a:effectLst>
                  <a:outerShdw blurRad="38100" dist="38100" dir="2700000" algn="tl">
                    <a:srgbClr val="000000">
                      <a:alpha val="43137"/>
                    </a:srgbClr>
                  </a:outerShdw>
                </a:effectLst>
              </a:rPr>
              <a:t>	and </a:t>
            </a:r>
            <a:r>
              <a:rPr lang="en-GB" dirty="0">
                <a:effectLst>
                  <a:outerShdw blurRad="38100" dist="38100" dir="2700000" algn="tl">
                    <a:srgbClr val="000000">
                      <a:alpha val="43137"/>
                    </a:srgbClr>
                  </a:outerShdw>
                </a:effectLst>
              </a:rPr>
              <a:t>the content and quality of its journalism. Abraham </a:t>
            </a:r>
            <a:r>
              <a:rPr lang="en-GB" dirty="0" smtClean="0">
                <a:effectLst>
                  <a:outerShdw blurRad="38100" dist="38100" dir="2700000" algn="tl">
                    <a:srgbClr val="000000">
                      <a:alpha val="43137"/>
                    </a:srgbClr>
                  </a:outerShdw>
                </a:effectLst>
              </a:rPr>
              <a:t>	Lincoln </a:t>
            </a:r>
            <a:r>
              <a:rPr lang="en-GB" dirty="0">
                <a:effectLst>
                  <a:outerShdw blurRad="38100" dist="38100" dir="2700000" algn="tl">
                    <a:srgbClr val="000000">
                      <a:alpha val="43137"/>
                    </a:srgbClr>
                  </a:outerShdw>
                </a:effectLst>
              </a:rPr>
              <a:t>calling it 'the most powerful thing in the world </a:t>
            </a:r>
            <a:r>
              <a:rPr lang="en-GB" dirty="0" smtClean="0">
                <a:effectLst>
                  <a:outerShdw blurRad="38100" dist="38100" dir="2700000" algn="tl">
                    <a:srgbClr val="000000">
                      <a:alpha val="43137"/>
                    </a:srgbClr>
                  </a:outerShdw>
                </a:effectLst>
              </a:rPr>
              <a:t>	except</a:t>
            </a:r>
            <a:r>
              <a:rPr lang="en-GB" dirty="0">
                <a:effectLst>
                  <a:outerShdw blurRad="38100" dist="38100" dir="2700000" algn="tl">
                    <a:srgbClr val="000000">
                      <a:alpha val="43137"/>
                    </a:srgbClr>
                  </a:outerShdw>
                </a:effectLst>
              </a:rPr>
              <a:t>, perhaps, the Mississippi river'. </a:t>
            </a:r>
            <a:endParaRPr lang="en-GB" dirty="0" smtClean="0">
              <a:effectLst>
                <a:outerShdw blurRad="38100" dist="38100" dir="2700000" algn="tl">
                  <a:srgbClr val="000000">
                    <a:alpha val="43137"/>
                  </a:srgbClr>
                </a:outerShdw>
              </a:effectLst>
            </a:endParaRPr>
          </a:p>
          <a:p>
            <a:pPr marL="0" indent="0" algn="just">
              <a:buNone/>
            </a:pPr>
            <a:r>
              <a:rPr lang="en-GB" dirty="0">
                <a:effectLst>
                  <a:outerShdw blurRad="38100" dist="38100" dir="2700000" algn="tl">
                    <a:srgbClr val="000000">
                      <a:alpha val="43137"/>
                    </a:srgbClr>
                  </a:outerShdw>
                </a:effectLst>
              </a:rPr>
              <a:t>	</a:t>
            </a:r>
            <a:r>
              <a:rPr lang="en-GB" u="sng" dirty="0">
                <a:hlinkClick r:id="rId2" tooltip="Classic FM (UK)"/>
              </a:rPr>
              <a:t>The Telegraph </a:t>
            </a:r>
            <a:r>
              <a:rPr lang="en-GB" dirty="0">
                <a:effectLst>
                  <a:outerShdw blurRad="38100" dist="38100" dir="2700000" algn="tl">
                    <a:srgbClr val="000000">
                      <a:alpha val="43137"/>
                    </a:srgbClr>
                  </a:outerShdw>
                </a:effectLst>
              </a:rPr>
              <a:t>(1855)</a:t>
            </a:r>
            <a:r>
              <a:rPr lang="en-GB" i="1" dirty="0">
                <a:effectLst>
                  <a:outerShdw blurRad="38100" dist="38100" dir="2700000" algn="tl">
                    <a:srgbClr val="000000">
                      <a:alpha val="43137"/>
                    </a:srgbClr>
                  </a:outerShdw>
                </a:effectLst>
              </a:rPr>
              <a:t> </a:t>
            </a:r>
            <a:r>
              <a:rPr lang="en-GB" dirty="0">
                <a:effectLst>
                  <a:outerShdw blurRad="38100" dist="38100" dir="2700000" algn="tl">
                    <a:srgbClr val="000000">
                      <a:alpha val="43137"/>
                    </a:srgbClr>
                  </a:outerShdw>
                </a:effectLst>
              </a:rPr>
              <a:t>is Britain's best-selling quality paper </a:t>
            </a:r>
            <a:r>
              <a:rPr lang="en-GB" dirty="0" smtClean="0">
                <a:effectLst>
                  <a:outerShdw blurRad="38100" dist="38100" dir="2700000" algn="tl">
                    <a:srgbClr val="000000">
                      <a:alpha val="43137"/>
                    </a:srgbClr>
                  </a:outerShdw>
                </a:effectLst>
              </a:rPr>
              <a:t>	with </a:t>
            </a:r>
            <a:r>
              <a:rPr lang="en-GB" dirty="0">
                <a:effectLst>
                  <a:outerShdw blurRad="38100" dist="38100" dir="2700000" algn="tl">
                    <a:srgbClr val="000000">
                      <a:alpha val="43137"/>
                    </a:srgbClr>
                  </a:outerShdw>
                </a:effectLst>
              </a:rPr>
              <a:t>strong news and sports coverage. </a:t>
            </a:r>
            <a:r>
              <a:rPr lang="en-GB" dirty="0" smtClean="0">
                <a:effectLst>
                  <a:outerShdw blurRad="38100" dist="38100" dir="2700000" algn="tl">
                    <a:srgbClr val="000000">
                      <a:alpha val="43137"/>
                    </a:srgbClr>
                  </a:outerShdw>
                </a:effectLst>
              </a:rPr>
              <a:t>Politically right-wing 	(</a:t>
            </a:r>
            <a:r>
              <a:rPr lang="en-GB" dirty="0">
                <a:effectLst>
                  <a:outerShdw blurRad="38100" dist="38100" dir="2700000" algn="tl">
                    <a:srgbClr val="000000">
                      <a:alpha val="43137"/>
                    </a:srgbClr>
                  </a:outerShdw>
                </a:effectLst>
              </a:rPr>
              <a:t>nickname: </a:t>
            </a:r>
            <a:r>
              <a:rPr lang="en-GB" dirty="0" smtClean="0">
                <a:effectLst>
                  <a:outerShdw blurRad="38100" dist="38100" dir="2700000" algn="tl">
                    <a:srgbClr val="000000">
                      <a:alpha val="43137"/>
                    </a:srgbClr>
                  </a:outerShdw>
                </a:effectLst>
              </a:rPr>
              <a:t>the </a:t>
            </a:r>
            <a:r>
              <a:rPr lang="en-GB" u="sng" dirty="0" err="1" smtClean="0">
                <a:hlinkClick r:id="rId2" tooltip="Classic FM (UK)"/>
              </a:rPr>
              <a:t>Torygraph</a:t>
            </a:r>
            <a:r>
              <a:rPr lang="sk-SK" dirty="0" smtClean="0"/>
              <a:t> </a:t>
            </a:r>
            <a:r>
              <a:rPr lang="en-GB" dirty="0" smtClean="0">
                <a:effectLst>
                  <a:outerShdw blurRad="38100" dist="38100" dir="2700000" algn="tl">
                    <a:srgbClr val="000000">
                      <a:alpha val="43137"/>
                    </a:srgbClr>
                  </a:outerShdw>
                </a:effectLst>
              </a:rPr>
              <a:t>due to its support of the 	Conservative (Tory) Party)</a:t>
            </a:r>
          </a:p>
          <a:p>
            <a:pPr marL="0" indent="0" algn="just">
              <a:buNone/>
            </a:pPr>
            <a:endParaRPr lang="en-GB" dirty="0">
              <a:effectLst>
                <a:outerShdw blurRad="38100" dist="38100" dir="2700000" algn="tl">
                  <a:srgbClr val="000000">
                    <a:alpha val="43137"/>
                  </a:srgbClr>
                </a:outerShdw>
              </a:effectLst>
            </a:endParaRPr>
          </a:p>
          <a:p>
            <a:pPr marL="0" indent="0" algn="just">
              <a:buNone/>
            </a:pPr>
            <a:endParaRPr lang="en-GB" dirty="0">
              <a:effectLst>
                <a:outerShdw blurRad="38100" dist="38100" dir="2700000" algn="tl">
                  <a:srgbClr val="000000">
                    <a:alpha val="43137"/>
                  </a:srgbClr>
                </a:outerShdw>
              </a:effectLst>
            </a:endParaRPr>
          </a:p>
        </p:txBody>
      </p:sp>
      <p:sp>
        <p:nvSpPr>
          <p:cNvPr id="4" name="Nadpis 1"/>
          <p:cNvSpPr>
            <a:spLocks noGrp="1"/>
          </p:cNvSpPr>
          <p:nvPr>
            <p:ph type="title"/>
          </p:nvPr>
        </p:nvSpPr>
        <p:spPr>
          <a:xfrm>
            <a:off x="680321" y="753228"/>
            <a:ext cx="9613861" cy="1080938"/>
          </a:xfrm>
        </p:spPr>
        <p:txBody>
          <a:bodyPr/>
          <a:lstStyle/>
          <a:p>
            <a:r>
              <a:rPr lang="en-GB" dirty="0" smtClean="0"/>
              <a:t>Characteristics of British newspapers</a:t>
            </a:r>
            <a:endParaRPr lang="en-GB" dirty="0"/>
          </a:p>
        </p:txBody>
      </p:sp>
    </p:spTree>
    <p:extLst>
      <p:ext uri="{BB962C8B-B14F-4D97-AF65-F5344CB8AC3E}">
        <p14:creationId xmlns:p14="http://schemas.microsoft.com/office/powerpoint/2010/main" xmlns="" val="35016304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p:cNvSpPr>
            <a:spLocks noGrp="1"/>
          </p:cNvSpPr>
          <p:nvPr>
            <p:ph idx="1"/>
          </p:nvPr>
        </p:nvSpPr>
        <p:spPr/>
        <p:txBody>
          <a:bodyPr/>
          <a:lstStyle/>
          <a:p>
            <a:pPr marL="0" indent="0" algn="just">
              <a:buNone/>
            </a:pPr>
            <a:r>
              <a:rPr lang="en-GB" dirty="0" smtClean="0"/>
              <a:t>	</a:t>
            </a:r>
            <a:r>
              <a:rPr lang="en-GB" u="sng" dirty="0">
                <a:hlinkClick r:id="rId2" tooltip="Classic FM (UK)"/>
              </a:rPr>
              <a:t>The Guardian </a:t>
            </a:r>
            <a:r>
              <a:rPr lang="en-GB" dirty="0">
                <a:effectLst/>
              </a:rPr>
              <a:t>is a liberal, quality daily. </a:t>
            </a:r>
            <a:r>
              <a:rPr lang="en-GB" dirty="0" smtClean="0">
                <a:effectLst/>
              </a:rPr>
              <a:t>Nickname</a:t>
            </a:r>
            <a:r>
              <a:rPr lang="en-GB" dirty="0">
                <a:effectLst/>
              </a:rPr>
              <a:t>: the </a:t>
            </a:r>
            <a:r>
              <a:rPr lang="en-GB" dirty="0" smtClean="0">
                <a:effectLst/>
              </a:rPr>
              <a:t>	</a:t>
            </a:r>
            <a:r>
              <a:rPr lang="en-GB" u="sng" dirty="0" smtClean="0">
                <a:hlinkClick r:id="rId2" tooltip="Classic FM (UK)"/>
              </a:rPr>
              <a:t>'</a:t>
            </a:r>
            <a:r>
              <a:rPr lang="en-GB" u="sng" dirty="0" err="1" smtClean="0">
                <a:hlinkClick r:id="rId2" tooltip="Classic FM (UK)"/>
              </a:rPr>
              <a:t>Grauniad</a:t>
            </a:r>
            <a:r>
              <a:rPr lang="en-GB" u="sng" dirty="0">
                <a:hlinkClick r:id="rId2" tooltip="Classic FM (UK)"/>
              </a:rPr>
              <a:t>' </a:t>
            </a:r>
            <a:r>
              <a:rPr lang="en-GB" dirty="0">
                <a:effectLst/>
              </a:rPr>
              <a:t>because of its reputation for literals </a:t>
            </a:r>
            <a:r>
              <a:rPr lang="en-GB" dirty="0" smtClean="0">
                <a:effectLst/>
              </a:rPr>
              <a:t>Founded as 	the </a:t>
            </a:r>
            <a:r>
              <a:rPr lang="en-GB" u="sng" dirty="0" smtClean="0">
                <a:hlinkClick r:id="rId2" tooltip="Classic FM (UK)"/>
              </a:rPr>
              <a:t>Manchester Guardian</a:t>
            </a:r>
            <a:r>
              <a:rPr lang="en-GB" dirty="0" smtClean="0">
                <a:effectLst/>
              </a:rPr>
              <a:t> in 1821 and was the first daily 	outside London in 1855. Its sister paper, </a:t>
            </a:r>
            <a:r>
              <a:rPr lang="en-GB" u="sng" dirty="0" smtClean="0">
                <a:hlinkClick r:id="rId2" tooltip="Classic FM (UK)"/>
              </a:rPr>
              <a:t>The Observer</a:t>
            </a:r>
            <a:r>
              <a:rPr lang="en-GB" dirty="0" smtClean="0">
                <a:effectLst/>
              </a:rPr>
              <a:t>, is the 	world’s oldest Sunday paper and is also a liberal, quality 	broadsheet. </a:t>
            </a:r>
            <a:endParaRPr lang="en-GB" dirty="0"/>
          </a:p>
        </p:txBody>
      </p:sp>
      <p:sp>
        <p:nvSpPr>
          <p:cNvPr id="4" name="Nadpis 1"/>
          <p:cNvSpPr>
            <a:spLocks noGrp="1"/>
          </p:cNvSpPr>
          <p:nvPr>
            <p:ph type="title"/>
          </p:nvPr>
        </p:nvSpPr>
        <p:spPr>
          <a:xfrm>
            <a:off x="680321" y="753228"/>
            <a:ext cx="9613861" cy="1080938"/>
          </a:xfrm>
        </p:spPr>
        <p:txBody>
          <a:bodyPr/>
          <a:lstStyle/>
          <a:p>
            <a:r>
              <a:rPr lang="en-GB" dirty="0" smtClean="0"/>
              <a:t>Characteristics of British newspapers</a:t>
            </a:r>
            <a:endParaRPr lang="en-GB" dirty="0"/>
          </a:p>
        </p:txBody>
      </p:sp>
    </p:spTree>
    <p:extLst>
      <p:ext uri="{BB962C8B-B14F-4D97-AF65-F5344CB8AC3E}">
        <p14:creationId xmlns:p14="http://schemas.microsoft.com/office/powerpoint/2010/main" xmlns="" val="1418773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Challenges facing British print media</a:t>
            </a:r>
            <a:endParaRPr lang="en-GB" dirty="0"/>
          </a:p>
        </p:txBody>
      </p:sp>
      <p:sp>
        <p:nvSpPr>
          <p:cNvPr id="3" name="Zástupný objekt pre obsah 2"/>
          <p:cNvSpPr>
            <a:spLocks noGrp="1"/>
          </p:cNvSpPr>
          <p:nvPr>
            <p:ph idx="1"/>
          </p:nvPr>
        </p:nvSpPr>
        <p:spPr/>
        <p:txBody>
          <a:bodyPr/>
          <a:lstStyle/>
          <a:p>
            <a:pPr algn="just"/>
            <a:r>
              <a:rPr lang="sk-SK" dirty="0" smtClean="0">
                <a:solidFill>
                  <a:schemeClr val="bg1"/>
                </a:solidFill>
                <a:effectLst/>
              </a:rPr>
              <a:t>B</a:t>
            </a:r>
            <a:r>
              <a:rPr lang="en-GB" dirty="0" err="1" smtClean="0">
                <a:solidFill>
                  <a:schemeClr val="bg1"/>
                </a:solidFill>
                <a:effectLst/>
              </a:rPr>
              <a:t>etween</a:t>
            </a:r>
            <a:r>
              <a:rPr lang="en-GB" dirty="0" smtClean="0">
                <a:solidFill>
                  <a:schemeClr val="bg1"/>
                </a:solidFill>
                <a:effectLst/>
              </a:rPr>
              <a:t> </a:t>
            </a:r>
            <a:r>
              <a:rPr lang="en-GB" dirty="0">
                <a:solidFill>
                  <a:schemeClr val="bg1"/>
                </a:solidFill>
                <a:effectLst/>
              </a:rPr>
              <a:t>2005 and 2017, total daily sales fell from 11.6m copies to 5.5m, a drop of 48%, an average fall of 4% a </a:t>
            </a:r>
            <a:r>
              <a:rPr lang="en-GB" dirty="0" smtClean="0">
                <a:solidFill>
                  <a:schemeClr val="bg1"/>
                </a:solidFill>
                <a:effectLst/>
              </a:rPr>
              <a:t>year</a:t>
            </a:r>
            <a:r>
              <a:rPr lang="sk-SK" dirty="0" smtClean="0">
                <a:solidFill>
                  <a:schemeClr val="bg1"/>
                </a:solidFill>
                <a:effectLst/>
              </a:rPr>
              <a:t>;</a:t>
            </a:r>
            <a:endParaRPr lang="en-GB" dirty="0" smtClean="0">
              <a:solidFill>
                <a:schemeClr val="bg1"/>
              </a:solidFill>
              <a:effectLst/>
            </a:endParaRPr>
          </a:p>
          <a:p>
            <a:pPr algn="just"/>
            <a:r>
              <a:rPr lang="sk-SK" dirty="0" err="1" smtClean="0">
                <a:solidFill>
                  <a:schemeClr val="bg1"/>
                </a:solidFill>
                <a:effectLst/>
              </a:rPr>
              <a:t>The</a:t>
            </a:r>
            <a:r>
              <a:rPr lang="sk-SK" dirty="0" smtClean="0">
                <a:solidFill>
                  <a:schemeClr val="bg1"/>
                </a:solidFill>
                <a:effectLst/>
              </a:rPr>
              <a:t> b</a:t>
            </a:r>
            <a:r>
              <a:rPr lang="en-GB" dirty="0" err="1" smtClean="0">
                <a:solidFill>
                  <a:schemeClr val="bg1"/>
                </a:solidFill>
                <a:effectLst/>
              </a:rPr>
              <a:t>iggest</a:t>
            </a:r>
            <a:r>
              <a:rPr lang="en-GB" dirty="0" smtClean="0">
                <a:solidFill>
                  <a:schemeClr val="bg1"/>
                </a:solidFill>
                <a:effectLst/>
              </a:rPr>
              <a:t> challenges are </a:t>
            </a:r>
            <a:r>
              <a:rPr lang="en-GB" dirty="0">
                <a:solidFill>
                  <a:schemeClr val="bg1"/>
                </a:solidFill>
                <a:effectLst/>
              </a:rPr>
              <a:t>cost and competition from online news </a:t>
            </a:r>
            <a:r>
              <a:rPr lang="en-GB" dirty="0" smtClean="0">
                <a:solidFill>
                  <a:schemeClr val="bg1"/>
                </a:solidFill>
                <a:effectLst/>
              </a:rPr>
              <a:t>platforms</a:t>
            </a:r>
            <a:r>
              <a:rPr lang="sk-SK" dirty="0" smtClean="0">
                <a:solidFill>
                  <a:schemeClr val="bg1"/>
                </a:solidFill>
                <a:effectLst/>
              </a:rPr>
              <a:t>;</a:t>
            </a:r>
            <a:endParaRPr lang="en-GB" dirty="0" smtClean="0">
              <a:solidFill>
                <a:schemeClr val="bg1"/>
              </a:solidFill>
              <a:effectLst/>
            </a:endParaRPr>
          </a:p>
          <a:p>
            <a:pPr algn="just"/>
            <a:r>
              <a:rPr lang="en-GB" dirty="0">
                <a:solidFill>
                  <a:schemeClr val="bg1"/>
                </a:solidFill>
                <a:effectLst/>
              </a:rPr>
              <a:t>UK newspaper market is one of the leading markets in terms of digital innovation: </a:t>
            </a:r>
            <a:r>
              <a:rPr lang="sk-SK" u="sng" dirty="0" smtClean="0">
                <a:hlinkClick r:id="rId2" tooltip="Classic FM (UK)"/>
              </a:rPr>
              <a:t>T</a:t>
            </a:r>
            <a:r>
              <a:rPr lang="en-GB" u="sng" dirty="0" smtClean="0">
                <a:hlinkClick r:id="rId2" tooltip="Classic FM (UK)"/>
              </a:rPr>
              <a:t>he</a:t>
            </a:r>
            <a:r>
              <a:rPr lang="en-GB" u="sng" dirty="0">
                <a:hlinkClick r:id="rId2" tooltip="Classic FM (UK)"/>
              </a:rPr>
              <a:t> Telegraph</a:t>
            </a:r>
            <a:r>
              <a:rPr lang="en-GB" dirty="0">
                <a:solidFill>
                  <a:schemeClr val="bg1"/>
                </a:solidFill>
                <a:effectLst/>
              </a:rPr>
              <a:t> was the first national newspaper to launch a website; the </a:t>
            </a:r>
            <a:r>
              <a:rPr lang="en-GB" u="sng" dirty="0">
                <a:hlinkClick r:id="rId2" tooltip="Classic FM (UK)"/>
              </a:rPr>
              <a:t>Daily Mail</a:t>
            </a:r>
            <a:r>
              <a:rPr lang="en-GB" dirty="0">
                <a:solidFill>
                  <a:schemeClr val="bg1"/>
                </a:solidFill>
                <a:effectLst/>
              </a:rPr>
              <a:t> has one of the world's most popular websites; and 2016 saw the </a:t>
            </a:r>
            <a:r>
              <a:rPr lang="en-GB" i="1" dirty="0">
                <a:solidFill>
                  <a:schemeClr val="bg1"/>
                </a:solidFill>
                <a:effectLst/>
              </a:rPr>
              <a:t>Independent</a:t>
            </a:r>
            <a:r>
              <a:rPr lang="en-GB" dirty="0">
                <a:solidFill>
                  <a:schemeClr val="bg1"/>
                </a:solidFill>
                <a:effectLst/>
              </a:rPr>
              <a:t> and its Sunday sister </a:t>
            </a:r>
            <a:r>
              <a:rPr lang="en-GB" dirty="0" smtClean="0">
                <a:solidFill>
                  <a:schemeClr val="bg1"/>
                </a:solidFill>
                <a:effectLst/>
              </a:rPr>
              <a:t>title went online only</a:t>
            </a:r>
            <a:r>
              <a:rPr lang="sk-SK" dirty="0" smtClean="0">
                <a:solidFill>
                  <a:schemeClr val="bg1"/>
                </a:solidFill>
                <a:effectLst/>
              </a:rPr>
              <a:t>.</a:t>
            </a:r>
            <a:endParaRPr lang="en-GB" dirty="0" smtClean="0">
              <a:solidFill>
                <a:schemeClr val="bg1"/>
              </a:solidFill>
              <a:effectLst/>
            </a:endParaRPr>
          </a:p>
          <a:p>
            <a:pPr marL="0" indent="0" algn="just">
              <a:buNone/>
            </a:pPr>
            <a:endParaRPr lang="en-GB" dirty="0">
              <a:solidFill>
                <a:schemeClr val="bg1"/>
              </a:solidFill>
            </a:endParaRPr>
          </a:p>
        </p:txBody>
      </p:sp>
    </p:spTree>
    <p:extLst>
      <p:ext uri="{BB962C8B-B14F-4D97-AF65-F5344CB8AC3E}">
        <p14:creationId xmlns:p14="http://schemas.microsoft.com/office/powerpoint/2010/main" xmlns="" val="360374846"/>
      </p:ext>
    </p:extLst>
  </p:cSld>
  <p:clrMapOvr>
    <a:masterClrMapping/>
  </p:clrMapOvr>
</p:sld>
</file>

<file path=ppt/theme/theme1.xml><?xml version="1.0" encoding="utf-8"?>
<a:theme xmlns:a="http://schemas.openxmlformats.org/drawingml/2006/main" name="Berlín">
  <a:themeElements>
    <a:clrScheme name="Berlin">
      <a:dk1>
        <a:sysClr val="windowText" lastClr="000000"/>
      </a:dk1>
      <a:lt1>
        <a:sysClr val="window" lastClr="FFFFFF"/>
      </a:lt1>
      <a:dk2>
        <a:srgbClr val="6A9C41"/>
      </a:dk2>
      <a:lt2>
        <a:srgbClr val="E7E6E6"/>
      </a:lt2>
      <a:accent1>
        <a:srgbClr val="A7D535"/>
      </a:accent1>
      <a:accent2>
        <a:srgbClr val="EACA4F"/>
      </a:accent2>
      <a:accent3>
        <a:srgbClr val="FD9850"/>
      </a:accent3>
      <a:accent4>
        <a:srgbClr val="F46442"/>
      </a:accent4>
      <a:accent5>
        <a:srgbClr val="54D289"/>
      </a:accent5>
      <a:accent6>
        <a:srgbClr val="6AD8CB"/>
      </a:accent6>
      <a:hlink>
        <a:srgbClr val="CAFB50"/>
      </a:hlink>
      <a:folHlink>
        <a:srgbClr val="DEFF8B"/>
      </a:folHlink>
    </a:clrScheme>
    <a:fontScheme name="Berlin">
      <a:majorFont>
        <a:latin typeface="Trebuchet MS"/>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38000"/>
              </a:schemeClr>
            </a:gs>
            <a:gs pos="50000">
              <a:schemeClr val="phClr">
                <a:shade val="100000"/>
                <a:hueMod val="100000"/>
                <a:satMod val="110000"/>
                <a:lumMod val="130000"/>
              </a:schemeClr>
            </a:gs>
            <a:gs pos="100000">
              <a:schemeClr val="phClr">
                <a:shade val="78000"/>
                <a:hueMod val="106000"/>
                <a:satMod val="120000"/>
                <a:lumMod val="79000"/>
              </a:schemeClr>
            </a:gs>
          </a:gsLst>
          <a:lin ang="2520000" scaled="0"/>
        </a:gradFill>
      </a:bgFillStyleLst>
    </a:fmtScheme>
  </a:themeElements>
  <a:objectDefaults/>
  <a:extraClrSchemeLst/>
  <a:extLst>
    <a:ext uri="{05A4C25C-085E-4340-85A3-A5531E510DB2}">
      <thm15:themeFamily xmlns:thm15="http://schemas.microsoft.com/office/thememl/2012/main" xmlns="" name="Berlin" id="{7B5DBA9E-B069-418E-9360-A61BDD0615A4}" vid="{B587E4A9-1405-4B4F-8BC3-512EE08D2EBF}"/>
    </a:ext>
  </a:extLst>
</a:theme>
</file>

<file path=docProps/app.xml><?xml version="1.0" encoding="utf-8"?>
<Properties xmlns="http://schemas.openxmlformats.org/officeDocument/2006/extended-properties" xmlns:vt="http://schemas.openxmlformats.org/officeDocument/2006/docPropsVTypes">
  <Template>TM04033917[[fn=Berlín]]</Template>
  <TotalTime>306</TotalTime>
  <Words>4274</Words>
  <Application>Microsoft Office PowerPoint</Application>
  <PresentationFormat>Vlastná</PresentationFormat>
  <Paragraphs>222</Paragraphs>
  <Slides>43</Slides>
  <Notes>0</Notes>
  <HiddenSlides>0</HiddenSlides>
  <MMClips>0</MMClips>
  <ScaleCrop>false</ScaleCrop>
  <HeadingPairs>
    <vt:vector size="4" baseType="variant">
      <vt:variant>
        <vt:lpstr>Motív</vt:lpstr>
      </vt:variant>
      <vt:variant>
        <vt:i4>1</vt:i4>
      </vt:variant>
      <vt:variant>
        <vt:lpstr>Nadpisy snímok</vt:lpstr>
      </vt:variant>
      <vt:variant>
        <vt:i4>43</vt:i4>
      </vt:variant>
    </vt:vector>
  </HeadingPairs>
  <TitlesOfParts>
    <vt:vector size="44" baseType="lpstr">
      <vt:lpstr>Berlín</vt:lpstr>
      <vt:lpstr>An Introduction to  British Media</vt:lpstr>
      <vt:lpstr>Contents</vt:lpstr>
      <vt:lpstr>Print Media in the U.K.</vt:lpstr>
      <vt:lpstr>Print Media in the U.K.</vt:lpstr>
      <vt:lpstr>Characteristics of British newspapers</vt:lpstr>
      <vt:lpstr>Characteristics of British newspapers</vt:lpstr>
      <vt:lpstr>Characteristics of British newspapers</vt:lpstr>
      <vt:lpstr>Characteristics of British newspapers</vt:lpstr>
      <vt:lpstr>Challenges facing British print media</vt:lpstr>
      <vt:lpstr>Activity</vt:lpstr>
      <vt:lpstr>Local news media</vt:lpstr>
      <vt:lpstr>Television</vt:lpstr>
      <vt:lpstr>Terrestrial television</vt:lpstr>
      <vt:lpstr>Some interesting facts</vt:lpstr>
      <vt:lpstr>Syndication and franchising</vt:lpstr>
      <vt:lpstr>Satellite, cable and digital television</vt:lpstr>
      <vt:lpstr>On-demand TV</vt:lpstr>
      <vt:lpstr>On-demand TV</vt:lpstr>
      <vt:lpstr>Types of Television Programmes – Soap Opera</vt:lpstr>
      <vt:lpstr>Types of Television Programmes – Soap Opera</vt:lpstr>
      <vt:lpstr>Types of Television Programmes - Sitcom</vt:lpstr>
      <vt:lpstr>Types of Television Programmes - Sitcom</vt:lpstr>
      <vt:lpstr>Examples of British Sitcoms</vt:lpstr>
      <vt:lpstr>Snímka 24</vt:lpstr>
      <vt:lpstr>Snímka 25</vt:lpstr>
      <vt:lpstr>Snímka 26</vt:lpstr>
      <vt:lpstr>Snímka 27</vt:lpstr>
      <vt:lpstr>Snímka 28</vt:lpstr>
      <vt:lpstr>Revision</vt:lpstr>
      <vt:lpstr>Social Media</vt:lpstr>
      <vt:lpstr>Social Media</vt:lpstr>
      <vt:lpstr>Snímka 32</vt:lpstr>
      <vt:lpstr>Snímka 33</vt:lpstr>
      <vt:lpstr>Snímka 34</vt:lpstr>
      <vt:lpstr>Activity</vt:lpstr>
      <vt:lpstr>Radio - History</vt:lpstr>
      <vt:lpstr>Radio Stations</vt:lpstr>
      <vt:lpstr>Radio Stations</vt:lpstr>
      <vt:lpstr>Commercial Radio Stations</vt:lpstr>
      <vt:lpstr>Commercial Radio Stations</vt:lpstr>
      <vt:lpstr>Glossary of terms</vt:lpstr>
      <vt:lpstr>Glossary of terms</vt:lpstr>
      <vt:lpstr>Snímka 43</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Introduction to  British Media</dc:title>
  <dc:creator>dennis eddy</dc:creator>
  <cp:lastModifiedBy>-</cp:lastModifiedBy>
  <cp:revision>102</cp:revision>
  <dcterms:created xsi:type="dcterms:W3CDTF">2020-04-08T13:01:48Z</dcterms:created>
  <dcterms:modified xsi:type="dcterms:W3CDTF">2020-04-21T10:40:35Z</dcterms:modified>
</cp:coreProperties>
</file>