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257" r:id="rId4"/>
    <p:sldId id="258" r:id="rId5"/>
    <p:sldId id="260" r:id="rId6"/>
    <p:sldId id="276" r:id="rId7"/>
    <p:sldId id="277" r:id="rId8"/>
    <p:sldId id="289" r:id="rId9"/>
    <p:sldId id="259" r:id="rId10"/>
    <p:sldId id="261" r:id="rId11"/>
    <p:sldId id="262" r:id="rId12"/>
    <p:sldId id="275" r:id="rId13"/>
    <p:sldId id="273" r:id="rId14"/>
    <p:sldId id="280" r:id="rId15"/>
    <p:sldId id="281" r:id="rId16"/>
    <p:sldId id="274" r:id="rId17"/>
    <p:sldId id="286" r:id="rId18"/>
    <p:sldId id="272" r:id="rId19"/>
    <p:sldId id="264" r:id="rId20"/>
    <p:sldId id="265" r:id="rId21"/>
    <p:sldId id="266" r:id="rId22"/>
    <p:sldId id="267" r:id="rId23"/>
    <p:sldId id="269" r:id="rId24"/>
    <p:sldId id="270" r:id="rId25"/>
    <p:sldId id="271" r:id="rId26"/>
    <p:sldId id="300" r:id="rId27"/>
    <p:sldId id="278" r:id="rId28"/>
    <p:sldId id="293" r:id="rId29"/>
    <p:sldId id="294" r:id="rId30"/>
    <p:sldId id="287" r:id="rId31"/>
    <p:sldId id="282" r:id="rId32"/>
    <p:sldId id="283" r:id="rId33"/>
    <p:sldId id="279" r:id="rId34"/>
    <p:sldId id="290" r:id="rId35"/>
    <p:sldId id="291" r:id="rId36"/>
    <p:sldId id="284" r:id="rId37"/>
    <p:sldId id="285" r:id="rId38"/>
    <p:sldId id="263" r:id="rId39"/>
    <p:sldId id="295" r:id="rId40"/>
    <p:sldId id="296" r:id="rId41"/>
    <p:sldId id="297" r:id="rId42"/>
    <p:sldId id="298" r:id="rId43"/>
    <p:sldId id="268" r:id="rId44"/>
    <p:sldId id="292" r:id="rId45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66FF33"/>
    <a:srgbClr val="FF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 autoAdjust="0"/>
    <p:restoredTop sz="94624" autoAdjust="0"/>
  </p:normalViewPr>
  <p:slideViewPr>
    <p:cSldViewPr>
      <p:cViewPr>
        <p:scale>
          <a:sx n="118" d="100"/>
          <a:sy n="118" d="100"/>
        </p:scale>
        <p:origin x="-143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205C2-F009-4D97-A3B8-0FFA99AE030F}" type="datetimeFigureOut">
              <a:rPr lang="sk-SK"/>
              <a:pPr>
                <a:defRPr/>
              </a:pPr>
              <a:t>24. 9. 2020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22501-8CCF-4C66-9B3D-1598C914195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37F92-0856-410F-8D55-DE49FED6F07C}" type="datetimeFigureOut">
              <a:rPr lang="sk-SK"/>
              <a:pPr>
                <a:defRPr/>
              </a:pPr>
              <a:t>24. 9. 2020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0ACEA-320A-4415-8225-135C2000B17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92EEF-7BE5-4E87-AD27-41953CCD0521}" type="datetimeFigureOut">
              <a:rPr lang="sk-SK"/>
              <a:pPr>
                <a:defRPr/>
              </a:pPr>
              <a:t>24. 9. 2020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0C1B0-E45B-4622-9F5B-89FC2846695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E7995-A88C-47A8-A97E-4BEDE185C874}" type="datetimeFigureOut">
              <a:rPr lang="sk-SK"/>
              <a:pPr>
                <a:defRPr/>
              </a:pPr>
              <a:t>24. 9. 2020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EB334-B006-4203-893F-0DCAD796CFC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633DB-5F04-4103-9939-36AC73E1C28B}" type="datetimeFigureOut">
              <a:rPr lang="sk-SK"/>
              <a:pPr>
                <a:defRPr/>
              </a:pPr>
              <a:t>24. 9. 2020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B9B69-1A07-4EC9-814B-D3BBA98B518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FD15F-8934-4F48-862A-CE5B12FE3E10}" type="datetimeFigureOut">
              <a:rPr lang="sk-SK"/>
              <a:pPr>
                <a:defRPr/>
              </a:pPr>
              <a:t>24. 9. 2020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BCBD5-6B81-496B-B288-E63A4D829B9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7316F-B65C-4375-ADAF-F6111379863C}" type="datetimeFigureOut">
              <a:rPr lang="sk-SK"/>
              <a:pPr>
                <a:defRPr/>
              </a:pPr>
              <a:t>24. 9. 2020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323CB-2C38-491A-8534-94980486EF9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69627-889E-4A12-98A5-11F97072D743}" type="datetimeFigureOut">
              <a:rPr lang="sk-SK"/>
              <a:pPr>
                <a:defRPr/>
              </a:pPr>
              <a:t>24. 9. 2020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84ABB-59B3-4818-8DAE-C4A075F6D7F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41644-FB0A-41BE-AAA0-A290DD4AB634}" type="datetimeFigureOut">
              <a:rPr lang="sk-SK"/>
              <a:pPr>
                <a:defRPr/>
              </a:pPr>
              <a:t>24. 9. 2020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57383-304B-4D9E-8181-09C63459992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0DAAA-67D0-4AC3-BF8A-F31E22FE6B62}" type="datetimeFigureOut">
              <a:rPr lang="sk-SK"/>
              <a:pPr>
                <a:defRPr/>
              </a:pPr>
              <a:t>24. 9. 2020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6AFED-2C64-4AB1-9E46-87E7F4BD964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921CC-BE15-4F1A-A630-7A01344C01CA}" type="datetimeFigureOut">
              <a:rPr lang="sk-SK"/>
              <a:pPr>
                <a:defRPr/>
              </a:pPr>
              <a:t>24. 9. 2020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1A86A-AB77-4CA8-9881-C494520667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Upravte štýly predlohy textu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Upravte štýl predlohy textu.</a:t>
            </a:r>
          </a:p>
          <a:p>
            <a:pPr lvl="1"/>
            <a:r>
              <a:rPr lang="sk-SK" altLang="sk-SK" smtClean="0"/>
              <a:t>Druhá úroveň</a:t>
            </a:r>
          </a:p>
          <a:p>
            <a:pPr lvl="2"/>
            <a:r>
              <a:rPr lang="sk-SK" altLang="sk-SK" smtClean="0"/>
              <a:t>Tretia úroveň</a:t>
            </a:r>
          </a:p>
          <a:p>
            <a:pPr lvl="3"/>
            <a:r>
              <a:rPr lang="sk-SK" altLang="sk-SK" smtClean="0"/>
              <a:t>Štvrtá úroveň</a:t>
            </a:r>
          </a:p>
          <a:p>
            <a:pPr lvl="4"/>
            <a:r>
              <a:rPr lang="sk-SK" alt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589097-DFB8-408A-B749-2D38BCEFC5D6}" type="datetimeFigureOut">
              <a:rPr lang="sk-SK"/>
              <a:pPr>
                <a:defRPr/>
              </a:pPr>
              <a:t>24. 9. 2020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8DEDAB-BF84-4769-8CAB-43A688B9512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tatiana.lorincova@unipo.s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po.sk/fakulta-manazmentu/katedry/kat-ekonomi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557338"/>
            <a:ext cx="7772400" cy="2043112"/>
          </a:xfrm>
        </p:spPr>
        <p:txBody>
          <a:bodyPr/>
          <a:lstStyle/>
          <a:p>
            <a:pPr eaLnBrk="1" hangingPunct="1">
              <a:defRPr/>
            </a:pPr>
            <a:r>
              <a:rPr lang="sk-SK" altLang="sk-SK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ÚVOD DO ŠTÚDIA </a:t>
            </a:r>
            <a:br>
              <a:rPr lang="sk-SK" altLang="sk-SK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altLang="sk-SK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sk-SK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KAD. ROK 2020/2021</a:t>
            </a:r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altLang="sk-SK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750" y="3933825"/>
            <a:ext cx="7921625" cy="22796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mtClean="0">
                <a:solidFill>
                  <a:srgbClr val="FFC000"/>
                </a:solidFill>
              </a:rPr>
              <a:t>KATEDRY FM PU V PREŠOVE</a:t>
            </a:r>
          </a:p>
        </p:txBody>
      </p:sp>
      <p:sp>
        <p:nvSpPr>
          <p:cNvPr id="11267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sk-SK" altLang="sk-SK" dirty="0" smtClean="0"/>
              <a:t>Každá z katedier má vedúceho/vedúcu katedry</a:t>
            </a:r>
          </a:p>
          <a:p>
            <a:pPr eaLnBrk="1" hangingPunct="1"/>
            <a:r>
              <a:rPr lang="sk-SK" altLang="sk-SK" dirty="0" smtClean="0"/>
              <a:t>Zabezpečuje výučbu odborných predmetov</a:t>
            </a:r>
          </a:p>
          <a:p>
            <a:pPr eaLnBrk="1" hangingPunct="1"/>
            <a:r>
              <a:rPr lang="sk-SK" altLang="sk-SK" dirty="0" smtClean="0"/>
              <a:t>Členovia katedry vyučujú a vedú záverečné práce</a:t>
            </a:r>
          </a:p>
          <a:p>
            <a:pPr eaLnBrk="1" hangingPunct="1"/>
            <a:r>
              <a:rPr lang="sk-SK" altLang="sk-SK" dirty="0" smtClean="0"/>
              <a:t>Súčasťou katedry sú aj interní doktorandi</a:t>
            </a:r>
          </a:p>
          <a:p>
            <a:pPr eaLnBrk="1" hangingPunct="1"/>
            <a:r>
              <a:rPr lang="sk-SK" altLang="sk-SK" dirty="0" smtClean="0"/>
              <a:t>Má vlastný sekretariát/“sekretárku“  </a:t>
            </a:r>
          </a:p>
          <a:p>
            <a:pPr eaLnBrk="1" hangingPunct="1"/>
            <a:r>
              <a:rPr lang="sk-SK" altLang="sk-SK" dirty="0" smtClean="0"/>
              <a:t>Žiadna katedra na FM nezabezpečuje vlastný študijný program sama</a:t>
            </a:r>
          </a:p>
          <a:p>
            <a:pPr eaLnBrk="1" hangingPunct="1"/>
            <a:endParaRPr lang="sk-SK" alt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mtClean="0">
                <a:solidFill>
                  <a:srgbClr val="FFFF00"/>
                </a:solidFill>
              </a:rPr>
              <a:t>ŠTUDIJNÉ PROGRAMY</a:t>
            </a:r>
          </a:p>
        </p:txBody>
      </p:sp>
      <p:sp>
        <p:nvSpPr>
          <p:cNvPr id="1024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sk-SK" altLang="sk-SK" dirty="0" smtClean="0"/>
              <a:t>FM PU v Prešove :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sk-SK" altLang="sk-SK" sz="2200" dirty="0" smtClean="0"/>
          </a:p>
          <a:p>
            <a:pPr eaLnBrk="1" hangingPunct="1">
              <a:defRPr/>
            </a:pPr>
            <a:r>
              <a:rPr lang="sk-SK" altLang="sk-SK" dirty="0" smtClean="0"/>
              <a:t>realizuje výučbu vo všetkých troch stupňoch štúdia</a:t>
            </a:r>
          </a:p>
          <a:p>
            <a:pPr eaLnBrk="1" hangingPunct="1">
              <a:defRPr/>
            </a:pPr>
            <a:r>
              <a:rPr lang="sk-SK" altLang="sk-SK" dirty="0" smtClean="0"/>
              <a:t>v dennej aj v externej forme</a:t>
            </a:r>
          </a:p>
          <a:p>
            <a:pPr eaLnBrk="1" hangingPunct="1">
              <a:defRPr/>
            </a:pPr>
            <a:r>
              <a:rPr lang="sk-SK" altLang="sk-SK" dirty="0" smtClean="0"/>
              <a:t>v slovenskom a anglickom jazyku</a:t>
            </a:r>
          </a:p>
          <a:p>
            <a:pPr eaLnBrk="1" hangingPunct="1">
              <a:defRPr/>
            </a:pPr>
            <a:r>
              <a:rPr lang="sk-SK" altLang="sk-SK" dirty="0"/>
              <a:t>m</a:t>
            </a:r>
            <a:r>
              <a:rPr lang="sk-SK" altLang="sk-SK" dirty="0" smtClean="0"/>
              <a:t>á práva, na základe akreditácie, udeľovať študentom tituly: </a:t>
            </a:r>
            <a:r>
              <a:rPr lang="sk-SK" altLang="sk-SK" b="1" dirty="0" smtClean="0">
                <a:solidFill>
                  <a:srgbClr val="FFFF00"/>
                </a:solidFill>
              </a:rPr>
              <a:t>Bc., </a:t>
            </a:r>
          </a:p>
          <a:p>
            <a:pPr eaLnBrk="1" hangingPunct="1">
              <a:buNone/>
              <a:defRPr/>
            </a:pPr>
            <a:r>
              <a:rPr lang="sk-SK" altLang="sk-SK" b="1" dirty="0" smtClean="0">
                <a:solidFill>
                  <a:srgbClr val="FFFF00"/>
                </a:solidFill>
              </a:rPr>
              <a:t>               Mgr., PhDr.,  RNDr., </a:t>
            </a:r>
          </a:p>
          <a:p>
            <a:pPr eaLnBrk="1" hangingPunct="1">
              <a:buNone/>
              <a:defRPr/>
            </a:pPr>
            <a:r>
              <a:rPr lang="sk-SK" altLang="sk-SK" b="1" dirty="0" smtClean="0">
                <a:solidFill>
                  <a:srgbClr val="FFFF00"/>
                </a:solidFill>
              </a:rPr>
              <a:t>               PhD. </a:t>
            </a:r>
          </a:p>
          <a:p>
            <a:pPr eaLnBrk="1" hangingPunct="1">
              <a:defRPr/>
            </a:pPr>
            <a:endParaRPr lang="sk-SK" altLang="sk-SK" dirty="0" smtClean="0"/>
          </a:p>
          <a:p>
            <a:pPr eaLnBrk="1" hangingPunct="1">
              <a:defRPr/>
            </a:pPr>
            <a:endParaRPr lang="sk-SK" alt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513"/>
          </a:xfrm>
        </p:spPr>
        <p:txBody>
          <a:bodyPr/>
          <a:lstStyle/>
          <a:p>
            <a:pPr eaLnBrk="1" hangingPunct="1"/>
            <a:r>
              <a:rPr lang="sk-SK" altLang="sk-SK" b="1" smtClean="0">
                <a:solidFill>
                  <a:srgbClr val="FFC000"/>
                </a:solidFill>
              </a:rPr>
              <a:t>ŠTÚDIUM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602138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sk-SK" b="1" dirty="0" smtClean="0">
                <a:solidFill>
                  <a:srgbClr val="FF0000"/>
                </a:solidFill>
              </a:rPr>
              <a:t>Forma štúdia: </a:t>
            </a:r>
          </a:p>
          <a:p>
            <a:pPr eaLnBrk="1" hangingPunct="1">
              <a:defRPr/>
            </a:pPr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externá </a:t>
            </a:r>
            <a:endParaRPr lang="sk-SK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denná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sk-SK" sz="2000" b="1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sk-SK" b="1" dirty="0" smtClean="0">
                <a:solidFill>
                  <a:srgbClr val="FF0000"/>
                </a:solidFill>
              </a:rPr>
              <a:t>Metóda štúdia: </a:t>
            </a:r>
          </a:p>
          <a:p>
            <a:pPr eaLnBrk="1" hangingPunct="1">
              <a:defRPr/>
            </a:pPr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prezenčná</a:t>
            </a:r>
          </a:p>
          <a:p>
            <a:pPr eaLnBrk="1" hangingPunct="1">
              <a:defRPr/>
            </a:pPr>
            <a:r>
              <a:rPr lang="sk-SK" dirty="0" smtClean="0"/>
              <a:t>dištančná</a:t>
            </a:r>
          </a:p>
          <a:p>
            <a:pPr eaLnBrk="1" hangingPunct="1">
              <a:defRPr/>
            </a:pPr>
            <a:r>
              <a:rPr lang="sk-SK" dirty="0" smtClean="0"/>
              <a:t>kombinovaná</a:t>
            </a:r>
          </a:p>
          <a:p>
            <a:pPr eaLnBrk="1" hangingPunct="1">
              <a:defRPr/>
            </a:pPr>
            <a:endParaRPr lang="sk-SK" sz="2000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sk-SK" b="1" dirty="0" smtClean="0">
                <a:solidFill>
                  <a:srgbClr val="FF0000"/>
                </a:solidFill>
              </a:rPr>
              <a:t>Jazyk štúdia:</a:t>
            </a:r>
          </a:p>
          <a:p>
            <a:pPr eaLnBrk="1" hangingPunct="1">
              <a:defRPr/>
            </a:pPr>
            <a:r>
              <a:rPr lang="sk-SK" dirty="0" smtClean="0"/>
              <a:t>slovenský  / anglický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mtClean="0"/>
              <a:t>KREDITOVÝ SYSTÉM ŠTÚDIA</a:t>
            </a:r>
          </a:p>
        </p:txBody>
      </p:sp>
      <p:sp>
        <p:nvSpPr>
          <p:cNvPr id="12291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sk-SK" altLang="sk-SK" dirty="0" smtClean="0"/>
              <a:t>Kredity vyjadrujú študijnú záťaž študenta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sk-SK" altLang="sk-SK" dirty="0" smtClean="0"/>
              <a:t>* * * </a:t>
            </a:r>
          </a:p>
          <a:p>
            <a:pPr algn="ctr" eaLnBrk="1" hangingPunct="1">
              <a:defRPr/>
            </a:pPr>
            <a:r>
              <a:rPr lang="sk-SK" altLang="sk-SK" dirty="0" smtClean="0"/>
              <a:t>Pre úspešné absolvovanie Bc. štúdia je potrebné získať </a:t>
            </a:r>
            <a:r>
              <a:rPr lang="sk-SK" altLang="sk-SK" b="1" dirty="0" smtClean="0">
                <a:solidFill>
                  <a:srgbClr val="FFFF00"/>
                </a:solidFill>
              </a:rPr>
              <a:t>180 kreditov </a:t>
            </a:r>
          </a:p>
          <a:p>
            <a:pPr algn="ctr" eaLnBrk="1" hangingPunct="1">
              <a:defRPr/>
            </a:pPr>
            <a:r>
              <a:rPr lang="sk-SK" altLang="sk-SK" dirty="0" smtClean="0"/>
              <a:t>Pre úspešné absolvovanie Mgr. štúdia je potrebné získať </a:t>
            </a:r>
            <a:r>
              <a:rPr lang="sk-SK" altLang="sk-SK" b="1" dirty="0" smtClean="0">
                <a:solidFill>
                  <a:srgbClr val="FFFF00"/>
                </a:solidFill>
              </a:rPr>
              <a:t>120 kreditov 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sk-SK" altLang="sk-SK" dirty="0" smtClean="0"/>
              <a:t>* * *</a:t>
            </a:r>
            <a:endParaRPr lang="sk-SK" altLang="sk-SK" dirty="0"/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sk-SK" altLang="sk-SK" dirty="0" smtClean="0"/>
              <a:t>Študent si volí tempo štúdia sám!</a:t>
            </a:r>
          </a:p>
          <a:p>
            <a:pPr eaLnBrk="1" hangingPunct="1">
              <a:defRPr/>
            </a:pPr>
            <a:endParaRPr lang="sk-SK" alt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z="3600" smtClean="0"/>
              <a:t>ŠTUDENT MUSÍ ZÍSKAŤ MINIMÁLNE: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Font typeface="Arial" charset="0"/>
              <a:buNone/>
              <a:defRPr/>
            </a:pPr>
            <a:endParaRPr lang="sk-SK" sz="1500" dirty="0" smtClean="0"/>
          </a:p>
          <a:p>
            <a:pPr>
              <a:defRPr/>
            </a:pPr>
            <a:r>
              <a:rPr lang="sk-SK" b="1" dirty="0"/>
              <a:t>p</a:t>
            </a:r>
            <a:r>
              <a:rPr lang="sk-SK" b="1" dirty="0" smtClean="0"/>
              <a:t>o </a:t>
            </a:r>
            <a:r>
              <a:rPr lang="sk-SK" b="1" dirty="0" smtClean="0">
                <a:solidFill>
                  <a:srgbClr val="FF0000"/>
                </a:solidFill>
              </a:rPr>
              <a:t>2. semestri </a:t>
            </a:r>
            <a:r>
              <a:rPr lang="sk-SK" dirty="0" smtClean="0"/>
              <a:t>bakalárskeho a magisterského stupňa štúdia minimálne 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sk-SK" b="1" dirty="0" smtClean="0">
                <a:solidFill>
                  <a:srgbClr val="FFFF00"/>
                </a:solidFill>
              </a:rPr>
              <a:t>36 kreditov </a:t>
            </a:r>
            <a:r>
              <a:rPr lang="sk-SK" dirty="0" smtClean="0"/>
              <a:t>v dennej forme 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sk-SK" b="1" dirty="0" smtClean="0">
                <a:solidFill>
                  <a:srgbClr val="FFFF00"/>
                </a:solidFill>
              </a:rPr>
              <a:t>26 kreditov </a:t>
            </a:r>
            <a:r>
              <a:rPr lang="sk-SK" dirty="0" smtClean="0"/>
              <a:t>v externej forme </a:t>
            </a:r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r>
              <a:rPr lang="sk-SK" altLang="sk-SK" sz="3200" b="1" dirty="0" smtClean="0">
                <a:solidFill>
                  <a:srgbClr val="FFC000"/>
                </a:solidFill>
              </a:rPr>
              <a:t>ZO ŠTÚDIA BUDE VYLÚČENÝ ŠTUDENT</a:t>
            </a:r>
            <a:r>
              <a:rPr lang="sk-SK" altLang="sk-SK" sz="3200" dirty="0" smtClean="0"/>
              <a:t>: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8313" y="908050"/>
            <a:ext cx="8229600" cy="5949950"/>
          </a:xfrm>
        </p:spPr>
        <p:txBody>
          <a:bodyPr/>
          <a:lstStyle/>
          <a:p>
            <a:pPr algn="just">
              <a:defRPr/>
            </a:pPr>
            <a:r>
              <a:rPr lang="sk-SK" sz="2400" u="sng" dirty="0" smtClean="0"/>
              <a:t>z disciplinárnych dôvodov</a:t>
            </a:r>
          </a:p>
          <a:p>
            <a:pPr algn="just">
              <a:defRPr/>
            </a:pPr>
            <a:r>
              <a:rPr lang="sk-SK" sz="2400" u="sng" dirty="0" smtClean="0"/>
              <a:t>ak si druhý krát zapísal povinný alebo povinne voliteľný predmet  a v príslušnom akademickom roku nezískal zaň kredity  („</a:t>
            </a:r>
            <a:r>
              <a:rPr lang="sk-SK" sz="2400" u="sng" dirty="0" err="1" smtClean="0"/>
              <a:t>Opečko</a:t>
            </a:r>
            <a:r>
              <a:rPr lang="sk-SK" sz="2400" u="sng" dirty="0" smtClean="0"/>
              <a:t>“)</a:t>
            </a:r>
          </a:p>
          <a:p>
            <a:pPr algn="just">
              <a:defRPr/>
            </a:pPr>
            <a:endParaRPr lang="sk-SK" sz="2400" u="sng" dirty="0" smtClean="0"/>
          </a:p>
          <a:p>
            <a:pPr algn="just">
              <a:defRPr/>
            </a:pPr>
            <a:r>
              <a:rPr lang="sk-SK" sz="2400" i="1" dirty="0" smtClean="0"/>
              <a:t>nezískal v čase </a:t>
            </a:r>
            <a:r>
              <a:rPr lang="sk-SK" sz="2400" i="1" dirty="0"/>
              <a:t>kontroly </a:t>
            </a:r>
            <a:r>
              <a:rPr lang="sk-SK" sz="2400" i="1" dirty="0" smtClean="0"/>
              <a:t>v každom </a:t>
            </a:r>
            <a:r>
              <a:rPr lang="sk-SK" sz="2400" i="1" dirty="0"/>
              <a:t>ďalšom roku štúdia </a:t>
            </a:r>
            <a:r>
              <a:rPr lang="sk-SK" sz="2400" i="1" dirty="0" smtClean="0"/>
              <a:t>v dennej </a:t>
            </a:r>
            <a:r>
              <a:rPr lang="sk-SK" sz="2400" i="1" dirty="0"/>
              <a:t>forme za zimný </a:t>
            </a:r>
            <a:r>
              <a:rPr lang="sk-SK" sz="2400" i="1" dirty="0" smtClean="0"/>
              <a:t>a letný semester </a:t>
            </a:r>
            <a:r>
              <a:rPr lang="sk-SK" sz="2400" i="1" dirty="0"/>
              <a:t>(spolu) minimálne 40 kreditov, </a:t>
            </a:r>
            <a:r>
              <a:rPr lang="sk-SK" sz="2400" i="1" dirty="0" smtClean="0"/>
              <a:t> s výnimkou </a:t>
            </a:r>
            <a:r>
              <a:rPr lang="sk-SK" sz="2400" i="1" dirty="0"/>
              <a:t>prípadu, že študentovi </a:t>
            </a:r>
            <a:r>
              <a:rPr lang="sk-SK" sz="2400" i="1" dirty="0" smtClean="0"/>
              <a:t>zostáva </a:t>
            </a:r>
            <a:r>
              <a:rPr lang="sk-SK" sz="2400" i="1" dirty="0"/>
              <a:t>vykonať iba štátnu skúšku </a:t>
            </a:r>
            <a:r>
              <a:rPr lang="sk-SK" sz="2400" i="1" dirty="0" smtClean="0"/>
              <a:t>a s výnimkou </a:t>
            </a:r>
            <a:r>
              <a:rPr lang="sk-SK" sz="2400" i="1" dirty="0"/>
              <a:t>prekročenia štandardnej dĺžky </a:t>
            </a:r>
            <a:r>
              <a:rPr lang="sk-SK" sz="2400" i="1" dirty="0" smtClean="0"/>
              <a:t>štúdia</a:t>
            </a:r>
          </a:p>
          <a:p>
            <a:pPr algn="just">
              <a:defRPr/>
            </a:pPr>
            <a:r>
              <a:rPr lang="sk-SK" sz="2400" i="1" dirty="0" smtClean="0"/>
              <a:t>nezískal </a:t>
            </a:r>
            <a:r>
              <a:rPr lang="sk-SK" sz="2400" i="1" dirty="0"/>
              <a:t>v čase kontroly v každom ďalšom roku štúdia v externej forme za zimný a letný semester (spolu) minimálne 30 kreditov, </a:t>
            </a:r>
            <a:r>
              <a:rPr lang="sk-SK" sz="2400" i="1" dirty="0" smtClean="0"/>
              <a:t>s </a:t>
            </a:r>
            <a:r>
              <a:rPr lang="sk-SK" sz="2400" i="1" dirty="0"/>
              <a:t>výnimkou prípadu, že študentovi zostáva vykonať iba štátnu skúšku a s výnimkou prekročenia štandardnej dĺžky </a:t>
            </a:r>
            <a:r>
              <a:rPr lang="sk-SK" sz="2400" i="1" dirty="0" smtClean="0"/>
              <a:t>štúdia</a:t>
            </a:r>
          </a:p>
          <a:p>
            <a:pPr>
              <a:defRPr/>
            </a:pPr>
            <a:endParaRPr lang="sk-SK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mtClean="0"/>
              <a:t>ŠTANDARDNÁ DĹŽKA ŠTÚDIA </a:t>
            </a:r>
          </a:p>
        </p:txBody>
      </p:sp>
      <p:sp>
        <p:nvSpPr>
          <p:cNvPr id="17411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514191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sk-SK" altLang="sk-SK" smtClean="0">
                <a:solidFill>
                  <a:srgbClr val="FF0000"/>
                </a:solidFill>
              </a:rPr>
              <a:t>v 1. stupni – 3 roky (v dennej forme)</a:t>
            </a:r>
          </a:p>
          <a:p>
            <a:pPr marL="0" indent="0" eaLnBrk="1" hangingPunct="1">
              <a:buFont typeface="Arial" charset="0"/>
              <a:buNone/>
            </a:pPr>
            <a:r>
              <a:rPr lang="sk-SK" altLang="sk-SK" smtClean="0">
                <a:solidFill>
                  <a:srgbClr val="FF0000"/>
                </a:solidFill>
              </a:rPr>
              <a:t>                    - 4 roky (v externej forme)</a:t>
            </a:r>
          </a:p>
          <a:p>
            <a:pPr marL="0" indent="0" eaLnBrk="1" hangingPunct="1">
              <a:buFont typeface="Arial" charset="0"/>
              <a:buNone/>
            </a:pPr>
            <a:r>
              <a:rPr lang="sk-SK" altLang="sk-SK" smtClean="0"/>
              <a:t>v 2. stupni  - 2 roky (v dennej forme)</a:t>
            </a:r>
          </a:p>
          <a:p>
            <a:pPr marL="0" indent="0" eaLnBrk="1" hangingPunct="1">
              <a:buFont typeface="Arial" charset="0"/>
              <a:buNone/>
            </a:pPr>
            <a:r>
              <a:rPr lang="sk-SK" altLang="sk-SK" smtClean="0"/>
              <a:t>                     - 3 roky (v externej forme)</a:t>
            </a:r>
          </a:p>
          <a:p>
            <a:pPr marL="0" indent="0" eaLnBrk="1" hangingPunct="1">
              <a:buFont typeface="Arial" charset="0"/>
              <a:buNone/>
            </a:pPr>
            <a:r>
              <a:rPr lang="sk-SK" altLang="sk-SK" smtClean="0"/>
              <a:t>v 3. stupni – 4 roky (v dennej forme)</a:t>
            </a:r>
          </a:p>
          <a:p>
            <a:pPr marL="0" indent="0" eaLnBrk="1" hangingPunct="1">
              <a:buFont typeface="Arial" charset="0"/>
              <a:buNone/>
            </a:pPr>
            <a:r>
              <a:rPr lang="sk-SK" altLang="sk-SK" smtClean="0"/>
              <a:t>		   5 rokov (v externej forme)	</a:t>
            </a:r>
          </a:p>
          <a:p>
            <a:pPr marL="0" indent="0" eaLnBrk="1" hangingPunct="1">
              <a:buFont typeface="Arial" charset="0"/>
              <a:buNone/>
            </a:pPr>
            <a:endParaRPr lang="sk-SK" altLang="sk-SK" smtClean="0"/>
          </a:p>
          <a:p>
            <a:pPr marL="0" indent="0" algn="ctr" eaLnBrk="1" hangingPunct="1">
              <a:buFont typeface="Arial" charset="0"/>
              <a:buNone/>
            </a:pPr>
            <a:r>
              <a:rPr lang="sk-SK" altLang="sk-SK" smtClean="0">
                <a:solidFill>
                  <a:srgbClr val="FFFF00"/>
                </a:solidFill>
              </a:rPr>
              <a:t>Študent nesmie presiahnuť štandardnú dĺžku štúdia o viac ako 2 roky!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mtClean="0"/>
              <a:t>PREDMETY</a:t>
            </a:r>
          </a:p>
        </p:txBody>
      </p:sp>
      <p:sp>
        <p:nvSpPr>
          <p:cNvPr id="1843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sk-SK" altLang="sk-SK" dirty="0" smtClean="0"/>
              <a:t>Predmety si študent volí podľa študijného plánu elektronicky cez systém MAIS                 </a:t>
            </a:r>
          </a:p>
          <a:p>
            <a:pPr marL="0" indent="0" algn="ctr">
              <a:buFont typeface="Arial" charset="0"/>
              <a:buNone/>
            </a:pPr>
            <a:r>
              <a:rPr lang="sk-SK" altLang="sk-SK" dirty="0" smtClean="0"/>
              <a:t>(v termínoch zverejnených pre jednotlivé kolá zápisov)</a:t>
            </a:r>
          </a:p>
          <a:p>
            <a:pPr marL="0" indent="0" algn="ctr">
              <a:buNone/>
            </a:pPr>
            <a:r>
              <a:rPr lang="sk-SK" altLang="sk-SK" dirty="0" smtClean="0"/>
              <a:t>* * *</a:t>
            </a:r>
          </a:p>
          <a:p>
            <a:pPr marL="0" indent="0" algn="ctr">
              <a:buFont typeface="Arial" charset="0"/>
              <a:buNone/>
            </a:pPr>
            <a:r>
              <a:rPr lang="sk-SK" altLang="sk-SK" dirty="0" smtClean="0"/>
              <a:t>Študent sa na skúšky prihlasuje               </a:t>
            </a:r>
            <a:r>
              <a:rPr lang="sk-SK" altLang="sk-SK" b="1" dirty="0" smtClean="0"/>
              <a:t>výhradne cez systém MAIS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mtClean="0"/>
              <a:t>PREDMETY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sk-SK" b="1" dirty="0" smtClean="0"/>
              <a:t>Štruktúra predmetov: </a:t>
            </a:r>
            <a:endParaRPr lang="sk-SK" sz="2800" dirty="0" smtClean="0"/>
          </a:p>
          <a:p>
            <a:pPr eaLnBrk="1" hangingPunct="1">
              <a:defRPr/>
            </a:pPr>
            <a:r>
              <a:rPr lang="sk-SK" dirty="0" smtClean="0">
                <a:solidFill>
                  <a:srgbClr val="FFFF00"/>
                </a:solidFill>
              </a:rPr>
              <a:t>Povinné predmety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sk-SK" dirty="0"/>
              <a:t> </a:t>
            </a:r>
            <a:r>
              <a:rPr lang="sk-SK" dirty="0" smtClean="0"/>
              <a:t>   (P, „A“-predmety)</a:t>
            </a:r>
          </a:p>
          <a:p>
            <a:pPr eaLnBrk="1" hangingPunct="1">
              <a:defRPr/>
            </a:pPr>
            <a:r>
              <a:rPr lang="sk-SK" dirty="0" smtClean="0">
                <a:solidFill>
                  <a:srgbClr val="FFFF00"/>
                </a:solidFill>
              </a:rPr>
              <a:t>Povinne voliteľné predmety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sk-SK" dirty="0"/>
              <a:t> </a:t>
            </a:r>
            <a:r>
              <a:rPr lang="sk-SK" dirty="0" smtClean="0"/>
              <a:t>   (PVP, „</a:t>
            </a:r>
            <a:r>
              <a:rPr lang="sk-SK" dirty="0" err="1" smtClean="0"/>
              <a:t>B“-predmety</a:t>
            </a:r>
            <a:r>
              <a:rPr lang="sk-SK" dirty="0" smtClean="0"/>
              <a:t>)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sk-SK" dirty="0" smtClean="0"/>
          </a:p>
          <a:p>
            <a:pPr eaLnBrk="1" hangingPunct="1">
              <a:defRPr/>
            </a:pPr>
            <a:r>
              <a:rPr lang="sk-SK" dirty="0" smtClean="0"/>
              <a:t>Voľne výberové predmety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sk-SK" dirty="0"/>
              <a:t> </a:t>
            </a:r>
            <a:r>
              <a:rPr lang="sk-SK" dirty="0" smtClean="0"/>
              <a:t>   (V, „</a:t>
            </a:r>
            <a:r>
              <a:rPr lang="sk-SK" dirty="0" err="1" smtClean="0"/>
              <a:t>C“-predmety</a:t>
            </a:r>
            <a:r>
              <a:rPr lang="sk-SK" dirty="0" smtClean="0"/>
              <a:t>)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/>
            <a:r>
              <a:rPr lang="sk-SK" altLang="sk-SK" smtClean="0"/>
              <a:t>ŠTUDIJNÉ PROGRAMY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56165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sk-SK" b="1" u="sng" dirty="0">
                <a:solidFill>
                  <a:srgbClr val="FFFF00"/>
                </a:solidFill>
              </a:rPr>
              <a:t>V</a:t>
            </a:r>
            <a:r>
              <a:rPr lang="sk-SK" b="1" u="sng" dirty="0" smtClean="0">
                <a:solidFill>
                  <a:srgbClr val="FFFF00"/>
                </a:solidFill>
              </a:rPr>
              <a:t> 1. stupni štúdia „Bc.“ FM PU v Prešove realizuje:</a:t>
            </a:r>
          </a:p>
          <a:p>
            <a:pPr eaLnBrk="1" hangingPunct="1">
              <a:defRPr/>
            </a:pPr>
            <a:r>
              <a:rPr lang="sk-SK" dirty="0" smtClean="0"/>
              <a:t>Študijný program </a:t>
            </a:r>
            <a:r>
              <a:rPr lang="sk-SK" b="1" dirty="0" smtClean="0">
                <a:solidFill>
                  <a:srgbClr val="FF0000"/>
                </a:solidFill>
              </a:rPr>
              <a:t>Manažment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v študijnom odbore Ekonómia a manažment</a:t>
            </a:r>
          </a:p>
          <a:p>
            <a:pPr eaLnBrk="1" hangingPunct="1">
              <a:defRPr/>
            </a:pPr>
            <a:r>
              <a:rPr lang="sk-SK" dirty="0" smtClean="0"/>
              <a:t>Študijný program </a:t>
            </a:r>
            <a:r>
              <a:rPr lang="sk-SK" b="1" dirty="0">
                <a:solidFill>
                  <a:srgbClr val="FF0000"/>
                </a:solidFill>
              </a:rPr>
              <a:t>Turizmus, hotelierstvo                a kúpeľníctvo</a:t>
            </a:r>
            <a:r>
              <a:rPr lang="sk-SK" dirty="0" smtClean="0">
                <a:solidFill>
                  <a:srgbClr val="FFFF00"/>
                </a:solidFill>
              </a:rPr>
              <a:t> </a:t>
            </a:r>
            <a:r>
              <a:rPr lang="sk-SK" dirty="0" smtClean="0"/>
              <a:t>v študijnom odbore Ekonómia a manažment</a:t>
            </a:r>
          </a:p>
          <a:p>
            <a:pPr eaLnBrk="1" hangingPunct="1">
              <a:defRPr/>
            </a:pPr>
            <a:r>
              <a:rPr lang="sk-SK" dirty="0" smtClean="0"/>
              <a:t>Študijný program </a:t>
            </a:r>
            <a:r>
              <a:rPr lang="sk-SK" b="1" dirty="0">
                <a:solidFill>
                  <a:srgbClr val="FF0000"/>
                </a:solidFill>
              </a:rPr>
              <a:t>Environmentálny manažment </a:t>
            </a:r>
            <a:r>
              <a:rPr lang="sk-SK" b="1" dirty="0">
                <a:solidFill>
                  <a:srgbClr val="FFFF00"/>
                </a:solidFill>
              </a:rPr>
              <a:t>   </a:t>
            </a:r>
            <a:r>
              <a:rPr lang="sk-SK" dirty="0" smtClean="0"/>
              <a:t>v študijnom odbore Ekologické a environmentálne vedy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457200" y="-747713"/>
            <a:ext cx="8229600" cy="747713"/>
          </a:xfrm>
        </p:spPr>
        <p:txBody>
          <a:bodyPr/>
          <a:lstStyle/>
          <a:p>
            <a:endParaRPr lang="sk-SK" smtClean="0"/>
          </a:p>
        </p:txBody>
      </p:sp>
      <p:pic>
        <p:nvPicPr>
          <p:cNvPr id="3075" name="Zástupný symbol obsahu 3" descr="log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03350" y="333375"/>
            <a:ext cx="6192838" cy="6191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eaLnBrk="1" hangingPunct="1"/>
            <a:r>
              <a:rPr lang="sk-SK" altLang="sk-SK" dirty="0" smtClean="0"/>
              <a:t>ŠTUDIJNÉ PROGRAMY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8313" y="908720"/>
            <a:ext cx="8229600" cy="594928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sk-SK" b="1" u="sng" dirty="0" smtClean="0">
                <a:solidFill>
                  <a:srgbClr val="FFC000"/>
                </a:solidFill>
              </a:rPr>
              <a:t>V </a:t>
            </a:r>
            <a:r>
              <a:rPr lang="sk-SK" b="1" u="sng" dirty="0">
                <a:solidFill>
                  <a:srgbClr val="FFC000"/>
                </a:solidFill>
              </a:rPr>
              <a:t>2. stupni štúdia „Mgr.“ FM PU v Prešove realizuje</a:t>
            </a:r>
            <a:r>
              <a:rPr lang="sk-SK" b="1" u="sng" dirty="0" smtClean="0">
                <a:solidFill>
                  <a:srgbClr val="FFC000"/>
                </a:solidFill>
              </a:rPr>
              <a:t>: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sk-SK" sz="3000" b="1" dirty="0"/>
          </a:p>
          <a:p>
            <a:pPr eaLnBrk="1" hangingPunct="1">
              <a:defRPr/>
            </a:pPr>
            <a:r>
              <a:rPr lang="sk-SK" dirty="0" smtClean="0"/>
              <a:t>Študijný program </a:t>
            </a:r>
            <a:r>
              <a:rPr lang="sk-SK" b="1" dirty="0" smtClean="0">
                <a:solidFill>
                  <a:srgbClr val="FFFF00"/>
                </a:solidFill>
              </a:rPr>
              <a:t>Manažment</a:t>
            </a:r>
            <a:r>
              <a:rPr lang="sk-SK" dirty="0" smtClean="0"/>
              <a:t> v študijnom odbore Ekonómia a manažment</a:t>
            </a:r>
          </a:p>
          <a:p>
            <a:pPr eaLnBrk="1" hangingPunct="1">
              <a:defRPr/>
            </a:pPr>
            <a:r>
              <a:rPr lang="sk-SK" dirty="0" smtClean="0"/>
              <a:t>Študijný program  </a:t>
            </a:r>
            <a:r>
              <a:rPr lang="sk-SK" b="1" dirty="0">
                <a:solidFill>
                  <a:srgbClr val="FFFF00"/>
                </a:solidFill>
              </a:rPr>
              <a:t>Environmentálny manažment  </a:t>
            </a:r>
            <a:r>
              <a:rPr lang="sk-SK" dirty="0" smtClean="0"/>
              <a:t>v </a:t>
            </a:r>
            <a:r>
              <a:rPr lang="sk-SK" dirty="0"/>
              <a:t>študijnom odbore </a:t>
            </a:r>
            <a:r>
              <a:rPr lang="sk-SK" dirty="0" smtClean="0"/>
              <a:t>Ekologické a environmentálne vedy</a:t>
            </a:r>
            <a:endParaRPr lang="sk-SK" dirty="0"/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sk-SK" dirty="0" smtClean="0"/>
              <a:t>***</a:t>
            </a:r>
            <a:endParaRPr lang="sk-SK" dirty="0"/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sk-SK" dirty="0"/>
              <a:t>Okrem toho realizuje rigorózne konanie               s udelením titulu </a:t>
            </a:r>
            <a:r>
              <a:rPr lang="sk-SK" dirty="0">
                <a:solidFill>
                  <a:srgbClr val="FFC000"/>
                </a:solidFill>
              </a:rPr>
              <a:t>PhDr. </a:t>
            </a:r>
            <a:r>
              <a:rPr lang="sk-SK" dirty="0" smtClean="0">
                <a:solidFill>
                  <a:srgbClr val="FFC000"/>
                </a:solidFill>
              </a:rPr>
              <a:t>, RNDr.</a:t>
            </a:r>
            <a:endParaRPr lang="sk-SK" dirty="0">
              <a:solidFill>
                <a:srgbClr val="FFC000"/>
              </a:solidFill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mtClean="0"/>
              <a:t>ŠTUDIJNÉ PROGRAMY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94188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sk-SK" b="1" u="sng" dirty="0" smtClean="0">
                <a:solidFill>
                  <a:srgbClr val="FFCCCC"/>
                </a:solidFill>
              </a:rPr>
              <a:t>V 3. stupni štúdia „PhD.“ – doktorandské štúdium FM PU v Prešove realizuje: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sk-SK" b="1" dirty="0" smtClean="0"/>
          </a:p>
          <a:p>
            <a:pPr eaLnBrk="1" hangingPunct="1">
              <a:defRPr/>
            </a:pPr>
            <a:r>
              <a:rPr lang="sk-SK" dirty="0" smtClean="0"/>
              <a:t>Študijný program </a:t>
            </a:r>
            <a:r>
              <a:rPr lang="sk-SK" b="1" dirty="0" smtClean="0">
                <a:solidFill>
                  <a:srgbClr val="FFCCCC"/>
                </a:solidFill>
              </a:rPr>
              <a:t>Manažment </a:t>
            </a:r>
            <a:r>
              <a:rPr lang="sk-SK" dirty="0" smtClean="0"/>
              <a:t>v študijnom odbore Ekonómia a manažment</a:t>
            </a:r>
          </a:p>
          <a:p>
            <a:pPr eaLnBrk="1" hangingPunct="1">
              <a:defRPr/>
            </a:pPr>
            <a:r>
              <a:rPr lang="sk-SK" dirty="0" smtClean="0"/>
              <a:t>Študijný program  </a:t>
            </a:r>
            <a:r>
              <a:rPr lang="sk-SK" b="1" dirty="0" smtClean="0">
                <a:solidFill>
                  <a:srgbClr val="FFCCCC"/>
                </a:solidFill>
              </a:rPr>
              <a:t>Environmentálny manažment </a:t>
            </a:r>
            <a:r>
              <a:rPr lang="sk-SK" b="1" dirty="0" smtClean="0">
                <a:solidFill>
                  <a:srgbClr val="FFFF00"/>
                </a:solidFill>
              </a:rPr>
              <a:t> </a:t>
            </a:r>
            <a:r>
              <a:rPr lang="sk-SK" dirty="0" smtClean="0"/>
              <a:t>v študijnom odbore Ekologické a environmentálne vedy</a:t>
            </a:r>
          </a:p>
          <a:p>
            <a:pPr eaLnBrk="1" hangingPunct="1">
              <a:defRPr/>
            </a:pPr>
            <a:endParaRPr lang="sk-SK" dirty="0" smtClean="0"/>
          </a:p>
          <a:p>
            <a:pPr eaLnBrk="1" hangingPunct="1">
              <a:defRPr/>
            </a:pP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/>
          <a:lstStyle/>
          <a:p>
            <a:pPr eaLnBrk="1" hangingPunct="1"/>
            <a:r>
              <a:rPr lang="sk-SK" altLang="sk-SK" b="1" dirty="0" smtClean="0"/>
              <a:t>Študijný program </a:t>
            </a:r>
            <a:br>
              <a:rPr lang="sk-SK" altLang="sk-SK" b="1" dirty="0" smtClean="0"/>
            </a:br>
            <a:r>
              <a:rPr lang="sk-SK" altLang="sk-SK" b="1" dirty="0" smtClean="0">
                <a:solidFill>
                  <a:srgbClr val="FFC000"/>
                </a:solidFill>
              </a:rPr>
              <a:t>Manažment </a:t>
            </a:r>
            <a:r>
              <a:rPr lang="sk-SK" altLang="sk-SK" sz="2000" b="1" dirty="0" smtClean="0"/>
              <a:t>v 1. stupni štúdia „Bc.“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28800"/>
            <a:ext cx="7931150" cy="5112568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 smtClean="0"/>
              <a:t>ekonomický študijný program (1 cudzí jazyk)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sk-SK" dirty="0" smtClean="0"/>
              <a:t>Ponúkame päť „zameraní“ prostredníctvom blokov povinne voliteľných predmetov (PVP, „B“ – predmety):</a:t>
            </a:r>
          </a:p>
          <a:p>
            <a:pPr eaLnBrk="1" hangingPunct="1">
              <a:defRPr/>
            </a:pPr>
            <a:r>
              <a:rPr lang="sk-SK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Manažment ľudských zdrojov</a:t>
            </a:r>
          </a:p>
          <a:p>
            <a:pPr eaLnBrk="1" hangingPunct="1">
              <a:defRPr/>
            </a:pPr>
            <a:r>
              <a:rPr lang="sk-SK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Obchod, marketing a psychológia obchodu</a:t>
            </a:r>
          </a:p>
          <a:p>
            <a:pPr eaLnBrk="1" hangingPunct="1">
              <a:defRPr/>
            </a:pPr>
            <a:r>
              <a:rPr lang="sk-SK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Manažment turizmu a hotelierstva</a:t>
            </a:r>
          </a:p>
          <a:p>
            <a:pPr eaLnBrk="1" hangingPunct="1">
              <a:defRPr/>
            </a:pPr>
            <a:r>
              <a:rPr lang="sk-SK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Manažérska informatika</a:t>
            </a:r>
          </a:p>
          <a:p>
            <a:pPr eaLnBrk="1" hangingPunct="1">
              <a:defRPr/>
            </a:pPr>
            <a:r>
              <a:rPr lang="sk-SK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Digitálny marketing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856662" cy="2074862"/>
          </a:xfrm>
        </p:spPr>
        <p:txBody>
          <a:bodyPr/>
          <a:lstStyle/>
          <a:p>
            <a:pPr eaLnBrk="1" hangingPunct="1"/>
            <a:r>
              <a:rPr lang="sk-SK" altLang="sk-SK" b="1" smtClean="0"/>
              <a:t>Študijný program </a:t>
            </a:r>
            <a:br>
              <a:rPr lang="sk-SK" altLang="sk-SK" b="1" smtClean="0"/>
            </a:br>
            <a:r>
              <a:rPr lang="sk-SK" altLang="sk-SK" b="1" smtClean="0">
                <a:solidFill>
                  <a:srgbClr val="FFFF00"/>
                </a:solidFill>
              </a:rPr>
              <a:t>Turizmus, hotelierstvo a kúpeľníctvo </a:t>
            </a:r>
            <a:r>
              <a:rPr lang="sk-SK" altLang="sk-SK" b="1" smtClean="0"/>
              <a:t/>
            </a:r>
            <a:br>
              <a:rPr lang="sk-SK" altLang="sk-SK" b="1" smtClean="0"/>
            </a:br>
            <a:r>
              <a:rPr lang="sk-SK" altLang="sk-SK" b="1" smtClean="0"/>
              <a:t>v 1. stupni štúdia „Bc.“</a:t>
            </a:r>
          </a:p>
        </p:txBody>
      </p:sp>
      <p:sp>
        <p:nvSpPr>
          <p:cNvPr id="19459" name="Zástupný symbol obsahu 2"/>
          <p:cNvSpPr>
            <a:spLocks noGrp="1"/>
          </p:cNvSpPr>
          <p:nvPr>
            <p:ph idx="1"/>
          </p:nvPr>
        </p:nvSpPr>
        <p:spPr>
          <a:xfrm>
            <a:off x="179512" y="2924175"/>
            <a:ext cx="8784976" cy="3201988"/>
          </a:xfrm>
        </p:spPr>
        <p:txBody>
          <a:bodyPr/>
          <a:lstStyle/>
          <a:p>
            <a:pPr eaLnBrk="1" hangingPunct="1">
              <a:defRPr/>
            </a:pPr>
            <a:r>
              <a:rPr lang="sk-SK" altLang="sk-SK" dirty="0" smtClean="0"/>
              <a:t>študijný program v oblasti služieb </a:t>
            </a:r>
          </a:p>
          <a:p>
            <a:pPr eaLnBrk="1" hangingPunct="1">
              <a:defRPr/>
            </a:pPr>
            <a:r>
              <a:rPr lang="sk-SK" altLang="sk-SK" dirty="0" smtClean="0"/>
              <a:t>ponúkame možnosti „špecializácie“ na základe výberu povinne voliteľných predmetov (blok B1, blok B2)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sk-SK" altLang="sk-SK" dirty="0"/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sk-SK" altLang="sk-SK" dirty="0" smtClean="0"/>
              <a:t>Študijný program s dvoma povinnými cudzími jazykmi (</a:t>
            </a:r>
            <a:r>
              <a:rPr lang="sk-SK" altLang="sk-SK" u="sng" dirty="0" smtClean="0"/>
              <a:t>anglický jazyk </a:t>
            </a:r>
            <a:r>
              <a:rPr lang="sk-SK" altLang="sk-SK" dirty="0" smtClean="0"/>
              <a:t>+ iný cudzí jazyk: NJ, RJ)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sk-SK" alt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862"/>
          </a:xfrm>
        </p:spPr>
        <p:txBody>
          <a:bodyPr/>
          <a:lstStyle/>
          <a:p>
            <a:pPr eaLnBrk="1" hangingPunct="1"/>
            <a:r>
              <a:rPr lang="sk-SK" altLang="sk-SK" b="1" smtClean="0"/>
              <a:t>Študijný program </a:t>
            </a:r>
            <a:r>
              <a:rPr lang="sk-SK" altLang="sk-SK" b="1" smtClean="0">
                <a:solidFill>
                  <a:srgbClr val="66FF33"/>
                </a:solidFill>
              </a:rPr>
              <a:t>Environmentálny manažment</a:t>
            </a:r>
            <a:r>
              <a:rPr lang="sk-SK" altLang="sk-SK" b="1" smtClean="0"/>
              <a:t/>
            </a:r>
            <a:br>
              <a:rPr lang="sk-SK" altLang="sk-SK" b="1" smtClean="0"/>
            </a:br>
            <a:r>
              <a:rPr lang="sk-SK" altLang="sk-SK" b="1" smtClean="0"/>
              <a:t>v 1. stupni štúdia „Bc.“</a:t>
            </a:r>
          </a:p>
        </p:txBody>
      </p:sp>
      <p:sp>
        <p:nvSpPr>
          <p:cNvPr id="20483" name="Zástupný symbol obsahu 2"/>
          <p:cNvSpPr>
            <a:spLocks noGrp="1"/>
          </p:cNvSpPr>
          <p:nvPr>
            <p:ph idx="1"/>
          </p:nvPr>
        </p:nvSpPr>
        <p:spPr>
          <a:xfrm>
            <a:off x="457200" y="3068638"/>
            <a:ext cx="8229600" cy="3057525"/>
          </a:xfrm>
        </p:spPr>
        <p:txBody>
          <a:bodyPr/>
          <a:lstStyle/>
          <a:p>
            <a:pPr eaLnBrk="1" hangingPunct="1">
              <a:defRPr/>
            </a:pPr>
            <a:r>
              <a:rPr lang="sk-SK" altLang="sk-SK" dirty="0" smtClean="0"/>
              <a:t>Prírodovedno – ekonomický študijný program </a:t>
            </a:r>
          </a:p>
          <a:p>
            <a:pPr eaLnBrk="1" hangingPunct="1">
              <a:defRPr/>
            </a:pPr>
            <a:r>
              <a:rPr lang="sk-SK" altLang="sk-SK" dirty="0" smtClean="0"/>
              <a:t>Ponúkame možnosti „špecializácie“ na základe výberu povinne voliteľných predmetov </a:t>
            </a:r>
          </a:p>
          <a:p>
            <a:pPr eaLnBrk="1" hangingPunct="1">
              <a:defRPr/>
            </a:pPr>
            <a:r>
              <a:rPr lang="sk-SK" altLang="sk-SK" dirty="0" smtClean="0"/>
              <a:t>(anglický jazyk)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sk-SK" alt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395288" y="549275"/>
            <a:ext cx="8229600" cy="719138"/>
          </a:xfrm>
        </p:spPr>
        <p:txBody>
          <a:bodyPr/>
          <a:lstStyle/>
          <a:p>
            <a:pPr eaLnBrk="1" hangingPunct="1"/>
            <a:r>
              <a:rPr lang="sk-SK" altLang="sk-SK" b="1" dirty="0" smtClean="0"/>
              <a:t>Študijný program </a:t>
            </a:r>
            <a:br>
              <a:rPr lang="sk-SK" altLang="sk-SK" b="1" dirty="0" smtClean="0"/>
            </a:br>
            <a:r>
              <a:rPr lang="sk-SK" altLang="sk-SK" b="1" dirty="0" smtClean="0">
                <a:solidFill>
                  <a:srgbClr val="FF0000"/>
                </a:solidFill>
              </a:rPr>
              <a:t>Manažment</a:t>
            </a:r>
            <a:r>
              <a:rPr lang="sk-SK" altLang="sk-SK" b="1" dirty="0" smtClean="0">
                <a:solidFill>
                  <a:srgbClr val="FFFF00"/>
                </a:solidFill>
              </a:rPr>
              <a:t> </a:t>
            </a:r>
            <a:r>
              <a:rPr lang="sk-SK" altLang="sk-SK" b="1" dirty="0" smtClean="0"/>
              <a:t/>
            </a:r>
            <a:br>
              <a:rPr lang="sk-SK" altLang="sk-SK" b="1" dirty="0" smtClean="0"/>
            </a:br>
            <a:r>
              <a:rPr lang="sk-SK" altLang="sk-SK" b="1" dirty="0" smtClean="0"/>
              <a:t>v 2. stupni štúdia „Mgr.“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941887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/>
              <a:t>e</a:t>
            </a:r>
            <a:r>
              <a:rPr lang="sk-SK" dirty="0" smtClean="0"/>
              <a:t>konomický študijný program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sk-SK" dirty="0" smtClean="0"/>
              <a:t>Ponúkame štyri </a:t>
            </a:r>
            <a:r>
              <a:rPr lang="sk-SK" smtClean="0"/>
              <a:t>„zamerania“ </a:t>
            </a:r>
            <a:r>
              <a:rPr lang="sk-SK" dirty="0" smtClean="0"/>
              <a:t>prostredníctvom blokov povinne voliteľných predmetov (PVP, „B“ – predmety):</a:t>
            </a:r>
          </a:p>
          <a:p>
            <a:pPr eaLnBrk="1" hangingPunct="1">
              <a:defRPr/>
            </a:pPr>
            <a:r>
              <a:rPr lang="sk-SK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Manažment ľudských zdrojov</a:t>
            </a:r>
          </a:p>
          <a:p>
            <a:pPr eaLnBrk="1" hangingPunct="1">
              <a:defRPr/>
            </a:pPr>
            <a:r>
              <a:rPr lang="sk-SK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Obchod, marketing a psychológia obchodu</a:t>
            </a:r>
          </a:p>
          <a:p>
            <a:pPr eaLnBrk="1" hangingPunct="1">
              <a:defRPr/>
            </a:pPr>
            <a:r>
              <a:rPr lang="sk-SK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Manažment turizmu a hotelierstva</a:t>
            </a:r>
          </a:p>
          <a:p>
            <a:pPr eaLnBrk="1" hangingPunct="1">
              <a:defRPr/>
            </a:pPr>
            <a:r>
              <a:rPr lang="sk-SK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Manažérska informatika</a:t>
            </a:r>
          </a:p>
          <a:p>
            <a:pPr eaLnBrk="1" hangingPunct="1"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395288" y="549275"/>
            <a:ext cx="8229600" cy="719138"/>
          </a:xfrm>
        </p:spPr>
        <p:txBody>
          <a:bodyPr/>
          <a:lstStyle/>
          <a:p>
            <a:pPr eaLnBrk="1" hangingPunct="1"/>
            <a:r>
              <a:rPr lang="sk-SK" altLang="sk-SK" b="1" dirty="0" smtClean="0"/>
              <a:t/>
            </a:r>
            <a:br>
              <a:rPr lang="sk-SK" altLang="sk-SK" b="1" dirty="0" smtClean="0"/>
            </a:br>
            <a:r>
              <a:rPr lang="sk-SK" altLang="sk-SK" b="1" dirty="0" smtClean="0"/>
              <a:t>Študijný program </a:t>
            </a:r>
            <a:br>
              <a:rPr lang="sk-SK" altLang="sk-SK" b="1" dirty="0" smtClean="0"/>
            </a:br>
            <a:r>
              <a:rPr lang="sk-SK" altLang="sk-SK" b="1" dirty="0" smtClean="0">
                <a:solidFill>
                  <a:srgbClr val="FFFF00"/>
                </a:solidFill>
              </a:rPr>
              <a:t>Environmentálny manažment </a:t>
            </a:r>
            <a:r>
              <a:rPr lang="sk-SK" altLang="sk-SK" b="1" dirty="0"/>
              <a:t/>
            </a:r>
            <a:br>
              <a:rPr lang="sk-SK" altLang="sk-SK" b="1" dirty="0"/>
            </a:br>
            <a:r>
              <a:rPr lang="sk-SK" altLang="sk-SK" b="1" dirty="0" smtClean="0"/>
              <a:t>v 2. stupni štúdia „Mgr.“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3501008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 smtClean="0"/>
              <a:t>Prírodovedno-ekonomický študijný program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sk-SK" dirty="0" smtClean="0"/>
              <a:t>Ponuka viacerých povinne voliteľných predmetov (PVP, „B“ – predmety)</a:t>
            </a:r>
          </a:p>
          <a:p>
            <a:pPr eaLnBrk="1" hangingPunct="1"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b="1" smtClean="0">
                <a:solidFill>
                  <a:srgbClr val="FFC000"/>
                </a:solidFill>
              </a:rPr>
              <a:t>ROZVRH</a:t>
            </a:r>
          </a:p>
        </p:txBody>
      </p:sp>
      <p:sp>
        <p:nvSpPr>
          <p:cNvPr id="27651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r>
              <a:rPr lang="sk-SK" altLang="sk-SK" dirty="0" smtClean="0"/>
              <a:t>v systéme MAIS</a:t>
            </a:r>
          </a:p>
          <a:p>
            <a:r>
              <a:rPr lang="sk-SK" altLang="sk-SK" dirty="0" smtClean="0"/>
              <a:t>rozhranie Verejný portál / rozvrhy</a:t>
            </a:r>
          </a:p>
          <a:p>
            <a:r>
              <a:rPr lang="sk-SK" altLang="sk-SK" dirty="0" smtClean="0"/>
              <a:t>Filter – podľa študijného programu – podľa semestra – podľa roka štúdia – podľa študijnej skupiny</a:t>
            </a:r>
          </a:p>
          <a:p>
            <a:endParaRPr lang="sk-SK" altLang="sk-SK" dirty="0" smtClean="0"/>
          </a:p>
          <a:p>
            <a:r>
              <a:rPr lang="sk-SK" altLang="sk-SK" dirty="0" smtClean="0"/>
              <a:t>Rozdelenie študentov (dennej formy) do skupín – viď web stránka FM (vzdelávanie/nástenka pre študentov)</a:t>
            </a:r>
            <a:endParaRPr lang="sk-SK" altLang="sk-SK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ctrTitle"/>
          </p:nvPr>
        </p:nvSpPr>
        <p:spPr>
          <a:xfrm>
            <a:off x="685800" y="188913"/>
            <a:ext cx="7772400" cy="719137"/>
          </a:xfrm>
        </p:spPr>
        <p:txBody>
          <a:bodyPr/>
          <a:lstStyle/>
          <a:p>
            <a:r>
              <a:rPr lang="sk-SK" altLang="sk-SK" b="1" smtClean="0"/>
              <a:t>...k rozvrhu: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0825" y="1700213"/>
            <a:ext cx="8713788" cy="4249737"/>
          </a:xfrm>
        </p:spPr>
        <p:txBody>
          <a:bodyPr/>
          <a:lstStyle/>
          <a:p>
            <a:pPr algn="l">
              <a:defRPr/>
            </a:pPr>
            <a:r>
              <a:rPr lang="sk-SK" sz="4000" b="1" dirty="0" smtClean="0">
                <a:solidFill>
                  <a:srgbClr val="FFC000"/>
                </a:solidFill>
              </a:rPr>
              <a:t>Vyučovanie</a:t>
            </a:r>
            <a:r>
              <a:rPr lang="sk-SK" dirty="0" smtClean="0"/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sk-SK" dirty="0" smtClean="0"/>
              <a:t>od pondelka do piatku 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sk-SK" dirty="0"/>
              <a:t>o</a:t>
            </a:r>
            <a:r>
              <a:rPr lang="sk-SK" dirty="0" smtClean="0"/>
              <a:t>d 7.00 h do 19.45 h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sk-SK" dirty="0" smtClean="0"/>
              <a:t>študentské výhody nepretržite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sk-SK" dirty="0"/>
              <a:t>k</a:t>
            </a:r>
            <a:r>
              <a:rPr lang="sk-SK" dirty="0" smtClean="0"/>
              <a:t>aždý semester iný rozvrh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sk-SK" dirty="0" smtClean="0"/>
              <a:t>každá študijná skupina iný rozvrh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sk-SK" b="1" u="sng" dirty="0" smtClean="0"/>
              <a:t>účasť na všetkých formách výučby je povinná </a:t>
            </a:r>
            <a:r>
              <a:rPr lang="sk-SK" sz="2800" i="1" dirty="0" smtClean="0"/>
              <a:t>(Študijný poriadok PU v Prešove aj FM PU v Prešove)</a:t>
            </a:r>
          </a:p>
          <a:p>
            <a:pPr algn="l">
              <a:defRPr/>
            </a:pPr>
            <a:endParaRPr lang="sk-SK" dirty="0"/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endParaRPr lang="sk-SK" dirty="0" smtClean="0"/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ctrTitle"/>
          </p:nvPr>
        </p:nvSpPr>
        <p:spPr>
          <a:xfrm>
            <a:off x="684213" y="260350"/>
            <a:ext cx="7772400" cy="1152525"/>
          </a:xfrm>
        </p:spPr>
        <p:txBody>
          <a:bodyPr/>
          <a:lstStyle/>
          <a:p>
            <a:r>
              <a:rPr lang="sk-SK" altLang="sk-SK" b="1" smtClean="0"/>
              <a:t>...k hodnoteniu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388" y="1557338"/>
            <a:ext cx="8785225" cy="4824412"/>
          </a:xfrm>
        </p:spPr>
        <p:txBody>
          <a:bodyPr/>
          <a:lstStyle/>
          <a:p>
            <a:pPr algn="l">
              <a:defRPr/>
            </a:pPr>
            <a:r>
              <a:rPr lang="sk-SK" dirty="0"/>
              <a:t>Hodnotenie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sk-SK" dirty="0"/>
              <a:t>podľa Študijného poriadku , ukotvené </a:t>
            </a:r>
            <a:r>
              <a:rPr lang="sk-SK" dirty="0" smtClean="0"/>
              <a:t>v učebnom pláne </a:t>
            </a:r>
            <a:r>
              <a:rPr lang="sk-SK" dirty="0"/>
              <a:t>a </a:t>
            </a:r>
            <a:r>
              <a:rPr lang="sk-SK" dirty="0">
                <a:solidFill>
                  <a:srgbClr val="FFC000"/>
                </a:solidFill>
              </a:rPr>
              <a:t>informačnom </a:t>
            </a:r>
            <a:r>
              <a:rPr lang="sk-SK" dirty="0" smtClean="0">
                <a:solidFill>
                  <a:srgbClr val="FFC000"/>
                </a:solidFill>
              </a:rPr>
              <a:t>liste predmetu</a:t>
            </a:r>
            <a:endParaRPr lang="sk-SK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sk-SK" dirty="0" smtClean="0">
                <a:solidFill>
                  <a:srgbClr val="FFC000"/>
                </a:solidFill>
              </a:rPr>
              <a:t>koná sa iba v predpísanom  semestri</a:t>
            </a:r>
          </a:p>
          <a:p>
            <a:pPr algn="l">
              <a:defRPr/>
            </a:pPr>
            <a:endParaRPr lang="sk-SK" dirty="0" smtClean="0">
              <a:solidFill>
                <a:srgbClr val="FFC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sk-SK" b="1" dirty="0" smtClean="0">
                <a:solidFill>
                  <a:srgbClr val="FF0000"/>
                </a:solidFill>
              </a:rPr>
              <a:t>Skúška</a:t>
            </a:r>
            <a:r>
              <a:rPr lang="sk-SK" dirty="0" smtClean="0">
                <a:solidFill>
                  <a:srgbClr val="FFC000"/>
                </a:solidFill>
              </a:rPr>
              <a:t>  (S) </a:t>
            </a:r>
            <a:r>
              <a:rPr lang="sk-SK" dirty="0" smtClean="0">
                <a:solidFill>
                  <a:schemeClr val="tx1"/>
                </a:solidFill>
              </a:rPr>
              <a:t>- 3 termíny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sk-SK" b="1" dirty="0" smtClean="0">
                <a:solidFill>
                  <a:srgbClr val="FF0000"/>
                </a:solidFill>
              </a:rPr>
              <a:t>Priebežné hodnotenie</a:t>
            </a:r>
            <a:r>
              <a:rPr lang="sk-SK" dirty="0" smtClean="0">
                <a:solidFill>
                  <a:srgbClr val="FFC000"/>
                </a:solidFill>
              </a:rPr>
              <a:t> (PH) </a:t>
            </a:r>
            <a:r>
              <a:rPr lang="sk-SK" dirty="0" smtClean="0">
                <a:solidFill>
                  <a:schemeClr val="tx1"/>
                </a:solidFill>
              </a:rPr>
              <a:t>- </a:t>
            </a:r>
            <a:r>
              <a:rPr lang="sk-SK" dirty="0" smtClean="0">
                <a:solidFill>
                  <a:srgbClr val="FFC000"/>
                </a:solidFill>
              </a:rPr>
              <a:t> </a:t>
            </a:r>
            <a:r>
              <a:rPr lang="sk-SK" dirty="0" smtClean="0">
                <a:solidFill>
                  <a:schemeClr val="tx1"/>
                </a:solidFill>
              </a:rPr>
              <a:t>2 termíny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sk-SK" b="1" dirty="0" smtClean="0">
                <a:solidFill>
                  <a:srgbClr val="FF0000"/>
                </a:solidFill>
              </a:rPr>
              <a:t>Absolvovanie </a:t>
            </a:r>
            <a:r>
              <a:rPr lang="sk-SK" dirty="0" smtClean="0">
                <a:solidFill>
                  <a:srgbClr val="FFC000"/>
                </a:solidFill>
              </a:rPr>
              <a:t>(</a:t>
            </a:r>
            <a:r>
              <a:rPr lang="sk-SK" dirty="0" err="1" smtClean="0">
                <a:solidFill>
                  <a:srgbClr val="FFC000"/>
                </a:solidFill>
              </a:rPr>
              <a:t>abs</a:t>
            </a:r>
            <a:r>
              <a:rPr lang="sk-SK" dirty="0" smtClean="0">
                <a:solidFill>
                  <a:srgbClr val="FFC000"/>
                </a:solidFill>
              </a:rPr>
              <a:t>) – </a:t>
            </a:r>
            <a:r>
              <a:rPr lang="sk-SK" dirty="0" smtClean="0">
                <a:solidFill>
                  <a:schemeClr val="tx1"/>
                </a:solidFill>
              </a:rPr>
              <a:t>1 termín</a:t>
            </a:r>
            <a:endParaRPr lang="sk-SK" dirty="0">
              <a:solidFill>
                <a:schemeClr val="tx1"/>
              </a:solidFill>
            </a:endParaRPr>
          </a:p>
          <a:p>
            <a:pPr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600"/>
          </a:xfrm>
        </p:spPr>
        <p:txBody>
          <a:bodyPr/>
          <a:lstStyle/>
          <a:p>
            <a:pPr eaLnBrk="1" hangingPunct="1"/>
            <a:r>
              <a:rPr lang="sk-SK" altLang="sk-SK" b="1" smtClean="0"/>
              <a:t>PREŠOVSKÁ UNIVERZITA                  V PREŠOVE</a:t>
            </a:r>
          </a:p>
        </p:txBody>
      </p:sp>
      <p:sp>
        <p:nvSpPr>
          <p:cNvPr id="3075" name="Zástupný symbol obsahu 2"/>
          <p:cNvSpPr>
            <a:spLocks noGrp="1"/>
          </p:cNvSpPr>
          <p:nvPr>
            <p:ph idx="1"/>
          </p:nvPr>
        </p:nvSpPr>
        <p:spPr>
          <a:xfrm>
            <a:off x="457200" y="2205038"/>
            <a:ext cx="8229600" cy="45370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sk-SK" altLang="sk-SK" dirty="0" smtClean="0"/>
              <a:t>Pozostáva z ôsmich fakúlt</a:t>
            </a:r>
            <a:endParaRPr lang="sk-SK" altLang="sk-SK" dirty="0"/>
          </a:p>
          <a:p>
            <a:pPr eaLnBrk="1" hangingPunct="1">
              <a:defRPr/>
            </a:pPr>
            <a:r>
              <a:rPr lang="sk-SK" sz="2400" dirty="0" smtClean="0"/>
              <a:t>Filozofická fakulta </a:t>
            </a:r>
          </a:p>
          <a:p>
            <a:pPr eaLnBrk="1" hangingPunct="1">
              <a:defRPr/>
            </a:pPr>
            <a:r>
              <a:rPr lang="sk-SK" sz="2400" dirty="0" smtClean="0"/>
              <a:t>Gréckokatolícka teologická fakulta</a:t>
            </a:r>
          </a:p>
          <a:p>
            <a:pPr eaLnBrk="1" hangingPunct="1">
              <a:defRPr/>
            </a:pPr>
            <a:r>
              <a:rPr lang="sk-SK" sz="2400" dirty="0" smtClean="0"/>
              <a:t>Fakulta humanitných a prírodných vied </a:t>
            </a:r>
          </a:p>
          <a:p>
            <a:pPr eaLnBrk="1" hangingPunct="1">
              <a:defRPr/>
            </a:pPr>
            <a:r>
              <a:rPr lang="sk-SK" b="1" dirty="0" smtClean="0">
                <a:solidFill>
                  <a:srgbClr val="FFC000"/>
                </a:solidFill>
              </a:rPr>
              <a:t>Fakulta manažmentu </a:t>
            </a:r>
          </a:p>
          <a:p>
            <a:pPr eaLnBrk="1" hangingPunct="1">
              <a:defRPr/>
            </a:pPr>
            <a:r>
              <a:rPr lang="sk-SK" sz="2400" dirty="0" smtClean="0"/>
              <a:t>Pedagogická fakulta </a:t>
            </a:r>
          </a:p>
          <a:p>
            <a:pPr eaLnBrk="1" hangingPunct="1">
              <a:defRPr/>
            </a:pPr>
            <a:r>
              <a:rPr lang="sk-SK" sz="2400" dirty="0" smtClean="0"/>
              <a:t>Pravoslávna bohoslovecká fakulta</a:t>
            </a:r>
          </a:p>
          <a:p>
            <a:pPr eaLnBrk="1" hangingPunct="1">
              <a:defRPr/>
            </a:pPr>
            <a:r>
              <a:rPr lang="sk-SK" sz="2400" dirty="0" smtClean="0"/>
              <a:t>Fakulta športu </a:t>
            </a:r>
          </a:p>
          <a:p>
            <a:pPr eaLnBrk="1" hangingPunct="1">
              <a:defRPr/>
            </a:pPr>
            <a:r>
              <a:rPr lang="sk-SK" sz="2400" dirty="0" smtClean="0"/>
              <a:t>Fakulta zdravotníckych odborov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sk-SK" alt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sk-SK" altLang="sk-SK" b="1" dirty="0" smtClean="0"/>
              <a:t>HARMONOGRAM AKAD. ROKA</a:t>
            </a:r>
            <a:br>
              <a:rPr lang="sk-SK" altLang="sk-SK" b="1" dirty="0" smtClean="0"/>
            </a:br>
            <a:r>
              <a:rPr lang="sk-SK" altLang="sk-SK" sz="3200" b="1" dirty="0" smtClean="0"/>
              <a:t>(je zverejnený na webe)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268413"/>
            <a:ext cx="9252520" cy="5589587"/>
          </a:xfrm>
        </p:spPr>
        <p:txBody>
          <a:bodyPr/>
          <a:lstStyle/>
          <a:p>
            <a:pPr marL="0" indent="0" algn="ctr">
              <a:buFont typeface="Wingdings" pitchFamily="2" charset="2"/>
              <a:buChar char="ü"/>
              <a:defRPr/>
            </a:pPr>
            <a:endParaRPr lang="sk-SK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Wingdings" pitchFamily="2" charset="2"/>
              <a:buChar char="ü"/>
              <a:defRPr/>
            </a:pPr>
            <a:r>
              <a:rPr lang="sk-SK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október/november</a:t>
            </a:r>
            <a:r>
              <a:rPr lang="sk-SK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 – slávnostná imatrikulácia (nebude)</a:t>
            </a:r>
          </a:p>
          <a:p>
            <a:pPr marL="0" indent="0" algn="ctr">
              <a:buFont typeface="Wingdings" pitchFamily="2" charset="2"/>
              <a:buChar char="ü"/>
              <a:defRPr/>
            </a:pPr>
            <a:r>
              <a:rPr lang="sk-SK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22.9.2020 – slávnostné otvorenie ak. roka  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sk-SK" sz="1500" b="1" dirty="0" smtClean="0"/>
              <a:t>* * *</a:t>
            </a:r>
            <a:endParaRPr lang="sk-SK" sz="3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sk-SK" sz="3000" dirty="0" smtClean="0">
                <a:solidFill>
                  <a:srgbClr val="FFC000"/>
                </a:solidFill>
              </a:rPr>
              <a:t>Trvanie zimného semestra (ZS)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sk-SK" sz="3000" b="1" dirty="0" smtClean="0"/>
              <a:t>Od 21.9.2020 do 18.12.2020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sk-SK" sz="3000" b="1" dirty="0" smtClean="0"/>
              <a:t>od 21.12.2020 do 5.2.2021 - skúškové </a:t>
            </a:r>
            <a:r>
              <a:rPr lang="sk-SK" sz="3000" b="1" dirty="0" err="1" smtClean="0"/>
              <a:t>obd</a:t>
            </a:r>
            <a:r>
              <a:rPr lang="sk-SK" sz="3000" b="1" dirty="0" smtClean="0"/>
              <a:t>. ZS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sk-SK" sz="1400" b="1" dirty="0" smtClean="0"/>
              <a:t>* * *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sk-SK" sz="3000" dirty="0" smtClean="0">
                <a:solidFill>
                  <a:srgbClr val="FFC000"/>
                </a:solidFill>
              </a:rPr>
              <a:t>Trvanie letného semestra (LS)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sk-SK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sk-SK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 8.2.2021 do 7.5.2021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sk-SK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 10.5.2021 do 30.6.2021 </a:t>
            </a:r>
            <a:r>
              <a:rPr lang="sk-SK" sz="3000" b="1" dirty="0" smtClean="0"/>
              <a:t>- skúškové </a:t>
            </a:r>
            <a:r>
              <a:rPr lang="sk-SK" sz="3000" b="1" dirty="0" err="1" smtClean="0"/>
              <a:t>obd</a:t>
            </a:r>
            <a:r>
              <a:rPr lang="sk-SK" sz="3000" b="1" dirty="0" smtClean="0"/>
              <a:t>. LS</a:t>
            </a:r>
            <a:endParaRPr lang="sk-SK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mtClean="0"/>
              <a:t>ŠKOLNÉ A POPLATKY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sk-SK" sz="3000" dirty="0" smtClean="0"/>
              <a:t>Zákon o vysokých školách č. 131/2002 </a:t>
            </a:r>
            <a:r>
              <a:rPr lang="sk-SK" sz="3000" dirty="0" err="1" smtClean="0"/>
              <a:t>Z.z</a:t>
            </a:r>
            <a:r>
              <a:rPr lang="sk-SK" sz="3000" dirty="0" smtClean="0"/>
              <a:t>. v znení neskorších predpisov</a:t>
            </a:r>
          </a:p>
          <a:p>
            <a:pPr marL="0" indent="0">
              <a:buFont typeface="Arial" charset="0"/>
              <a:buNone/>
              <a:defRPr/>
            </a:pPr>
            <a:r>
              <a:rPr lang="sk-SK" sz="3000" dirty="0" smtClean="0"/>
              <a:t>Interný predpis – Smernica o školnom a poplatkoch </a:t>
            </a:r>
          </a:p>
          <a:p>
            <a:pPr>
              <a:defRPr/>
            </a:pPr>
            <a:r>
              <a:rPr lang="sk-SK" i="1" dirty="0" smtClean="0">
                <a:solidFill>
                  <a:srgbClr val="FFFF00"/>
                </a:solidFill>
              </a:rPr>
              <a:t>Denné štúdium je bezplatné</a:t>
            </a:r>
          </a:p>
          <a:p>
            <a:pPr>
              <a:spcAft>
                <a:spcPts val="600"/>
              </a:spcAft>
              <a:defRPr/>
            </a:pPr>
            <a:r>
              <a:rPr lang="sk-SK" i="1" dirty="0" smtClean="0"/>
              <a:t>Externé štúdium je spoplatnené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sk-SK" i="1" dirty="0" smtClean="0"/>
              <a:t>... v zmysle Cenníka školného a poplatkov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sk-SK" sz="1500" i="1" dirty="0" smtClean="0"/>
              <a:t>***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sk-SK" i="1" dirty="0" smtClean="0"/>
              <a:t>Pozri tiež : Informácia o usmernení úhrad... 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sk-SK" i="1" dirty="0" smtClean="0"/>
              <a:t>na web stránke FM a MAIS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b="1" smtClean="0">
                <a:solidFill>
                  <a:srgbClr val="FFC000"/>
                </a:solidFill>
              </a:rPr>
              <a:t>ŠKOLNÉ A POPLATKY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sk-SK" dirty="0"/>
              <a:t>Zákon o vysokých školách stanovuje povinnosť </a:t>
            </a:r>
            <a:r>
              <a:rPr lang="sk-SK" dirty="0" smtClean="0"/>
              <a:t>denného študenta </a:t>
            </a:r>
            <a:r>
              <a:rPr lang="sk-SK" dirty="0"/>
              <a:t>verejnej vysokej školy uhradiť školné </a:t>
            </a:r>
            <a:r>
              <a:rPr lang="sk-SK" dirty="0" smtClean="0"/>
              <a:t>v </a:t>
            </a:r>
            <a:r>
              <a:rPr lang="sk-SK" dirty="0"/>
              <a:t>týchto </a:t>
            </a:r>
            <a:r>
              <a:rPr lang="sk-SK" dirty="0" smtClean="0"/>
              <a:t>prípadoch (v dennej forme):</a:t>
            </a:r>
            <a:endParaRPr lang="sk-SK" dirty="0"/>
          </a:p>
          <a:p>
            <a:pPr>
              <a:defRPr/>
            </a:pPr>
            <a:r>
              <a:rPr lang="sk-SK" dirty="0"/>
              <a:t>nadštandardná dĺžka </a:t>
            </a:r>
            <a:r>
              <a:rPr lang="sk-SK" dirty="0" smtClean="0"/>
              <a:t>štúdia</a:t>
            </a:r>
          </a:p>
          <a:p>
            <a:pPr>
              <a:defRPr/>
            </a:pPr>
            <a:r>
              <a:rPr lang="sk-SK" dirty="0"/>
              <a:t>s</a:t>
            </a:r>
            <a:r>
              <a:rPr lang="sk-SK" dirty="0" smtClean="0"/>
              <a:t>úbežné štúdium </a:t>
            </a:r>
          </a:p>
          <a:p>
            <a:pPr marL="0" indent="0">
              <a:buFont typeface="Arial" charset="0"/>
              <a:buNone/>
              <a:defRPr/>
            </a:pPr>
            <a:endParaRPr lang="sk-SK" dirty="0" smtClean="0"/>
          </a:p>
          <a:p>
            <a:pPr marL="0" indent="0">
              <a:buFont typeface="Arial" charset="0"/>
              <a:buNone/>
              <a:defRPr/>
            </a:pPr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Školné:</a:t>
            </a:r>
          </a:p>
          <a:p>
            <a:pPr>
              <a:defRPr/>
            </a:pPr>
            <a:r>
              <a:rPr lang="sk-SK" b="1" dirty="0" smtClean="0"/>
              <a:t>700 </a:t>
            </a:r>
            <a:r>
              <a:rPr lang="sk-SK" b="1" dirty="0"/>
              <a:t>€</a:t>
            </a:r>
            <a:r>
              <a:rPr lang="sk-SK" dirty="0"/>
              <a:t> (Bc. stupeň:  4. a 5. rok </a:t>
            </a:r>
            <a:r>
              <a:rPr lang="sk-SK" dirty="0" smtClean="0"/>
              <a:t>denného štúdia),</a:t>
            </a:r>
            <a:r>
              <a:rPr lang="sk-SK" dirty="0"/>
              <a:t> </a:t>
            </a:r>
            <a:endParaRPr lang="sk-SK" dirty="0" smtClean="0"/>
          </a:p>
          <a:p>
            <a:pPr>
              <a:defRPr/>
            </a:pPr>
            <a:r>
              <a:rPr lang="sk-SK" b="1" dirty="0" smtClean="0"/>
              <a:t>1 </a:t>
            </a:r>
            <a:r>
              <a:rPr lang="sk-SK" b="1" dirty="0"/>
              <a:t>000 €</a:t>
            </a:r>
            <a:r>
              <a:rPr lang="sk-SK" dirty="0"/>
              <a:t> (Mgr. stupeň:  3. a 4. </a:t>
            </a:r>
            <a:r>
              <a:rPr lang="sk-SK" dirty="0" smtClean="0"/>
              <a:t>rok denného  </a:t>
            </a:r>
            <a:r>
              <a:rPr lang="sk-SK" dirty="0"/>
              <a:t>štúdia).</a:t>
            </a:r>
          </a:p>
          <a:p>
            <a:pPr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mtClean="0"/>
              <a:t>ŠTIPENDIÁ</a:t>
            </a:r>
          </a:p>
        </p:txBody>
      </p:sp>
      <p:sp>
        <p:nvSpPr>
          <p:cNvPr id="23555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sk-SK" altLang="sk-SK" dirty="0" smtClean="0"/>
              <a:t>Systém štipendií</a:t>
            </a:r>
            <a:r>
              <a:rPr lang="sk-SK" altLang="sk-SK" dirty="0"/>
              <a:t>:</a:t>
            </a:r>
            <a:endParaRPr lang="sk-SK" altLang="sk-SK" dirty="0" smtClean="0"/>
          </a:p>
          <a:p>
            <a:pPr>
              <a:defRPr/>
            </a:pPr>
            <a:r>
              <a:rPr lang="sk-SK" altLang="sk-SK" b="1" dirty="0" smtClean="0">
                <a:solidFill>
                  <a:srgbClr val="FFC000"/>
                </a:solidFill>
              </a:rPr>
              <a:t>Sociálne</a:t>
            </a:r>
            <a:r>
              <a:rPr lang="sk-SK" altLang="sk-SK" dirty="0" smtClean="0"/>
              <a:t> štipendiá – viac informácií u vašej študijnej referentky a na nástenke</a:t>
            </a:r>
          </a:p>
          <a:p>
            <a:pPr>
              <a:defRPr/>
            </a:pPr>
            <a:r>
              <a:rPr lang="sk-SK" altLang="sk-SK" b="1" dirty="0" smtClean="0">
                <a:solidFill>
                  <a:srgbClr val="FFC000"/>
                </a:solidFill>
              </a:rPr>
              <a:t>Prospechové motivačné</a:t>
            </a:r>
            <a:r>
              <a:rPr lang="sk-SK" altLang="sk-SK" dirty="0" smtClean="0"/>
              <a:t> štipendiá</a:t>
            </a:r>
          </a:p>
          <a:p>
            <a:pPr>
              <a:defRPr/>
            </a:pPr>
            <a:r>
              <a:rPr lang="sk-SK" altLang="sk-SK" b="1" dirty="0" smtClean="0">
                <a:solidFill>
                  <a:srgbClr val="FFC000"/>
                </a:solidFill>
              </a:rPr>
              <a:t>Mimoriadne motivačné </a:t>
            </a:r>
            <a:r>
              <a:rPr lang="sk-SK" altLang="sk-SK" dirty="0" smtClean="0"/>
              <a:t>štipendiá </a:t>
            </a:r>
          </a:p>
          <a:p>
            <a:pPr marL="0" indent="0">
              <a:buFont typeface="Arial" charset="0"/>
              <a:buNone/>
              <a:defRPr/>
            </a:pPr>
            <a:endParaRPr lang="sk-SK" altLang="sk-SK" dirty="0"/>
          </a:p>
          <a:p>
            <a:pPr marL="0" indent="0">
              <a:buFont typeface="Arial" charset="0"/>
              <a:buNone/>
              <a:defRPr/>
            </a:pPr>
            <a:r>
              <a:rPr lang="sk-SK" altLang="sk-SK" dirty="0" smtClean="0"/>
              <a:t>v zmysle Štipendijného poriadku PU v Prešove </a:t>
            </a:r>
          </a:p>
          <a:p>
            <a:pPr>
              <a:defRPr/>
            </a:pPr>
            <a:endParaRPr lang="sk-SK" alt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sk-SK" altLang="sk-SK" dirty="0" smtClean="0"/>
              <a:t>MOŽNOSTI ŠTÚDIA V ZAHRANIČÍ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55575" y="836712"/>
            <a:ext cx="8964613" cy="6021288"/>
          </a:xfrm>
        </p:spPr>
        <p:txBody>
          <a:bodyPr/>
          <a:lstStyle/>
          <a:p>
            <a:pPr>
              <a:defRPr/>
            </a:pPr>
            <a:r>
              <a:rPr lang="sk-SK" sz="2400" b="1" dirty="0" err="1" smtClean="0"/>
              <a:t>Erasmus</a:t>
            </a:r>
            <a:r>
              <a:rPr lang="sk-SK" sz="2200" b="1" dirty="0" smtClean="0"/>
              <a:t> + mobility </a:t>
            </a:r>
            <a:r>
              <a:rPr lang="sk-SK" sz="2200" dirty="0" smtClean="0"/>
              <a:t>(na univerzitách)</a:t>
            </a:r>
          </a:p>
          <a:p>
            <a:pPr>
              <a:defRPr/>
            </a:pPr>
            <a:r>
              <a:rPr lang="sk-SK" sz="2400" b="1" dirty="0" err="1" smtClean="0"/>
              <a:t>Erasmus</a:t>
            </a:r>
            <a:r>
              <a:rPr lang="sk-SK" sz="2200" b="1" dirty="0" smtClean="0"/>
              <a:t> + stáže </a:t>
            </a:r>
            <a:r>
              <a:rPr lang="sk-SK" sz="2200" dirty="0" smtClean="0"/>
              <a:t>(v organizáciách, v podnikoch...)</a:t>
            </a:r>
          </a:p>
          <a:p>
            <a:pPr>
              <a:defRPr/>
            </a:pPr>
            <a:r>
              <a:rPr lang="sk-SK" sz="2400" b="1" dirty="0" smtClean="0"/>
              <a:t>Iné</a:t>
            </a:r>
            <a:r>
              <a:rPr lang="sk-SK" sz="2400" dirty="0" smtClean="0"/>
              <a:t> formy mobilít a stáží</a:t>
            </a:r>
          </a:p>
          <a:p>
            <a:pPr lvl="1">
              <a:defRPr/>
            </a:pPr>
            <a:r>
              <a:rPr lang="sk-SK" sz="2000" b="1" dirty="0" smtClean="0">
                <a:solidFill>
                  <a:srgbClr val="FFFF00"/>
                </a:solidFill>
              </a:rPr>
              <a:t>SAIA </a:t>
            </a:r>
            <a:r>
              <a:rPr lang="sk-SK" sz="2000" b="1" dirty="0" err="1" smtClean="0">
                <a:solidFill>
                  <a:srgbClr val="FFFF00"/>
                </a:solidFill>
              </a:rPr>
              <a:t>n.o</a:t>
            </a:r>
            <a:r>
              <a:rPr lang="sk-SK" sz="2000" b="1" dirty="0" smtClean="0">
                <a:solidFill>
                  <a:srgbClr val="FFFF00"/>
                </a:solidFill>
              </a:rPr>
              <a:t>. - Slovenská akademická informačná agentúra</a:t>
            </a:r>
            <a:endParaRPr lang="sk-SK" sz="2000" dirty="0" smtClean="0">
              <a:solidFill>
                <a:srgbClr val="FFFF00"/>
              </a:solidFill>
            </a:endParaRPr>
          </a:p>
          <a:p>
            <a:pPr lvl="1">
              <a:defRPr/>
            </a:pPr>
            <a:r>
              <a:rPr lang="sk-SK" sz="2000" b="1" dirty="0" smtClean="0">
                <a:solidFill>
                  <a:srgbClr val="FFFF00"/>
                </a:solidFill>
              </a:rPr>
              <a:t>SAAIC - Slovenská akademická asociácia pre medzinárodnú spoluprácu</a:t>
            </a:r>
            <a:endParaRPr lang="sk-SK" sz="2000" dirty="0" smtClean="0">
              <a:solidFill>
                <a:srgbClr val="FFFF00"/>
              </a:solidFill>
            </a:endParaRPr>
          </a:p>
          <a:p>
            <a:pPr lvl="1">
              <a:defRPr/>
            </a:pPr>
            <a:r>
              <a:rPr lang="sk-SK" sz="2000" b="1" dirty="0" smtClean="0">
                <a:solidFill>
                  <a:srgbClr val="FFFF00"/>
                </a:solidFill>
              </a:rPr>
              <a:t>Slovak @ </a:t>
            </a:r>
            <a:r>
              <a:rPr lang="sk-SK" sz="2000" b="1" dirty="0" err="1" smtClean="0">
                <a:solidFill>
                  <a:srgbClr val="FFFF00"/>
                </a:solidFill>
              </a:rPr>
              <a:t>American</a:t>
            </a:r>
            <a:r>
              <a:rPr lang="sk-SK" sz="2000" b="1" dirty="0" smtClean="0">
                <a:solidFill>
                  <a:srgbClr val="FFFF00"/>
                </a:solidFill>
              </a:rPr>
              <a:t> </a:t>
            </a:r>
            <a:r>
              <a:rPr lang="sk-SK" sz="2000" b="1" dirty="0" err="1" smtClean="0">
                <a:solidFill>
                  <a:srgbClr val="FFFF00"/>
                </a:solidFill>
              </a:rPr>
              <a:t>Foundation</a:t>
            </a:r>
            <a:endParaRPr lang="sk-SK" sz="2000" dirty="0" smtClean="0">
              <a:solidFill>
                <a:srgbClr val="FFFF00"/>
              </a:solidFill>
            </a:endParaRPr>
          </a:p>
          <a:p>
            <a:pPr lvl="1">
              <a:defRPr/>
            </a:pPr>
            <a:r>
              <a:rPr lang="sk-SK" sz="2000" b="1" dirty="0" smtClean="0">
                <a:solidFill>
                  <a:srgbClr val="FFFF00"/>
                </a:solidFill>
              </a:rPr>
              <a:t>Národný štipendijný program</a:t>
            </a:r>
            <a:endParaRPr lang="sk-SK" sz="2000" dirty="0" smtClean="0">
              <a:solidFill>
                <a:srgbClr val="FFFF00"/>
              </a:solidFill>
            </a:endParaRPr>
          </a:p>
          <a:p>
            <a:pPr lvl="1">
              <a:defRPr/>
            </a:pPr>
            <a:r>
              <a:rPr lang="sk-SK" sz="2000" b="1" dirty="0" smtClean="0">
                <a:solidFill>
                  <a:srgbClr val="FFFF00"/>
                </a:solidFill>
              </a:rPr>
              <a:t>CEEPUS</a:t>
            </a:r>
          </a:p>
          <a:p>
            <a:pPr lvl="1">
              <a:defRPr/>
            </a:pPr>
            <a:r>
              <a:rPr lang="sk-SK" sz="2000" b="1" dirty="0" smtClean="0">
                <a:solidFill>
                  <a:srgbClr val="FFFF00"/>
                </a:solidFill>
              </a:rPr>
              <a:t>...</a:t>
            </a:r>
            <a:endParaRPr lang="sk-SK" sz="2000" dirty="0" smtClean="0">
              <a:solidFill>
                <a:srgbClr val="FFFF00"/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sk-SK" sz="2500" dirty="0" smtClean="0"/>
              <a:t>Viac </a:t>
            </a:r>
            <a:r>
              <a:rPr lang="sk-SK" sz="2500" dirty="0" err="1" smtClean="0"/>
              <a:t>info</a:t>
            </a:r>
            <a:r>
              <a:rPr lang="sk-SK" sz="2500" dirty="0" smtClean="0"/>
              <a:t>:</a:t>
            </a:r>
          </a:p>
          <a:p>
            <a:pPr>
              <a:defRPr/>
            </a:pPr>
            <a:r>
              <a:rPr lang="sk-SK" sz="2500" dirty="0" smtClean="0"/>
              <a:t>na Útvare pre zahraničné vzťahy </a:t>
            </a:r>
          </a:p>
          <a:p>
            <a:pPr>
              <a:defRPr/>
            </a:pPr>
            <a:r>
              <a:rPr lang="sk-SK" sz="2500" dirty="0" smtClean="0"/>
              <a:t>u Fakultného koordinátora </a:t>
            </a:r>
            <a:r>
              <a:rPr lang="sk-SK" sz="2500" dirty="0" err="1" smtClean="0"/>
              <a:t>Erasmus</a:t>
            </a:r>
            <a:r>
              <a:rPr lang="sk-SK" sz="2500" dirty="0" smtClean="0"/>
              <a:t>: Mgr. Zuzana </a:t>
            </a:r>
            <a:r>
              <a:rPr lang="sk-SK" sz="2500" dirty="0" err="1" smtClean="0"/>
              <a:t>Daňková</a:t>
            </a:r>
            <a:r>
              <a:rPr lang="sk-SK" dirty="0" smtClean="0"/>
              <a:t>     			        </a:t>
            </a:r>
            <a:r>
              <a:rPr lang="sk-SK" sz="2400" dirty="0" smtClean="0"/>
              <a:t>(Katedra interkultúrnej komunikácie)</a:t>
            </a:r>
            <a:endParaRPr lang="sk-SK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mtClean="0"/>
              <a:t>KOMUNIKÁCIA SO ŠTUDENTMI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sk-SK" dirty="0" smtClean="0"/>
              <a:t>Centrum výpočtovej techniky (Ul. 17. novembra č. 1) zriaďuje mailovú adresu v tvare: 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sk-SK" sz="4000" dirty="0" err="1" smtClean="0">
                <a:solidFill>
                  <a:srgbClr val="FFFF00"/>
                </a:solidFill>
              </a:rPr>
              <a:t>meno.priezvisko@smail.unipo.sk</a:t>
            </a:r>
            <a:endParaRPr lang="sk-SK" sz="4000" dirty="0" smtClean="0">
              <a:solidFill>
                <a:srgbClr val="FFFF00"/>
              </a:solidFill>
            </a:endParaRPr>
          </a:p>
          <a:p>
            <a:pPr marL="0" indent="0" algn="ctr">
              <a:buFont typeface="Arial" charset="0"/>
              <a:buNone/>
              <a:defRPr/>
            </a:pPr>
            <a:endParaRPr lang="sk-SK" sz="4000" dirty="0">
              <a:solidFill>
                <a:srgbClr val="FFFF00"/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sk-SK" b="1" u="sng" dirty="0" smtClean="0"/>
              <a:t>Preferujeme komunikáciu:</a:t>
            </a:r>
          </a:p>
          <a:p>
            <a:pPr marL="514350" indent="-514350">
              <a:buFont typeface="Arial" charset="0"/>
              <a:buAutoNum type="arabicParenR"/>
              <a:defRPr/>
            </a:pPr>
            <a:r>
              <a:rPr lang="sk-SK" dirty="0"/>
              <a:t>o</a:t>
            </a:r>
            <a:r>
              <a:rPr lang="sk-SK" dirty="0" smtClean="0"/>
              <a:t>sobnú (v rámci úradných hodín)</a:t>
            </a:r>
          </a:p>
          <a:p>
            <a:pPr marL="514350" indent="-514350">
              <a:buFont typeface="Arial" charset="0"/>
              <a:buAutoNum type="arabicParenR"/>
              <a:defRPr/>
            </a:pPr>
            <a:r>
              <a:rPr lang="sk-SK" dirty="0"/>
              <a:t>m</a:t>
            </a:r>
            <a:r>
              <a:rPr lang="sk-SK" dirty="0" smtClean="0"/>
              <a:t>ailovú s použitím univerzitnej adresy (.......@smail.unipo.sk)</a:t>
            </a:r>
          </a:p>
          <a:p>
            <a:pPr marL="514350" indent="-514350">
              <a:buFont typeface="Arial" charset="0"/>
              <a:buAutoNum type="arabicParenR"/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mtClean="0"/>
              <a:t>POVINNOSTI ŠTUDENTA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k-SK" dirty="0"/>
              <a:t>Študijné povinnosti študenta vyplývajú </a:t>
            </a:r>
            <a:r>
              <a:rPr lang="sk-SK" dirty="0" smtClean="0"/>
              <a:t>           zo </a:t>
            </a:r>
            <a:r>
              <a:rPr lang="sk-SK" dirty="0">
                <a:solidFill>
                  <a:srgbClr val="FFFF00"/>
                </a:solidFill>
              </a:rPr>
              <a:t>študijného programu</a:t>
            </a:r>
            <a:r>
              <a:rPr lang="sk-SK" dirty="0"/>
              <a:t>, ktorý študuje, </a:t>
            </a:r>
            <a:r>
              <a:rPr lang="sk-SK" dirty="0" smtClean="0"/>
              <a:t>            a </a:t>
            </a:r>
            <a:r>
              <a:rPr lang="sk-SK" dirty="0"/>
              <a:t>zo </a:t>
            </a:r>
            <a:r>
              <a:rPr lang="sk-SK" dirty="0">
                <a:solidFill>
                  <a:srgbClr val="FFFF00"/>
                </a:solidFill>
              </a:rPr>
              <a:t>Š</a:t>
            </a:r>
            <a:r>
              <a:rPr lang="sk-SK" dirty="0" smtClean="0">
                <a:solidFill>
                  <a:srgbClr val="FFFF00"/>
                </a:solidFill>
              </a:rPr>
              <a:t>tudijného poriadku PU v Prešove a FM PU v Prešove</a:t>
            </a:r>
            <a:r>
              <a:rPr lang="sk-SK" dirty="0" smtClean="0"/>
              <a:t>. </a:t>
            </a:r>
          </a:p>
          <a:p>
            <a:pPr marL="0" indent="0">
              <a:buFont typeface="Arial" charset="0"/>
              <a:buNone/>
              <a:defRPr/>
            </a:pPr>
            <a:endParaRPr lang="sk-SK" dirty="0" smtClean="0"/>
          </a:p>
          <a:p>
            <a:pPr>
              <a:defRPr/>
            </a:pPr>
            <a:r>
              <a:rPr lang="sk-SK" dirty="0" smtClean="0"/>
              <a:t>Študent je povinný dodržiavať vnútorné predpisy vysokej školy a jej súčastí. </a:t>
            </a:r>
            <a:endParaRPr lang="sk-SK" dirty="0"/>
          </a:p>
          <a:p>
            <a:pPr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150"/>
          </a:xfrm>
        </p:spPr>
        <p:txBody>
          <a:bodyPr/>
          <a:lstStyle/>
          <a:p>
            <a:r>
              <a:rPr lang="sk-SK" altLang="sk-SK" smtClean="0">
                <a:solidFill>
                  <a:srgbClr val="FFC000"/>
                </a:solidFill>
              </a:rPr>
              <a:t>POVINNOSTI ŠTUDENTA</a:t>
            </a:r>
          </a:p>
        </p:txBody>
      </p:sp>
      <p:sp>
        <p:nvSpPr>
          <p:cNvPr id="37891" name="Zástupný symbol obsahu 2"/>
          <p:cNvSpPr>
            <a:spLocks noGrp="1"/>
          </p:cNvSpPr>
          <p:nvPr>
            <p:ph idx="1"/>
          </p:nvPr>
        </p:nvSpPr>
        <p:spPr>
          <a:xfrm>
            <a:off x="179388" y="620713"/>
            <a:ext cx="8785225" cy="61214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sk-SK" altLang="sk-SK" b="1" dirty="0" smtClean="0"/>
              <a:t>Študent je ďalej povinný najmä:</a:t>
            </a:r>
          </a:p>
          <a:p>
            <a:pPr marL="0" indent="0">
              <a:buFont typeface="Arial" charset="0"/>
              <a:buNone/>
            </a:pPr>
            <a:endParaRPr lang="sk-SK" altLang="sk-SK" b="1" dirty="0" smtClean="0"/>
          </a:p>
          <a:p>
            <a:pPr marL="0" indent="0">
              <a:buFont typeface="Arial" charset="0"/>
              <a:buNone/>
            </a:pPr>
            <a:r>
              <a:rPr lang="sk-SK" altLang="sk-SK" sz="2300" dirty="0" smtClean="0">
                <a:solidFill>
                  <a:srgbClr val="FF0000"/>
                </a:solidFill>
              </a:rPr>
              <a:t>a)</a:t>
            </a:r>
            <a:r>
              <a:rPr lang="sk-SK" altLang="sk-SK" sz="2300" dirty="0" smtClean="0"/>
              <a:t> chrániť a hospodárne využívať majetok, prostriedky a služby vysokej školy,</a:t>
            </a:r>
          </a:p>
          <a:p>
            <a:pPr marL="0" indent="0">
              <a:buFont typeface="Arial" charset="0"/>
              <a:buNone/>
            </a:pPr>
            <a:r>
              <a:rPr lang="sk-SK" altLang="sk-SK" sz="2300" dirty="0" smtClean="0">
                <a:solidFill>
                  <a:srgbClr val="FF0000"/>
                </a:solidFill>
              </a:rPr>
              <a:t>b)</a:t>
            </a:r>
            <a:r>
              <a:rPr lang="sk-SK" altLang="sk-SK" sz="2300" dirty="0" smtClean="0"/>
              <a:t> uhrádzať školné a poplatky spojené so štúdiom podľa tohto zákona, a to výlučne a priamo vysokej škole, na ktorej je zapísaný, a pravdivo uviesť skutočnosti rozhodujúce na ich určenie,</a:t>
            </a:r>
          </a:p>
          <a:p>
            <a:pPr marL="0" indent="0">
              <a:buFont typeface="Arial" charset="0"/>
              <a:buNone/>
            </a:pPr>
            <a:r>
              <a:rPr lang="sk-SK" altLang="sk-SK" sz="2300" dirty="0" smtClean="0">
                <a:solidFill>
                  <a:srgbClr val="FF0000"/>
                </a:solidFill>
              </a:rPr>
              <a:t>c)</a:t>
            </a:r>
            <a:r>
              <a:rPr lang="sk-SK" altLang="sk-SK" sz="2300" dirty="0" smtClean="0"/>
              <a:t> oznámiť vysokej škole alebo fakulte, ak je zapísaný na študijný program uskutočňovaný na inej fakulte,</a:t>
            </a:r>
          </a:p>
          <a:p>
            <a:pPr marL="0" indent="0">
              <a:buFont typeface="Arial" charset="0"/>
              <a:buNone/>
            </a:pPr>
            <a:r>
              <a:rPr lang="sk-SK" altLang="sk-SK" sz="2300" dirty="0" smtClean="0">
                <a:solidFill>
                  <a:srgbClr val="FF0000"/>
                </a:solidFill>
              </a:rPr>
              <a:t>d)</a:t>
            </a:r>
            <a:r>
              <a:rPr lang="sk-SK" altLang="sk-SK" sz="2300" dirty="0" smtClean="0"/>
              <a:t> oznámiť adresu určenú na doručovanie písomností,</a:t>
            </a:r>
          </a:p>
          <a:p>
            <a:pPr marL="0" indent="0">
              <a:buFont typeface="Arial" charset="0"/>
              <a:buNone/>
            </a:pPr>
            <a:r>
              <a:rPr lang="sk-SK" altLang="sk-SK" sz="2300" dirty="0" smtClean="0">
                <a:solidFill>
                  <a:srgbClr val="FF0000"/>
                </a:solidFill>
              </a:rPr>
              <a:t>e)</a:t>
            </a:r>
            <a:r>
              <a:rPr lang="sk-SK" altLang="sk-SK" sz="2300" dirty="0" smtClean="0"/>
              <a:t> osobne sa dostaviť na písomné predvolanie rektora, dekana alebo nimi povereného zamestnanca vysokej školy alebo fakulty na prerokovanie otázok týkajúcich sa priebehu alebo skončenia jeho štúdia, alebo súvisiacich s jeho právami a povinnosťami...</a:t>
            </a:r>
          </a:p>
          <a:p>
            <a:pPr marL="0" indent="0">
              <a:buFont typeface="Arial" charset="0"/>
              <a:buNone/>
            </a:pPr>
            <a:endParaRPr lang="sk-SK" altLang="sk-SK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pPr eaLnBrk="1" hangingPunct="1"/>
            <a:r>
              <a:rPr lang="sk-SK" altLang="sk-SK" smtClean="0"/>
              <a:t>ZÁKLADNÉ DOKUMENTY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288" y="764704"/>
            <a:ext cx="8229600" cy="609329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sk-SK" sz="2000" b="1" dirty="0"/>
              <a:t> </a:t>
            </a:r>
            <a:r>
              <a:rPr lang="sk-SK" sz="2400" b="1" dirty="0"/>
              <a:t>Celoslovenské</a:t>
            </a:r>
          </a:p>
          <a:p>
            <a:pPr eaLnBrk="1" hangingPunct="1">
              <a:defRPr/>
            </a:pPr>
            <a:r>
              <a:rPr lang="sk-SK" sz="2000" dirty="0" smtClean="0">
                <a:solidFill>
                  <a:srgbClr val="FFFF00"/>
                </a:solidFill>
              </a:rPr>
              <a:t>Zákon </a:t>
            </a:r>
            <a:r>
              <a:rPr lang="sk-SK" sz="2000" dirty="0">
                <a:solidFill>
                  <a:srgbClr val="FFFF00"/>
                </a:solidFill>
              </a:rPr>
              <a:t>o vysokých </a:t>
            </a:r>
            <a:r>
              <a:rPr lang="sk-SK" sz="2000" dirty="0" smtClean="0">
                <a:solidFill>
                  <a:srgbClr val="FFFF00"/>
                </a:solidFill>
              </a:rPr>
              <a:t>školách č. 131/2002 </a:t>
            </a:r>
            <a:r>
              <a:rPr lang="sk-SK" sz="2000" dirty="0" err="1" smtClean="0">
                <a:solidFill>
                  <a:srgbClr val="FFFF00"/>
                </a:solidFill>
              </a:rPr>
              <a:t>Z.z</a:t>
            </a:r>
            <a:r>
              <a:rPr lang="sk-SK" sz="2000" dirty="0" smtClean="0">
                <a:solidFill>
                  <a:srgbClr val="FFFF00"/>
                </a:solidFill>
              </a:rPr>
              <a:t>. v znení neskorších predpisov a doplnky </a:t>
            </a:r>
            <a:r>
              <a:rPr lang="sk-SK" sz="2000" dirty="0">
                <a:solidFill>
                  <a:srgbClr val="FFFF00"/>
                </a:solidFill>
              </a:rPr>
              <a:t>k zákonu o vysokých </a:t>
            </a:r>
            <a:r>
              <a:rPr lang="sk-SK" sz="2000" dirty="0" smtClean="0">
                <a:solidFill>
                  <a:srgbClr val="FFFF00"/>
                </a:solidFill>
              </a:rPr>
              <a:t>školách</a:t>
            </a:r>
          </a:p>
          <a:p>
            <a:pPr eaLnBrk="1" hangingPunct="1">
              <a:defRPr/>
            </a:pPr>
            <a:r>
              <a:rPr lang="sk-SK" sz="2000" dirty="0" smtClean="0">
                <a:solidFill>
                  <a:srgbClr val="FFFF00"/>
                </a:solidFill>
              </a:rPr>
              <a:t>Vyhláška o kreditovom systéme štúdia</a:t>
            </a:r>
            <a:endParaRPr lang="sk-SK" sz="2000" dirty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sk-SK" sz="2000" dirty="0" smtClean="0">
                <a:solidFill>
                  <a:srgbClr val="FFFF00"/>
                </a:solidFill>
              </a:rPr>
              <a:t>Vyhlášky </a:t>
            </a:r>
            <a:r>
              <a:rPr lang="sk-SK" sz="2000" dirty="0">
                <a:solidFill>
                  <a:srgbClr val="FFFF00"/>
                </a:solidFill>
              </a:rPr>
              <a:t>k priznávaniu sociálnych </a:t>
            </a:r>
            <a:r>
              <a:rPr lang="sk-SK" sz="2000" dirty="0" smtClean="0">
                <a:solidFill>
                  <a:srgbClr val="FFFF00"/>
                </a:solidFill>
              </a:rPr>
              <a:t>štipendií</a:t>
            </a:r>
            <a:endParaRPr lang="sk-SK" sz="2000" b="1" dirty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sk-SK" sz="2400" b="1" dirty="0" smtClean="0"/>
              <a:t>Univerzitné </a:t>
            </a:r>
            <a:r>
              <a:rPr lang="sk-SK" sz="2400" b="1" dirty="0"/>
              <a:t>(PU v Prešove</a:t>
            </a:r>
            <a:r>
              <a:rPr lang="sk-SK" sz="2400" b="1" dirty="0" smtClean="0"/>
              <a:t>)</a:t>
            </a:r>
          </a:p>
          <a:p>
            <a:pPr eaLnBrk="1">
              <a:defRPr/>
            </a:pPr>
            <a:r>
              <a:rPr lang="sk-SK" sz="2000" dirty="0" smtClean="0">
                <a:solidFill>
                  <a:srgbClr val="FFFF00"/>
                </a:solidFill>
              </a:rPr>
              <a:t>Študijný </a:t>
            </a:r>
            <a:r>
              <a:rPr lang="sk-SK" sz="2000" dirty="0">
                <a:solidFill>
                  <a:srgbClr val="FFFF00"/>
                </a:solidFill>
              </a:rPr>
              <a:t>poriadok PU v </a:t>
            </a:r>
            <a:r>
              <a:rPr lang="sk-SK" sz="2000" dirty="0" smtClean="0">
                <a:solidFill>
                  <a:srgbClr val="FFFF00"/>
                </a:solidFill>
              </a:rPr>
              <a:t>Prešove</a:t>
            </a:r>
            <a:endParaRPr lang="sk-SK" sz="2000" dirty="0">
              <a:solidFill>
                <a:srgbClr val="FFFF00"/>
              </a:solidFill>
            </a:endParaRPr>
          </a:p>
          <a:p>
            <a:pPr eaLnBrk="1">
              <a:defRPr/>
            </a:pPr>
            <a:r>
              <a:rPr lang="sk-SK" sz="2000" dirty="0" smtClean="0">
                <a:solidFill>
                  <a:srgbClr val="FFFF00"/>
                </a:solidFill>
              </a:rPr>
              <a:t>Disciplinárny </a:t>
            </a:r>
            <a:r>
              <a:rPr lang="sk-SK" sz="2000" dirty="0">
                <a:solidFill>
                  <a:srgbClr val="FFFF00"/>
                </a:solidFill>
              </a:rPr>
              <a:t>poriadok PU v Prešove pre študentov  </a:t>
            </a:r>
            <a:endParaRPr lang="sk-SK" sz="2000" dirty="0" smtClean="0">
              <a:solidFill>
                <a:srgbClr val="FFFF00"/>
              </a:solidFill>
            </a:endParaRPr>
          </a:p>
          <a:p>
            <a:pPr eaLnBrk="1">
              <a:defRPr/>
            </a:pPr>
            <a:r>
              <a:rPr lang="sk-SK" sz="2000" dirty="0" smtClean="0">
                <a:solidFill>
                  <a:srgbClr val="FFFF00"/>
                </a:solidFill>
              </a:rPr>
              <a:t>Štipendijný poriadok PU v Prešove</a:t>
            </a:r>
          </a:p>
          <a:p>
            <a:pPr eaLnBrk="1">
              <a:defRPr/>
            </a:pPr>
            <a:r>
              <a:rPr lang="sk-SK" sz="2000" dirty="0" smtClean="0">
                <a:solidFill>
                  <a:srgbClr val="FFFF00"/>
                </a:solidFill>
              </a:rPr>
              <a:t>Smernica </a:t>
            </a:r>
            <a:r>
              <a:rPr lang="sk-SK" sz="2000" dirty="0">
                <a:solidFill>
                  <a:srgbClr val="FFFF00"/>
                </a:solidFill>
              </a:rPr>
              <a:t>o náležitostiach záverečných prác</a:t>
            </a:r>
            <a:r>
              <a:rPr lang="sk-SK" sz="2000" dirty="0" smtClean="0">
                <a:solidFill>
                  <a:srgbClr val="FFFF00"/>
                </a:solidFill>
              </a:rPr>
              <a:t>…</a:t>
            </a:r>
          </a:p>
          <a:p>
            <a:pPr eaLnBrk="1">
              <a:defRPr/>
            </a:pPr>
            <a:r>
              <a:rPr lang="sk-SK" sz="2000" dirty="0" smtClean="0">
                <a:solidFill>
                  <a:srgbClr val="FFFF00"/>
                </a:solidFill>
              </a:rPr>
              <a:t>Cenník </a:t>
            </a:r>
            <a:r>
              <a:rPr lang="sk-SK" sz="2000" dirty="0">
                <a:solidFill>
                  <a:srgbClr val="FFFF00"/>
                </a:solidFill>
              </a:rPr>
              <a:t>poplatkov za štúdium </a:t>
            </a:r>
            <a:r>
              <a:rPr lang="sk-SK" sz="2000" dirty="0" smtClean="0">
                <a:solidFill>
                  <a:srgbClr val="FFFF00"/>
                </a:solidFill>
              </a:rPr>
              <a:t>2020/2021</a:t>
            </a:r>
            <a:endParaRPr lang="sk-SK" sz="2000" b="1" dirty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sk-SK" sz="2000" b="1" dirty="0"/>
              <a:t> </a:t>
            </a:r>
            <a:r>
              <a:rPr lang="sk-SK" sz="2400" b="1" dirty="0"/>
              <a:t>Fakultné (FM PU v Prešove</a:t>
            </a:r>
            <a:r>
              <a:rPr lang="sk-SK" sz="2000" b="1" dirty="0" smtClean="0"/>
              <a:t>)</a:t>
            </a:r>
            <a:endParaRPr lang="sk-SK" sz="2000" b="1" dirty="0"/>
          </a:p>
          <a:p>
            <a:pPr eaLnBrk="1" hangingPunct="1">
              <a:defRPr/>
            </a:pPr>
            <a:r>
              <a:rPr lang="sk-SK" sz="2000" dirty="0" smtClean="0">
                <a:solidFill>
                  <a:srgbClr val="FFFF00"/>
                </a:solidFill>
              </a:rPr>
              <a:t>Štatút fakulty</a:t>
            </a:r>
          </a:p>
          <a:p>
            <a:pPr eaLnBrk="1" hangingPunct="1">
              <a:defRPr/>
            </a:pPr>
            <a:r>
              <a:rPr lang="sk-SK" sz="2000" dirty="0" smtClean="0">
                <a:solidFill>
                  <a:srgbClr val="FFFF00"/>
                </a:solidFill>
              </a:rPr>
              <a:t>Študijný poriadok FM PU v Prešove</a:t>
            </a:r>
          </a:p>
          <a:p>
            <a:pPr eaLnBrk="1" hangingPunct="1">
              <a:defRPr/>
            </a:pPr>
            <a:r>
              <a:rPr lang="sk-SK" sz="2000" dirty="0" smtClean="0">
                <a:solidFill>
                  <a:srgbClr val="FFFF00"/>
                </a:solidFill>
              </a:rPr>
              <a:t>Opatrenia dekana </a:t>
            </a:r>
          </a:p>
          <a:p>
            <a:pPr eaLnBrk="1" hangingPunct="1">
              <a:defRPr/>
            </a:pPr>
            <a:r>
              <a:rPr lang="sk-SK" sz="2000" dirty="0" smtClean="0">
                <a:solidFill>
                  <a:srgbClr val="FFFF00"/>
                </a:solidFill>
              </a:rPr>
              <a:t>Oznamy</a:t>
            </a:r>
            <a:endParaRPr lang="sk-SK" sz="2000" dirty="0">
              <a:solidFill>
                <a:srgbClr val="FFFF00"/>
              </a:solidFill>
            </a:endParaRPr>
          </a:p>
          <a:p>
            <a:pPr marL="0" indent="0" eaLnBrk="1">
              <a:buFont typeface="Arial" charset="0"/>
              <a:buNone/>
              <a:defRPr/>
            </a:pPr>
            <a:endParaRPr lang="sk-SK" sz="2200" dirty="0"/>
          </a:p>
          <a:p>
            <a:pPr marL="0" indent="0" eaLnBrk="1" hangingPunct="1">
              <a:buFont typeface="Arial" charset="0"/>
              <a:buNone/>
              <a:defRPr/>
            </a:pPr>
            <a:endParaRPr lang="sk-SK" dirty="0"/>
          </a:p>
          <a:p>
            <a:pPr marL="514350" indent="-514350" eaLnBrk="1" hangingPunct="1">
              <a:buFont typeface="Arial" charset="0"/>
              <a:buAutoNum type="alphaLcParenR"/>
              <a:defRPr/>
            </a:pPr>
            <a:endParaRPr lang="sk-SK" dirty="0"/>
          </a:p>
          <a:p>
            <a:pPr eaLnBrk="1" hangingPunct="1"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ctrTitle"/>
          </p:nvPr>
        </p:nvSpPr>
        <p:spPr>
          <a:xfrm>
            <a:off x="611188" y="260350"/>
            <a:ext cx="7772400" cy="936625"/>
          </a:xfrm>
        </p:spPr>
        <p:txBody>
          <a:bodyPr/>
          <a:lstStyle/>
          <a:p>
            <a:r>
              <a:rPr lang="sk-SK" altLang="sk-SK" dirty="0" smtClean="0">
                <a:solidFill>
                  <a:srgbClr val="FF0000"/>
                </a:solidFill>
              </a:rPr>
              <a:t>!!!</a:t>
            </a:r>
            <a:r>
              <a:rPr lang="sk-SK" altLang="sk-SK" dirty="0" smtClean="0"/>
              <a:t> Najčastejšie problémy </a:t>
            </a:r>
            <a:r>
              <a:rPr lang="sk-SK" altLang="sk-SK" dirty="0" smtClean="0">
                <a:solidFill>
                  <a:srgbClr val="FF0000"/>
                </a:solidFill>
              </a:rPr>
              <a:t>!!!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850" y="1268413"/>
            <a:ext cx="8569325" cy="5589587"/>
          </a:xfrm>
        </p:spPr>
        <p:txBody>
          <a:bodyPr/>
          <a:lstStyle/>
          <a:p>
            <a:pPr algn="l">
              <a:defRPr/>
            </a:pPr>
            <a:r>
              <a:rPr lang="sk-SK" b="1" dirty="0" smtClean="0">
                <a:solidFill>
                  <a:srgbClr val="FFC000"/>
                </a:solidFill>
              </a:rPr>
              <a:t>Nenavolený predmet </a:t>
            </a:r>
          </a:p>
          <a:p>
            <a:pPr marL="457200" indent="-457200" algn="l">
              <a:buFontTx/>
              <a:buChar char="-"/>
              <a:defRPr/>
            </a:pPr>
            <a:r>
              <a:rPr lang="sk-SK" dirty="0" smtClean="0">
                <a:solidFill>
                  <a:schemeClr val="tx1"/>
                </a:solidFill>
              </a:rPr>
              <a:t>Po termíne zápisu rieši študijná referentka na základe žiadosti a dokladu o úhrade </a:t>
            </a:r>
            <a:r>
              <a:rPr lang="sk-SK" b="1" dirty="0" smtClean="0">
                <a:solidFill>
                  <a:srgbClr val="FF0000"/>
                </a:solidFill>
              </a:rPr>
              <a:t>po 1 €</a:t>
            </a:r>
            <a:endParaRPr lang="sk-SK" b="1" dirty="0" smtClean="0">
              <a:solidFill>
                <a:schemeClr val="tx1"/>
              </a:solidFill>
            </a:endParaRPr>
          </a:p>
          <a:p>
            <a:pPr marL="457200" indent="-457200" algn="l">
              <a:buFontTx/>
              <a:buChar char="-"/>
              <a:defRPr/>
            </a:pPr>
            <a:r>
              <a:rPr lang="sk-SK" dirty="0" smtClean="0">
                <a:solidFill>
                  <a:schemeClr val="tx1"/>
                </a:solidFill>
              </a:rPr>
              <a:t>V žiadosti sú taxatívne vymenované predmety</a:t>
            </a:r>
          </a:p>
          <a:p>
            <a:pPr algn="l">
              <a:defRPr/>
            </a:pPr>
            <a:endParaRPr lang="sk-SK" dirty="0" smtClean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sk-SK" b="1" dirty="0" smtClean="0">
                <a:solidFill>
                  <a:srgbClr val="FFC000"/>
                </a:solidFill>
              </a:rPr>
              <a:t>Neabsolvovanie predmetu</a:t>
            </a:r>
          </a:p>
          <a:p>
            <a:pPr marL="457200" indent="-457200" algn="l">
              <a:buFontTx/>
              <a:buChar char="-"/>
              <a:defRPr/>
            </a:pPr>
            <a:r>
              <a:rPr lang="sk-SK" dirty="0" smtClean="0">
                <a:solidFill>
                  <a:schemeClr val="tx1"/>
                </a:solidFill>
              </a:rPr>
              <a:t>Termíny  hodnotenia  sa môžu „spotrebovať“ len v príslušnom skúšobnom období</a:t>
            </a:r>
          </a:p>
          <a:p>
            <a:pPr marL="457200" indent="-457200" algn="l">
              <a:buFontTx/>
              <a:buChar char="-"/>
              <a:defRPr/>
            </a:pPr>
            <a:r>
              <a:rPr lang="sk-SK" dirty="0" smtClean="0">
                <a:solidFill>
                  <a:schemeClr val="tx1"/>
                </a:solidFill>
              </a:rPr>
              <a:t>Hodnotenie </a:t>
            </a:r>
            <a:r>
              <a:rPr lang="sk-SK" b="1" dirty="0" smtClean="0">
                <a:solidFill>
                  <a:srgbClr val="FF0000"/>
                </a:solidFill>
              </a:rPr>
              <a:t>FX</a:t>
            </a:r>
          </a:p>
          <a:p>
            <a:pPr algn="l">
              <a:defRPr/>
            </a:pPr>
            <a:r>
              <a:rPr lang="sk-SK" dirty="0" smtClean="0">
                <a:solidFill>
                  <a:schemeClr val="tx1"/>
                </a:solidFill>
              </a:rPr>
              <a:t>-   Zapísať opakovane v ďalšom ročníku</a:t>
            </a:r>
          </a:p>
          <a:p>
            <a:pPr algn="l">
              <a:defRPr/>
            </a:pPr>
            <a:endParaRPr lang="sk-SK" dirty="0" smtClean="0">
              <a:solidFill>
                <a:schemeClr val="tx1"/>
              </a:solidFill>
            </a:endParaRPr>
          </a:p>
          <a:p>
            <a:pPr algn="l">
              <a:defRPr/>
            </a:pPr>
            <a:endParaRPr lang="sk-SK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b="1" smtClean="0"/>
              <a:t>PREŠOVSKÁ UNIVERZITA                   V PREŠOVE</a:t>
            </a:r>
          </a:p>
        </p:txBody>
      </p:sp>
      <p:sp>
        <p:nvSpPr>
          <p:cNvPr id="4099" name="Zástupný symbol obsahu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60851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sk-SK" altLang="sk-SK" dirty="0" smtClean="0"/>
              <a:t>Adresa PU v Prešove</a:t>
            </a:r>
          </a:p>
          <a:p>
            <a:pPr eaLnBrk="1" hangingPunct="1">
              <a:defRPr/>
            </a:pPr>
            <a:r>
              <a:rPr lang="sk-SK" altLang="sk-SK" dirty="0" smtClean="0"/>
              <a:t>Ul. 17 novembra č. 15 (rektorát)</a:t>
            </a:r>
          </a:p>
          <a:p>
            <a:pPr eaLnBrk="1" hangingPunct="1">
              <a:defRPr/>
            </a:pPr>
            <a:r>
              <a:rPr lang="sk-SK" altLang="sk-SK" dirty="0" smtClean="0"/>
              <a:t>Ul. 17. novembra č. 1 (Areál VŠA)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sk-SK" altLang="sk-SK" sz="11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sk-SK" altLang="sk-SK" b="1" dirty="0" smtClean="0">
                <a:solidFill>
                  <a:srgbClr val="FFC000"/>
                </a:solidFill>
              </a:rPr>
              <a:t>Adresa FM PU v Prešove</a:t>
            </a:r>
          </a:p>
          <a:p>
            <a:pPr eaLnBrk="1" hangingPunct="1">
              <a:defRPr/>
            </a:pPr>
            <a:r>
              <a:rPr lang="sk-SK" altLang="sk-SK" b="1" dirty="0" smtClean="0">
                <a:solidFill>
                  <a:srgbClr val="FFC000"/>
                </a:solidFill>
              </a:rPr>
              <a:t>Konštantínova č. 16 </a:t>
            </a:r>
            <a:endParaRPr lang="sk-SK" altLang="sk-SK" dirty="0" smtClean="0"/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sk-SK" altLang="sk-SK" sz="4400" dirty="0" smtClean="0"/>
              <a:t>www.unipo.sk</a:t>
            </a:r>
            <a:r>
              <a:rPr lang="sk-SK" altLang="sk-SK" sz="4400" dirty="0" smtClean="0">
                <a:solidFill>
                  <a:srgbClr val="FFC000"/>
                </a:solidFill>
              </a:rPr>
              <a:t>/FM</a:t>
            </a:r>
            <a:endParaRPr lang="sk-SK" altLang="sk-SK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sk-SK" altLang="sk-SK" smtClean="0"/>
              <a:t>Najčastejšie problémy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0825" y="1268413"/>
            <a:ext cx="8713788" cy="54737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sk-SK" b="1" dirty="0" smtClean="0">
                <a:solidFill>
                  <a:srgbClr val="FFC000"/>
                </a:solidFill>
              </a:rPr>
              <a:t>Podvádzanie pri hodnotení</a:t>
            </a:r>
          </a:p>
          <a:p>
            <a:pPr>
              <a:buFontTx/>
              <a:buChar char="-"/>
              <a:defRPr/>
            </a:pPr>
            <a:r>
              <a:rPr lang="sk-SK" dirty="0" smtClean="0"/>
              <a:t>Je považované za podvod a porušenie študijného poriadku</a:t>
            </a:r>
          </a:p>
          <a:p>
            <a:pPr>
              <a:buFontTx/>
              <a:buChar char="-"/>
              <a:defRPr/>
            </a:pPr>
            <a:r>
              <a:rPr lang="sk-SK" dirty="0" smtClean="0"/>
              <a:t>Možnosť disciplinárneho riešenia a vylúčenia zo štúdia</a:t>
            </a:r>
          </a:p>
          <a:p>
            <a:pPr>
              <a:buFontTx/>
              <a:buChar char="-"/>
              <a:defRPr/>
            </a:pPr>
            <a:endParaRPr lang="sk-SK" dirty="0"/>
          </a:p>
          <a:p>
            <a:pPr marL="0" indent="0">
              <a:buFont typeface="Arial" charset="0"/>
              <a:buNone/>
              <a:defRPr/>
            </a:pPr>
            <a:r>
              <a:rPr lang="sk-SK" b="1" dirty="0" smtClean="0">
                <a:solidFill>
                  <a:srgbClr val="FFC000"/>
                </a:solidFill>
              </a:rPr>
              <a:t>Podávanie žiadostí na Oddelení pre vzdelávanie</a:t>
            </a:r>
          </a:p>
          <a:p>
            <a:pPr>
              <a:buFontTx/>
              <a:buChar char="-"/>
              <a:defRPr/>
            </a:pPr>
            <a:r>
              <a:rPr lang="sk-SK" dirty="0" smtClean="0"/>
              <a:t>Len do stanoveného termínu</a:t>
            </a:r>
          </a:p>
          <a:p>
            <a:pPr>
              <a:buFontTx/>
              <a:buChar char="-"/>
              <a:defRPr/>
            </a:pPr>
            <a:r>
              <a:rPr lang="sk-SK" dirty="0" smtClean="0"/>
              <a:t>Termíny sú súčasťou dokumentov a upravujúcich predpisov</a:t>
            </a:r>
          </a:p>
          <a:p>
            <a:pPr>
              <a:buFontTx/>
              <a:buChar char="-"/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ctrTitle"/>
          </p:nvPr>
        </p:nvSpPr>
        <p:spPr>
          <a:xfrm>
            <a:off x="684213" y="260350"/>
            <a:ext cx="7772400" cy="792163"/>
          </a:xfrm>
        </p:spPr>
        <p:txBody>
          <a:bodyPr/>
          <a:lstStyle/>
          <a:p>
            <a:r>
              <a:rPr lang="sk-SK" altLang="sk-SK" smtClean="0"/>
              <a:t>Najčastejšie problémy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288" y="1052513"/>
            <a:ext cx="8424862" cy="5545137"/>
          </a:xfrm>
        </p:spPr>
        <p:txBody>
          <a:bodyPr/>
          <a:lstStyle/>
          <a:p>
            <a:pPr algn="l">
              <a:defRPr/>
            </a:pPr>
            <a:r>
              <a:rPr lang="sk-SK" b="1" dirty="0" smtClean="0">
                <a:solidFill>
                  <a:srgbClr val="FFC000"/>
                </a:solidFill>
              </a:rPr>
              <a:t>Absencia – neúčasť</a:t>
            </a:r>
          </a:p>
          <a:p>
            <a:pPr marL="457200" indent="-457200" algn="l">
              <a:buFontTx/>
              <a:buChar char="-"/>
              <a:defRPr/>
            </a:pPr>
            <a:r>
              <a:rPr lang="sk-SK" sz="2800" dirty="0" smtClean="0"/>
              <a:t>Rieši vyučujúci na základe stanovených pravidiel na začiatku semestra</a:t>
            </a:r>
          </a:p>
          <a:p>
            <a:pPr marL="457200" indent="-457200" algn="l">
              <a:buFontTx/>
              <a:buChar char="-"/>
              <a:defRPr/>
            </a:pPr>
            <a:r>
              <a:rPr lang="sk-SK" sz="2800" dirty="0" smtClean="0"/>
              <a:t>Pravidlá sú ukotvené v informačnom liste predmetu</a:t>
            </a:r>
          </a:p>
          <a:p>
            <a:pPr marL="457200" indent="-457200" algn="l">
              <a:buFontTx/>
              <a:buChar char="-"/>
              <a:defRPr/>
            </a:pPr>
            <a:endParaRPr lang="sk-SK" dirty="0"/>
          </a:p>
          <a:p>
            <a:pPr algn="l">
              <a:defRPr/>
            </a:pPr>
            <a:r>
              <a:rPr lang="sk-SK" b="1" dirty="0" smtClean="0">
                <a:solidFill>
                  <a:srgbClr val="FFC000"/>
                </a:solidFill>
              </a:rPr>
              <a:t>„</a:t>
            </a:r>
            <a:r>
              <a:rPr lang="sk-SK" b="1" dirty="0" err="1" smtClean="0">
                <a:solidFill>
                  <a:srgbClr val="FFC000"/>
                </a:solidFill>
              </a:rPr>
              <a:t>Stredoškolskosť</a:t>
            </a:r>
            <a:r>
              <a:rPr lang="sk-SK" b="1" dirty="0" smtClean="0">
                <a:solidFill>
                  <a:srgbClr val="FFC000"/>
                </a:solidFill>
              </a:rPr>
              <a:t>“</a:t>
            </a:r>
          </a:p>
          <a:p>
            <a:pPr marL="457200" indent="-457200" algn="l">
              <a:buFontTx/>
              <a:buChar char="-"/>
              <a:defRPr/>
            </a:pPr>
            <a:r>
              <a:rPr lang="sk-SK" sz="2800" dirty="0" smtClean="0"/>
              <a:t>Oslovenie na základe akademického titulu alebo funkcie</a:t>
            </a:r>
          </a:p>
          <a:p>
            <a:pPr marL="457200" indent="-457200" algn="l">
              <a:buFontTx/>
              <a:buChar char="-"/>
              <a:defRPr/>
            </a:pPr>
            <a:r>
              <a:rPr lang="sk-SK" sz="2800" dirty="0" smtClean="0"/>
              <a:t>Učiteľ má kanceláriu  na katedre a konzultačné hodiny</a:t>
            </a:r>
          </a:p>
          <a:p>
            <a:pPr marL="457200" indent="-457200" algn="l">
              <a:buFontTx/>
              <a:buChar char="-"/>
              <a:defRPr/>
            </a:pPr>
            <a:r>
              <a:rPr lang="sk-SK" sz="2800" dirty="0" smtClean="0"/>
              <a:t>Jeho rozvrh je zverejnený v </a:t>
            </a:r>
            <a:r>
              <a:rPr lang="sk-SK" sz="2800" dirty="0" err="1" smtClean="0"/>
              <a:t>Mais</a:t>
            </a:r>
            <a:endParaRPr lang="sk-SK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ctr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sk-SK" altLang="sk-SK" smtClean="0"/>
              <a:t>Najčastejšie problémy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088" y="1412875"/>
            <a:ext cx="7993384" cy="5256213"/>
          </a:xfrm>
        </p:spPr>
        <p:txBody>
          <a:bodyPr/>
          <a:lstStyle/>
          <a:p>
            <a:pPr algn="l">
              <a:defRPr/>
            </a:pPr>
            <a:r>
              <a:rPr lang="sk-SK" b="1" dirty="0" smtClean="0">
                <a:solidFill>
                  <a:srgbClr val="FFC000"/>
                </a:solidFill>
              </a:rPr>
              <a:t>„Rozprávky starej matere“</a:t>
            </a:r>
          </a:p>
          <a:p>
            <a:pPr marL="457200" indent="-457200" algn="l">
              <a:buFontTx/>
              <a:buChar char="-"/>
              <a:defRPr/>
            </a:pPr>
            <a:r>
              <a:rPr lang="sk-SK" dirty="0" smtClean="0"/>
              <a:t>Nie všetko, čo platilo a čo rozprávajú vaši starší kolegovia,  tetky, kamaráti... je pravda.</a:t>
            </a:r>
          </a:p>
          <a:p>
            <a:pPr marL="457200" indent="-457200" algn="l">
              <a:buFontTx/>
              <a:buChar char="-"/>
              <a:defRPr/>
            </a:pPr>
            <a:r>
              <a:rPr lang="sk-SK" dirty="0" smtClean="0"/>
              <a:t>Mohlo sa zmeniť storočie i zmeniť pravidlá ukotvené v rôznych univerzitných a fakultných dokumentoch , či zákony a vyhlášky.</a:t>
            </a:r>
          </a:p>
          <a:p>
            <a:pPr marL="457200" indent="-457200" algn="l">
              <a:buFontTx/>
              <a:buChar char="-"/>
              <a:defRPr/>
            </a:pPr>
            <a:r>
              <a:rPr lang="sk-SK" dirty="0" smtClean="0"/>
              <a:t>Čierne termíny neexistujú, plagiáty sa neakceptujú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mtClean="0"/>
              <a:t>ZÁKLADNÁ TERMINOLÓGIA </a:t>
            </a:r>
          </a:p>
        </p:txBody>
      </p:sp>
      <p:sp>
        <p:nvSpPr>
          <p:cNvPr id="44035" name="Zástupný symbol obsahu 2"/>
          <p:cNvSpPr>
            <a:spLocks noGrp="1"/>
          </p:cNvSpPr>
          <p:nvPr>
            <p:ph idx="1"/>
          </p:nvPr>
        </p:nvSpPr>
        <p:spPr>
          <a:xfrm>
            <a:off x="323850" y="1628775"/>
            <a:ext cx="8424863" cy="45259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sk-SK" altLang="sk-SK" sz="2600" b="1" smtClean="0">
                <a:solidFill>
                  <a:srgbClr val="FFFF00"/>
                </a:solidFill>
              </a:rPr>
              <a:t>http://www.unipo.sk/vzdelavanie/studenti/vybrane-pojmy</a:t>
            </a:r>
          </a:p>
          <a:p>
            <a:pPr marL="0" indent="0" eaLnBrk="1" hangingPunct="1">
              <a:buFont typeface="Arial" charset="0"/>
              <a:buNone/>
            </a:pPr>
            <a:endParaRPr lang="sk-SK" altLang="sk-SK" sz="3000" smtClean="0"/>
          </a:p>
          <a:p>
            <a:pPr marL="0" indent="0" algn="ctr" eaLnBrk="1" hangingPunct="1">
              <a:buFont typeface="Arial" charset="0"/>
              <a:buNone/>
            </a:pPr>
            <a:r>
              <a:rPr lang="sk-SK" altLang="sk-SK" sz="3000" smtClean="0"/>
              <a:t>Obsahuje základné vybrané pojmy 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sk-SK" altLang="sk-SK" sz="3000" smtClean="0"/>
              <a:t>z akademického prostredia, 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sk-SK" altLang="sk-SK" sz="3000" smtClean="0"/>
              <a:t>ktorých poznanie je potrebné 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sk-SK" altLang="sk-SK" sz="3000" smtClean="0"/>
              <a:t>v rámci štúdia na univerzite.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obsahu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sk-SK" altLang="sk-SK" sz="4000" b="1" dirty="0" smtClean="0">
                <a:solidFill>
                  <a:srgbClr val="FFC000"/>
                </a:solidFill>
              </a:rPr>
              <a:t>ĎAKUJEME ZA VAŠU POZORNOSŤ!</a:t>
            </a:r>
          </a:p>
          <a:p>
            <a:pPr marL="0" indent="0" algn="ctr">
              <a:buFont typeface="Arial" charset="0"/>
              <a:buNone/>
            </a:pPr>
            <a:endParaRPr lang="sk-SK" altLang="sk-SK" sz="4000" dirty="0" smtClean="0"/>
          </a:p>
          <a:p>
            <a:pPr marL="0" indent="0" algn="ctr">
              <a:buFont typeface="Arial" charset="0"/>
              <a:buNone/>
            </a:pPr>
            <a:r>
              <a:rPr lang="sk-SK" altLang="sk-SK" sz="4000" dirty="0" smtClean="0"/>
              <a:t>PRAJEME VEĽA ÚSPECHOV </a:t>
            </a:r>
          </a:p>
          <a:p>
            <a:pPr marL="0" indent="0" algn="ctr">
              <a:buFont typeface="Arial" charset="0"/>
              <a:buNone/>
            </a:pPr>
            <a:r>
              <a:rPr lang="sk-SK" altLang="sk-SK" sz="4000" dirty="0" smtClean="0"/>
              <a:t>V ŠTÚDIU </a:t>
            </a:r>
          </a:p>
          <a:p>
            <a:pPr marL="0" indent="0" algn="ctr">
              <a:buFont typeface="Arial" charset="0"/>
              <a:buNone/>
            </a:pPr>
            <a:r>
              <a:rPr lang="sk-SK" altLang="sk-SK" sz="4000" dirty="0" smtClean="0"/>
              <a:t>NA NAŠEJ FAKULTE!</a:t>
            </a:r>
          </a:p>
          <a:p>
            <a:pPr marL="0" indent="0" algn="ctr">
              <a:buFont typeface="Arial" charset="0"/>
              <a:buNone/>
            </a:pPr>
            <a:endParaRPr lang="sk-SK" altLang="sk-SK" sz="2800" dirty="0" smtClean="0"/>
          </a:p>
          <a:p>
            <a:pPr marL="0" indent="0" algn="ctr">
              <a:buFont typeface="Arial" charset="0"/>
              <a:buNone/>
            </a:pPr>
            <a:r>
              <a:rPr lang="sk-SK" altLang="sk-SK" sz="2800" dirty="0" smtClean="0"/>
              <a:t>(</a:t>
            </a:r>
            <a:r>
              <a:rPr lang="sk-SK" altLang="sk-SK" sz="2800" smtClean="0"/>
              <a:t>a 28.9</a:t>
            </a:r>
            <a:r>
              <a:rPr lang="sk-SK" altLang="sk-SK" sz="2800" dirty="0" smtClean="0"/>
              <a:t>. začíname podľa rozvrhu)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mtClean="0"/>
              <a:t>AKADEMICKÍ FUNKCIONÁRI </a:t>
            </a:r>
            <a:br>
              <a:rPr lang="sk-SK" altLang="sk-SK" smtClean="0"/>
            </a:br>
            <a:r>
              <a:rPr lang="sk-SK" altLang="sk-SK" smtClean="0"/>
              <a:t>PU V PREŠOVE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sk-SK" sz="2800" b="1" dirty="0" smtClean="0"/>
              <a:t>Rektor </a:t>
            </a:r>
          </a:p>
          <a:p>
            <a:pPr eaLnBrk="1" hangingPunct="1">
              <a:defRPr/>
            </a:pPr>
            <a:r>
              <a:rPr lang="sk-SK" sz="2800" b="1" dirty="0" smtClean="0"/>
              <a:t>Dr. h. c. prof. PhDr. Peter </a:t>
            </a:r>
            <a:r>
              <a:rPr lang="sk-SK" sz="2800" b="1" dirty="0" err="1" smtClean="0"/>
              <a:t>Kónya</a:t>
            </a:r>
            <a:r>
              <a:rPr lang="sk-SK" sz="2800" b="1" dirty="0" smtClean="0"/>
              <a:t>, PhD.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sk-SK" sz="2000" dirty="0" smtClean="0"/>
          </a:p>
          <a:p>
            <a:pPr marL="0" indent="0" eaLnBrk="1" hangingPunct="1">
              <a:buNone/>
              <a:defRPr/>
            </a:pPr>
            <a:r>
              <a:rPr lang="sk-SK" sz="2100" dirty="0" smtClean="0"/>
              <a:t>Prvý prorektor, prorektor  pre vedu, umenie, šport a akreditáciu</a:t>
            </a:r>
          </a:p>
          <a:p>
            <a:pPr marL="0" indent="0" eaLnBrk="1" hangingPunct="1">
              <a:buNone/>
              <a:defRPr/>
            </a:pPr>
            <a:r>
              <a:rPr lang="sk-SK" sz="2100" dirty="0" smtClean="0">
                <a:solidFill>
                  <a:srgbClr val="FFC000"/>
                </a:solidFill>
              </a:rPr>
              <a:t>prof. ThDr. PaedDr. Ing.</a:t>
            </a:r>
            <a:r>
              <a:rPr lang="sk-SK" sz="2100" b="1" dirty="0" smtClean="0">
                <a:solidFill>
                  <a:srgbClr val="FFC000"/>
                </a:solidFill>
              </a:rPr>
              <a:t> Gabriel Paľa</a:t>
            </a:r>
            <a:r>
              <a:rPr lang="sk-SK" sz="2100" dirty="0" smtClean="0">
                <a:solidFill>
                  <a:srgbClr val="FFC000"/>
                </a:solidFill>
              </a:rPr>
              <a:t>, PhD.</a:t>
            </a:r>
            <a:r>
              <a:rPr lang="sk-SK" sz="2100" dirty="0" smtClean="0"/>
              <a:t/>
            </a:r>
            <a:br>
              <a:rPr lang="sk-SK" sz="2100" dirty="0" smtClean="0"/>
            </a:br>
            <a:r>
              <a:rPr lang="sk-SK" sz="2100" dirty="0" smtClean="0"/>
              <a:t>Prorektorka pre rozvoj, informatizáciu a hodnotenie kvality</a:t>
            </a:r>
          </a:p>
          <a:p>
            <a:pPr marL="0" indent="0" eaLnBrk="1" hangingPunct="1">
              <a:buNone/>
              <a:defRPr/>
            </a:pPr>
            <a:r>
              <a:rPr lang="sk-SK" sz="2100" dirty="0" smtClean="0">
                <a:solidFill>
                  <a:srgbClr val="FFC000"/>
                </a:solidFill>
              </a:rPr>
              <a:t>prof. Ing.</a:t>
            </a:r>
            <a:r>
              <a:rPr lang="sk-SK" sz="2100" b="1" dirty="0" smtClean="0">
                <a:solidFill>
                  <a:srgbClr val="FFC000"/>
                </a:solidFill>
              </a:rPr>
              <a:t> Jana </a:t>
            </a:r>
            <a:r>
              <a:rPr lang="sk-SK" sz="2100" b="1" dirty="0" err="1" smtClean="0">
                <a:solidFill>
                  <a:srgbClr val="FFC000"/>
                </a:solidFill>
              </a:rPr>
              <a:t>Burgerová</a:t>
            </a:r>
            <a:r>
              <a:rPr lang="sk-SK" sz="2100" dirty="0" smtClean="0">
                <a:solidFill>
                  <a:srgbClr val="FFC000"/>
                </a:solidFill>
              </a:rPr>
              <a:t>, PhD.</a:t>
            </a:r>
            <a:r>
              <a:rPr lang="sk-SK" sz="2100" dirty="0" smtClean="0"/>
              <a:t/>
            </a:r>
            <a:br>
              <a:rPr lang="sk-SK" sz="2100" dirty="0" smtClean="0"/>
            </a:br>
            <a:r>
              <a:rPr lang="sk-SK" sz="2100" dirty="0" smtClean="0"/>
              <a:t>Prorektorka pre vzdelávanie </a:t>
            </a:r>
          </a:p>
          <a:p>
            <a:pPr marL="0" indent="0" eaLnBrk="1" hangingPunct="1">
              <a:buNone/>
              <a:defRPr/>
            </a:pPr>
            <a:r>
              <a:rPr lang="it-IT" sz="2100" dirty="0" smtClean="0">
                <a:solidFill>
                  <a:srgbClr val="FFC000"/>
                </a:solidFill>
              </a:rPr>
              <a:t>doc. PaedDr.</a:t>
            </a:r>
            <a:r>
              <a:rPr lang="it-IT" sz="2100" b="1" dirty="0" smtClean="0">
                <a:solidFill>
                  <a:srgbClr val="FFC000"/>
                </a:solidFill>
              </a:rPr>
              <a:t> Ivana Cimermanová</a:t>
            </a:r>
            <a:r>
              <a:rPr lang="it-IT" sz="2100" dirty="0" smtClean="0">
                <a:solidFill>
                  <a:srgbClr val="FFC000"/>
                </a:solidFill>
              </a:rPr>
              <a:t>, PhD.</a:t>
            </a:r>
          </a:p>
          <a:p>
            <a:pPr marL="0" indent="0" eaLnBrk="1" hangingPunct="1">
              <a:buNone/>
              <a:defRPr/>
            </a:pPr>
            <a:r>
              <a:rPr lang="sk-SK" sz="2100" dirty="0" smtClean="0"/>
              <a:t>prorektorka pre zahraničie a vonkajšie vzťahy</a:t>
            </a:r>
          </a:p>
          <a:p>
            <a:pPr marL="0" indent="0" eaLnBrk="1" hangingPunct="1">
              <a:buNone/>
              <a:defRPr/>
            </a:pPr>
            <a:r>
              <a:rPr lang="sk-SK" sz="2100" dirty="0" smtClean="0">
                <a:solidFill>
                  <a:srgbClr val="FFC000"/>
                </a:solidFill>
              </a:rPr>
              <a:t>doc. RNDr.</a:t>
            </a:r>
            <a:r>
              <a:rPr lang="sk-SK" sz="2100" b="1" dirty="0" smtClean="0">
                <a:solidFill>
                  <a:srgbClr val="FFC000"/>
                </a:solidFill>
              </a:rPr>
              <a:t> Kvetoslava Matlovičová</a:t>
            </a:r>
            <a:r>
              <a:rPr lang="sk-SK" sz="2100" dirty="0" smtClean="0">
                <a:solidFill>
                  <a:srgbClr val="FFC000"/>
                </a:solidFill>
              </a:rPr>
              <a:t>, PhD.</a:t>
            </a:r>
          </a:p>
          <a:p>
            <a:pPr marL="0" indent="0" eaLnBrk="1" hangingPunct="1">
              <a:buNone/>
              <a:defRPr/>
            </a:pPr>
            <a:r>
              <a:rPr lang="fr-FR" sz="2100" dirty="0" smtClean="0"/>
              <a:t>prorektor pre stratégiu a marketing PU v Prešove</a:t>
            </a:r>
            <a:endParaRPr lang="sk-SK" sz="2100" dirty="0" smtClean="0"/>
          </a:p>
          <a:p>
            <a:pPr marL="0" indent="0" eaLnBrk="1" hangingPunct="1">
              <a:buNone/>
              <a:defRPr/>
            </a:pPr>
            <a:r>
              <a:rPr lang="sk-SK" sz="2100" dirty="0" smtClean="0">
                <a:solidFill>
                  <a:srgbClr val="FFC000"/>
                </a:solidFill>
              </a:rPr>
              <a:t>doc. Ing.</a:t>
            </a:r>
            <a:r>
              <a:rPr lang="sk-SK" sz="2100" b="1" dirty="0" smtClean="0">
                <a:solidFill>
                  <a:srgbClr val="FFC000"/>
                </a:solidFill>
              </a:rPr>
              <a:t> Peter Adamišin</a:t>
            </a:r>
            <a:r>
              <a:rPr lang="sk-SK" sz="2100" dirty="0" smtClean="0">
                <a:solidFill>
                  <a:srgbClr val="FFC000"/>
                </a:solidFill>
              </a:rPr>
              <a:t>, PhD.</a:t>
            </a:r>
            <a:r>
              <a:rPr lang="sk-SK" sz="2400" dirty="0" smtClean="0"/>
              <a:t/>
            </a:r>
            <a:br>
              <a:rPr lang="sk-SK" sz="2400" dirty="0" smtClean="0"/>
            </a:br>
            <a:endParaRPr lang="sk-SK" sz="2400" dirty="0" smtClean="0"/>
          </a:p>
          <a:p>
            <a:pPr marL="0" indent="0" eaLnBrk="1" hangingPunct="1">
              <a:buNone/>
              <a:defRPr/>
            </a:pPr>
            <a:r>
              <a:rPr lang="sk-SK" sz="2400" dirty="0" smtClean="0"/>
              <a:t/>
            </a:r>
            <a:br>
              <a:rPr lang="sk-SK" sz="2400" dirty="0" smtClean="0"/>
            </a:br>
            <a:endParaRPr lang="sk-SK" sz="2400" dirty="0" smtClean="0"/>
          </a:p>
          <a:p>
            <a:pPr marL="0" indent="0" eaLnBrk="1" hangingPunct="1">
              <a:buNone/>
              <a:defRPr/>
            </a:pPr>
            <a:endParaRPr lang="sk-SK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sk-SK" altLang="sk-SK" sz="3300" dirty="0" smtClean="0"/>
              <a:t>AKADEMICKÍ FUNKCIONÁRI </a:t>
            </a:r>
            <a:br>
              <a:rPr lang="sk-SK" altLang="sk-SK" sz="3300" dirty="0" smtClean="0"/>
            </a:br>
            <a:r>
              <a:rPr lang="sk-SK" altLang="sk-SK" sz="3300" b="1" dirty="0" smtClean="0">
                <a:solidFill>
                  <a:srgbClr val="FFFF00"/>
                </a:solidFill>
              </a:rPr>
              <a:t>FAKULTY MANAŽMENTU </a:t>
            </a:r>
            <a:r>
              <a:rPr lang="sk-SK" altLang="sk-SK" sz="3300" dirty="0" smtClean="0">
                <a:solidFill>
                  <a:srgbClr val="FFFF00"/>
                </a:solidFill>
              </a:rPr>
              <a:t>PU V PREŠOVE 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805264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sk-SK" altLang="sk-SK" sz="3000" b="1" dirty="0" smtClean="0">
                <a:solidFill>
                  <a:srgbClr val="FF0000"/>
                </a:solidFill>
              </a:rPr>
              <a:t>Dekan fakulty</a:t>
            </a:r>
          </a:p>
          <a:p>
            <a:pPr>
              <a:defRPr/>
            </a:pPr>
            <a:r>
              <a:rPr lang="sk-SK" altLang="sk-SK" sz="3000" b="1" dirty="0" smtClean="0"/>
              <a:t>prof. Ing. Róbert Štefko, Ph.D.</a:t>
            </a:r>
          </a:p>
          <a:p>
            <a:pPr marL="0" indent="0">
              <a:buFont typeface="Arial" charset="0"/>
              <a:buNone/>
              <a:defRPr/>
            </a:pPr>
            <a:r>
              <a:rPr lang="sk-SK" altLang="sk-SK" sz="2100" dirty="0" smtClean="0">
                <a:solidFill>
                  <a:srgbClr val="FF0000"/>
                </a:solidFill>
              </a:rPr>
              <a:t>Prvý prodekan, prodekan pre vedu a výskum</a:t>
            </a:r>
          </a:p>
          <a:p>
            <a:pPr>
              <a:defRPr/>
            </a:pPr>
            <a:r>
              <a:rPr lang="sk-SK" altLang="sk-SK" sz="2100" b="1" dirty="0" smtClean="0"/>
              <a:t>doc. Mgr. Richard Fedorko, PhD.</a:t>
            </a:r>
          </a:p>
          <a:p>
            <a:pPr marL="0" indent="0">
              <a:buNone/>
              <a:defRPr/>
            </a:pPr>
            <a:r>
              <a:rPr lang="sk-SK" altLang="sk-SK" sz="2100" dirty="0" smtClean="0">
                <a:solidFill>
                  <a:srgbClr val="FF0000"/>
                </a:solidFill>
              </a:rPr>
              <a:t>Prodekanka pre vzdelávanie a komunikáciu</a:t>
            </a:r>
          </a:p>
          <a:p>
            <a:pPr marL="0" indent="0">
              <a:defRPr/>
            </a:pPr>
            <a:r>
              <a:rPr lang="sk-SK" altLang="sk-SK" sz="2100" b="1" dirty="0" smtClean="0"/>
              <a:t>    doc. Ing. </a:t>
            </a:r>
            <a:r>
              <a:rPr lang="sk-SK" altLang="sk-SK" sz="2100" b="1" dirty="0" err="1" smtClean="0"/>
              <a:t>Viktoria</a:t>
            </a:r>
            <a:r>
              <a:rPr lang="sk-SK" altLang="sk-SK" sz="2100" b="1" dirty="0" smtClean="0"/>
              <a:t> </a:t>
            </a:r>
            <a:r>
              <a:rPr lang="sk-SK" altLang="sk-SK" sz="2100" b="1" dirty="0" err="1" smtClean="0"/>
              <a:t>Ali</a:t>
            </a:r>
            <a:r>
              <a:rPr lang="sk-SK" altLang="sk-SK" sz="2100" b="1" dirty="0" smtClean="0"/>
              <a:t> </a:t>
            </a:r>
            <a:r>
              <a:rPr lang="sk-SK" altLang="sk-SK" sz="2100" b="1" dirty="0" err="1" smtClean="0"/>
              <a:t>Taha</a:t>
            </a:r>
            <a:r>
              <a:rPr lang="sk-SK" altLang="sk-SK" sz="2100" b="1" dirty="0" smtClean="0"/>
              <a:t>, PhD.</a:t>
            </a:r>
          </a:p>
          <a:p>
            <a:pPr marL="0" indent="0">
              <a:buNone/>
              <a:defRPr/>
            </a:pPr>
            <a:r>
              <a:rPr lang="sk-SK" altLang="sk-SK" sz="2100" dirty="0" smtClean="0">
                <a:solidFill>
                  <a:srgbClr val="FF0000"/>
                </a:solidFill>
              </a:rPr>
              <a:t>Prodekanka pre zahraničné vzťahy</a:t>
            </a:r>
            <a:endParaRPr lang="sk-SK" altLang="sk-SK" sz="2100" b="1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sk-SK" altLang="sk-SK" sz="2100" b="1" dirty="0" smtClean="0"/>
              <a:t>PhDr. Eva Benková, PhD.</a:t>
            </a:r>
          </a:p>
          <a:p>
            <a:pPr marL="0" indent="0">
              <a:buNone/>
              <a:defRPr/>
            </a:pPr>
            <a:r>
              <a:rPr lang="sk-SK" altLang="sk-SK" sz="2100" dirty="0" smtClean="0">
                <a:solidFill>
                  <a:srgbClr val="FF0000"/>
                </a:solidFill>
              </a:rPr>
              <a:t>Prodekan pre vzdelávanie</a:t>
            </a:r>
          </a:p>
          <a:p>
            <a:pPr>
              <a:defRPr/>
            </a:pPr>
            <a:r>
              <a:rPr lang="sk-SK" altLang="sk-SK" sz="2100" b="1" dirty="0" smtClean="0"/>
              <a:t>doc. Ing. Juraj Tej, PhD. </a:t>
            </a:r>
          </a:p>
          <a:p>
            <a:pPr marL="0" indent="0">
              <a:buNone/>
              <a:defRPr/>
            </a:pPr>
            <a:r>
              <a:rPr lang="sk-SK" altLang="sk-SK" sz="2100" dirty="0" smtClean="0">
                <a:solidFill>
                  <a:srgbClr val="FF0000"/>
                </a:solidFill>
              </a:rPr>
              <a:t>Prodekan pre </a:t>
            </a:r>
            <a:r>
              <a:rPr lang="pt-BR" sz="2100" dirty="0" smtClean="0">
                <a:solidFill>
                  <a:srgbClr val="FF0000"/>
                </a:solidFill>
              </a:rPr>
              <a:t>prax, uplatnenie absolventov, kvalitu a rozvoj</a:t>
            </a:r>
            <a:endParaRPr lang="sk-SK" sz="2100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sk-SK" altLang="sk-SK" sz="2100" dirty="0" smtClean="0"/>
              <a:t>Ing. Martin </a:t>
            </a:r>
            <a:r>
              <a:rPr lang="sk-SK" altLang="sk-SK" sz="2100" dirty="0" err="1" smtClean="0"/>
              <a:t>Rovňák</a:t>
            </a:r>
            <a:r>
              <a:rPr lang="sk-SK" altLang="sk-SK" sz="2100" dirty="0" smtClean="0"/>
              <a:t>, PhD.</a:t>
            </a:r>
          </a:p>
          <a:p>
            <a:pPr marL="0" indent="0">
              <a:buFont typeface="Arial" charset="0"/>
              <a:buNone/>
              <a:defRPr/>
            </a:pPr>
            <a:r>
              <a:rPr lang="sk-SK" altLang="sk-SK" sz="2100" dirty="0" smtClean="0">
                <a:solidFill>
                  <a:srgbClr val="FF0000"/>
                </a:solidFill>
              </a:rPr>
              <a:t>Predseda akademického senátu</a:t>
            </a:r>
          </a:p>
          <a:p>
            <a:pPr marL="0" indent="0">
              <a:buNone/>
              <a:defRPr/>
            </a:pPr>
            <a:r>
              <a:rPr lang="sk-SK" altLang="sk-SK" sz="2100" b="1" dirty="0" smtClean="0"/>
              <a:t>doc. PhDr. Radovan </a:t>
            </a:r>
            <a:r>
              <a:rPr lang="sk-SK" altLang="sk-SK" sz="2100" b="1" dirty="0" err="1" smtClean="0"/>
              <a:t>Bačík</a:t>
            </a:r>
            <a:r>
              <a:rPr lang="sk-SK" altLang="sk-SK" sz="2100" b="1" dirty="0" smtClean="0"/>
              <a:t>, PhD., MBA, LL.M. </a:t>
            </a:r>
          </a:p>
          <a:p>
            <a:pPr marL="0" indent="0">
              <a:buFont typeface="Arial" charset="0"/>
              <a:buNone/>
              <a:defRPr/>
            </a:pPr>
            <a:endParaRPr lang="sk-SK" altLang="sk-SK" sz="2200" dirty="0" smtClean="0">
              <a:solidFill>
                <a:srgbClr val="FF0000"/>
              </a:solidFill>
            </a:endParaRPr>
          </a:p>
          <a:p>
            <a:pPr marL="0" indent="0">
              <a:buFont typeface="Arial" charset="0"/>
              <a:buNone/>
              <a:defRPr/>
            </a:pPr>
            <a:endParaRPr lang="sk-SK" altLang="sk-SK" sz="2200" dirty="0" smtClean="0">
              <a:solidFill>
                <a:srgbClr val="FF0000"/>
              </a:solidFill>
            </a:endParaRPr>
          </a:p>
          <a:p>
            <a:pPr marL="0" indent="0">
              <a:buFont typeface="Arial" charset="0"/>
              <a:buNone/>
              <a:defRPr/>
            </a:pPr>
            <a:endParaRPr lang="sk-SK" altLang="sk-SK" sz="2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sk-SK" altLang="sk-SK" sz="3300" dirty="0" smtClean="0"/>
              <a:t>ODDELENIE PRE VZDELÁVANIE FM PU V PREŠOVE</a:t>
            </a:r>
            <a:br>
              <a:rPr lang="sk-SK" altLang="sk-SK" sz="3300" dirty="0" smtClean="0"/>
            </a:br>
            <a:r>
              <a:rPr lang="sk-SK" altLang="sk-SK" sz="3300" dirty="0" smtClean="0"/>
              <a:t>(</a:t>
            </a:r>
            <a:r>
              <a:rPr lang="sk-SK" altLang="sk-SK" sz="2400" dirty="0" smtClean="0"/>
              <a:t>stará budova hore a vpravo</a:t>
            </a:r>
            <a:r>
              <a:rPr lang="sk-SK" altLang="sk-SK" sz="3300" dirty="0" smtClean="0"/>
              <a:t>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81128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sk-SK" dirty="0"/>
              <a:t>O</a:t>
            </a:r>
            <a:r>
              <a:rPr lang="sk-SK" dirty="0" smtClean="0"/>
              <a:t>rganizačné zabezpečenie a koordinovanie oddelenia  pre vzdelávanie</a:t>
            </a:r>
          </a:p>
          <a:p>
            <a:pPr>
              <a:defRPr/>
            </a:pPr>
            <a:r>
              <a:rPr lang="sk-SK" b="1" dirty="0" smtClean="0">
                <a:solidFill>
                  <a:srgbClr val="FFFF00"/>
                </a:solidFill>
              </a:rPr>
              <a:t>Mgr. Marcela STRÍŠOVÁ</a:t>
            </a:r>
          </a:p>
          <a:p>
            <a:pPr marL="0" indent="0">
              <a:buFont typeface="Arial" charset="0"/>
              <a:buNone/>
              <a:defRPr/>
            </a:pPr>
            <a:r>
              <a:rPr lang="sk-SK" dirty="0"/>
              <a:t>Študijné referentky</a:t>
            </a:r>
          </a:p>
          <a:p>
            <a:pPr>
              <a:defRPr/>
            </a:pPr>
            <a:r>
              <a:rPr lang="sk-SK" b="1" dirty="0" smtClean="0"/>
              <a:t>Alžbeta SEMANČÍKOVÁ</a:t>
            </a:r>
          </a:p>
          <a:p>
            <a:pPr>
              <a:defRPr/>
            </a:pPr>
            <a:r>
              <a:rPr lang="sk-SK" b="1" dirty="0" smtClean="0"/>
              <a:t>Mgr. Anna LEDEROVÁ</a:t>
            </a:r>
          </a:p>
          <a:p>
            <a:pPr>
              <a:defRPr/>
            </a:pPr>
            <a:r>
              <a:rPr lang="sk-SK" b="1" dirty="0" smtClean="0"/>
              <a:t>Ing. Mária ŽARNAYOVÁ</a:t>
            </a:r>
          </a:p>
          <a:p>
            <a:pPr>
              <a:defRPr/>
            </a:pPr>
            <a:r>
              <a:rPr lang="sk-SK" b="1" dirty="0" smtClean="0"/>
              <a:t>Mgr. Zuzana FORIŠOVÁ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mtClean="0"/>
              <a:t>SUPERVÍZOR A TÚTORI ŠTÚDIA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0825" y="1125538"/>
            <a:ext cx="8642350" cy="5732462"/>
          </a:xfrm>
        </p:spPr>
        <p:txBody>
          <a:bodyPr/>
          <a:lstStyle/>
          <a:p>
            <a:pPr algn="ctr">
              <a:defRPr/>
            </a:pPr>
            <a:r>
              <a:rPr lang="sk-SK" sz="2800" b="1" dirty="0">
                <a:solidFill>
                  <a:srgbClr val="FFC000"/>
                </a:solidFill>
              </a:rPr>
              <a:t>d</a:t>
            </a:r>
            <a:r>
              <a:rPr lang="sk-SK" sz="2800" b="1" dirty="0" smtClean="0">
                <a:solidFill>
                  <a:srgbClr val="FFC000"/>
                </a:solidFill>
              </a:rPr>
              <a:t>oc. PhDr. Radovan </a:t>
            </a:r>
            <a:r>
              <a:rPr lang="sk-SK" sz="2800" b="1" dirty="0" err="1" smtClean="0">
                <a:solidFill>
                  <a:srgbClr val="FFC000"/>
                </a:solidFill>
              </a:rPr>
              <a:t>Bačík</a:t>
            </a:r>
            <a:r>
              <a:rPr lang="sk-SK" sz="2800" b="1" dirty="0" smtClean="0">
                <a:solidFill>
                  <a:srgbClr val="FFC000"/>
                </a:solidFill>
              </a:rPr>
              <a:t>, PhD. MBA, LL.M.</a:t>
            </a:r>
            <a:r>
              <a:rPr lang="sk-SK" sz="2800" dirty="0" smtClean="0">
                <a:solidFill>
                  <a:srgbClr val="FFC000"/>
                </a:solidFill>
              </a:rPr>
              <a:t> </a:t>
            </a:r>
            <a:r>
              <a:rPr lang="sk-SK" sz="2800" dirty="0" smtClean="0"/>
              <a:t>– </a:t>
            </a:r>
            <a:r>
              <a:rPr lang="sk-SK" sz="2800" b="1" dirty="0" smtClean="0"/>
              <a:t>supervízor a asistent dekana pre komunikáciu so študentmi</a:t>
            </a:r>
            <a:r>
              <a:rPr lang="sk-SK" sz="2800" dirty="0" smtClean="0"/>
              <a:t/>
            </a:r>
            <a:br>
              <a:rPr lang="sk-SK" sz="2800" dirty="0" smtClean="0"/>
            </a:br>
            <a:r>
              <a:rPr lang="sk-SK" sz="2800" dirty="0" err="1" smtClean="0"/>
              <a:t>radovan.bacik@unipo.sk</a:t>
            </a:r>
            <a:r>
              <a:rPr lang="sk-SK" sz="2800" dirty="0" smtClean="0"/>
              <a:t>  (MAN+THK+ENM)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sk-SK" sz="2400" b="1" dirty="0" smtClean="0"/>
              <a:t>Ing. Martin </a:t>
            </a:r>
            <a:r>
              <a:rPr lang="sk-SK" sz="2400" b="1" dirty="0" err="1" smtClean="0"/>
              <a:t>Rovňák</a:t>
            </a:r>
            <a:r>
              <a:rPr lang="sk-SK" sz="2400" b="1" dirty="0" smtClean="0"/>
              <a:t>, PhD.</a:t>
            </a:r>
            <a:r>
              <a:rPr lang="sk-SK" sz="2400" dirty="0" smtClean="0"/>
              <a:t> – </a:t>
            </a:r>
            <a:r>
              <a:rPr lang="sk-SK" sz="2400" b="1" dirty="0" smtClean="0"/>
              <a:t>tútor (ENM)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 err="1" smtClean="0">
                <a:solidFill>
                  <a:srgbClr val="FFFF00"/>
                </a:solidFill>
              </a:rPr>
              <a:t>martin.rovnak@unipo.sk</a:t>
            </a:r>
            <a:endParaRPr lang="sk-SK" sz="2400" dirty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sk-SK" sz="2400" b="1" dirty="0" smtClean="0"/>
              <a:t>RNDr. Jana </a:t>
            </a:r>
            <a:r>
              <a:rPr lang="sk-SK" sz="2400" b="1" dirty="0" err="1" smtClean="0"/>
              <a:t>Mitríková</a:t>
            </a:r>
            <a:r>
              <a:rPr lang="sk-SK" sz="2400" b="1" dirty="0" smtClean="0"/>
              <a:t>, PhD.</a:t>
            </a:r>
            <a:r>
              <a:rPr lang="sk-SK" sz="2400" dirty="0" smtClean="0"/>
              <a:t> – </a:t>
            </a:r>
            <a:r>
              <a:rPr lang="sk-SK" sz="2400" b="1" dirty="0" smtClean="0"/>
              <a:t>tútorka (THK)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 err="1" smtClean="0">
                <a:solidFill>
                  <a:srgbClr val="FFFF00"/>
                </a:solidFill>
              </a:rPr>
              <a:t>jana.mitrikova@unipo.sk</a:t>
            </a:r>
            <a:endParaRPr lang="sk-SK" sz="2400" dirty="0" smtClean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sk-SK" sz="2400" b="1" dirty="0" smtClean="0"/>
              <a:t>Mgr. Vladimír </a:t>
            </a:r>
            <a:r>
              <a:rPr lang="sk-SK" sz="2400" b="1" dirty="0" err="1" smtClean="0"/>
              <a:t>Čema</a:t>
            </a:r>
            <a:r>
              <a:rPr lang="sk-SK" sz="2400" b="1" dirty="0" smtClean="0"/>
              <a:t>, PhD</a:t>
            </a:r>
            <a:r>
              <a:rPr lang="sk-SK" sz="2400" dirty="0" smtClean="0"/>
              <a:t>. – </a:t>
            </a:r>
            <a:r>
              <a:rPr lang="sk-SK" sz="2400" b="1" dirty="0"/>
              <a:t>tútor pre zahraničných študentov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 err="1" smtClean="0">
                <a:solidFill>
                  <a:srgbClr val="FFFF00"/>
                </a:solidFill>
              </a:rPr>
              <a:t>vladimir.cema@unipo.sk</a:t>
            </a:r>
            <a:endParaRPr lang="sk-SK" sz="2400" dirty="0" smtClean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sk-SK" sz="2400" b="1" dirty="0" smtClean="0"/>
              <a:t>PhDr. Tatiana </a:t>
            </a:r>
            <a:r>
              <a:rPr lang="sk-SK" sz="2400" b="1" dirty="0" err="1" smtClean="0"/>
              <a:t>Pethö</a:t>
            </a:r>
            <a:r>
              <a:rPr lang="sk-SK" sz="2400" b="1" dirty="0" smtClean="0"/>
              <a:t>, PhD.</a:t>
            </a:r>
            <a:r>
              <a:rPr lang="sk-SK" sz="2400" dirty="0" smtClean="0"/>
              <a:t> – </a:t>
            </a:r>
            <a:r>
              <a:rPr lang="sk-SK" sz="2400" b="1" dirty="0"/>
              <a:t>koordinátorka pre študentov so špecifickými </a:t>
            </a:r>
            <a:r>
              <a:rPr lang="sk-SK" sz="2400" b="1" dirty="0" smtClean="0"/>
              <a:t>potrebami a psychologická poradňa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 smtClean="0">
                <a:solidFill>
                  <a:srgbClr val="FFFF00"/>
                </a:solidFill>
              </a:rPr>
              <a:t>tatiana.petho@unipo.sk</a:t>
            </a:r>
            <a:endParaRPr lang="sk-SK" sz="2400" dirty="0">
              <a:solidFill>
                <a:srgbClr val="FFFF00"/>
              </a:solidFill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z="3600" smtClean="0"/>
              <a:t>FAKULTA MANAŽMENTU PU V PREŠOVE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sk-SK" dirty="0" smtClean="0"/>
              <a:t>Pozostáva z jedenástich katedier:</a:t>
            </a:r>
            <a:endParaRPr lang="sk-SK" sz="2200" dirty="0">
              <a:hlinkClick r:id="rId2"/>
            </a:endParaRPr>
          </a:p>
          <a:p>
            <a:pPr eaLnBrk="1" hangingPunct="1">
              <a:defRPr/>
            </a:pPr>
            <a:r>
              <a:rPr lang="sk-SK" sz="2400" dirty="0" smtClean="0">
                <a:solidFill>
                  <a:srgbClr val="FFFF00"/>
                </a:solidFill>
              </a:rPr>
              <a:t>Katedra ekonómie a ekonomiky </a:t>
            </a:r>
          </a:p>
          <a:p>
            <a:pPr eaLnBrk="1" hangingPunct="1">
              <a:defRPr/>
            </a:pPr>
            <a:r>
              <a:rPr lang="sk-SK" sz="2400" dirty="0" smtClean="0">
                <a:solidFill>
                  <a:srgbClr val="FFFF00"/>
                </a:solidFill>
              </a:rPr>
              <a:t>Katedra financií </a:t>
            </a:r>
          </a:p>
          <a:p>
            <a:pPr eaLnBrk="1" hangingPunct="1">
              <a:defRPr/>
            </a:pPr>
            <a:r>
              <a:rPr lang="sk-SK" sz="2400" dirty="0" smtClean="0">
                <a:solidFill>
                  <a:srgbClr val="FFFF00"/>
                </a:solidFill>
              </a:rPr>
              <a:t>Katedra  účtovníctva a </a:t>
            </a:r>
            <a:r>
              <a:rPr lang="sk-SK" sz="2400" dirty="0" err="1" smtClean="0">
                <a:solidFill>
                  <a:srgbClr val="FFFF00"/>
                </a:solidFill>
              </a:rPr>
              <a:t>controllingu</a:t>
            </a:r>
            <a:endParaRPr lang="sk-SK" sz="2400" dirty="0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sk-SK" sz="2400" dirty="0" smtClean="0">
                <a:solidFill>
                  <a:srgbClr val="FFFF00"/>
                </a:solidFill>
              </a:rPr>
              <a:t>Katedra manažmentu (</a:t>
            </a:r>
            <a:r>
              <a:rPr lang="sk-SK" sz="2000" i="1" dirty="0" smtClean="0">
                <a:solidFill>
                  <a:srgbClr val="FFFF00"/>
                </a:solidFill>
              </a:rPr>
              <a:t>mimo budovy FM</a:t>
            </a:r>
            <a:r>
              <a:rPr lang="sk-SK" sz="2400" dirty="0" smtClean="0">
                <a:solidFill>
                  <a:srgbClr val="FFFF00"/>
                </a:solidFill>
              </a:rPr>
              <a:t>)</a:t>
            </a:r>
          </a:p>
          <a:p>
            <a:pPr eaLnBrk="1" hangingPunct="1">
              <a:buNone/>
              <a:defRPr/>
            </a:pPr>
            <a:r>
              <a:rPr lang="sk-SK" sz="2400" dirty="0" smtClean="0">
                <a:solidFill>
                  <a:srgbClr val="FFFF00"/>
                </a:solidFill>
              </a:rPr>
              <a:t>       * oddelenie práva</a:t>
            </a:r>
          </a:p>
          <a:p>
            <a:pPr eaLnBrk="1" hangingPunct="1">
              <a:defRPr/>
            </a:pPr>
            <a:r>
              <a:rPr lang="sk-SK" sz="2400" dirty="0" smtClean="0">
                <a:solidFill>
                  <a:srgbClr val="FFFF00"/>
                </a:solidFill>
              </a:rPr>
              <a:t>Katedra marketingu a medzinárodného obchodu </a:t>
            </a:r>
          </a:p>
          <a:p>
            <a:pPr eaLnBrk="1" hangingPunct="1">
              <a:defRPr/>
            </a:pPr>
            <a:r>
              <a:rPr lang="sk-SK" sz="2400" dirty="0" smtClean="0">
                <a:solidFill>
                  <a:srgbClr val="FFFF00"/>
                </a:solidFill>
              </a:rPr>
              <a:t>Katedra environmentálneho manažmentu </a:t>
            </a:r>
          </a:p>
          <a:p>
            <a:pPr eaLnBrk="1" hangingPunct="1">
              <a:defRPr/>
            </a:pPr>
            <a:r>
              <a:rPr lang="sk-SK" sz="2400" dirty="0" smtClean="0">
                <a:solidFill>
                  <a:srgbClr val="FFFF00"/>
                </a:solidFill>
              </a:rPr>
              <a:t>Katedra turizmu a hotelového manažmentu </a:t>
            </a:r>
          </a:p>
          <a:p>
            <a:pPr eaLnBrk="1" hangingPunct="1">
              <a:defRPr/>
            </a:pPr>
            <a:r>
              <a:rPr lang="sk-SK" sz="2400" dirty="0" smtClean="0">
                <a:solidFill>
                  <a:srgbClr val="FFFF00"/>
                </a:solidFill>
              </a:rPr>
              <a:t>Katedra matematických metód a manažérskej informatiky </a:t>
            </a:r>
          </a:p>
          <a:p>
            <a:pPr eaLnBrk="1" hangingPunct="1">
              <a:defRPr/>
            </a:pPr>
            <a:r>
              <a:rPr lang="sk-SK" sz="2400" dirty="0" smtClean="0">
                <a:solidFill>
                  <a:srgbClr val="FFFF00"/>
                </a:solidFill>
              </a:rPr>
              <a:t>Katedra manažérskej psychológie </a:t>
            </a:r>
          </a:p>
          <a:p>
            <a:pPr eaLnBrk="1" hangingPunct="1">
              <a:defRPr/>
            </a:pPr>
            <a:r>
              <a:rPr lang="sk-SK" sz="2400" dirty="0" smtClean="0">
                <a:solidFill>
                  <a:srgbClr val="FFFF00"/>
                </a:solidFill>
              </a:rPr>
              <a:t>Katedra interkulturálnej komunikácie (</a:t>
            </a:r>
            <a:r>
              <a:rPr lang="sk-SK" sz="2000" i="1" dirty="0" smtClean="0">
                <a:solidFill>
                  <a:srgbClr val="FFFF00"/>
                </a:solidFill>
              </a:rPr>
              <a:t>budova rektorátu)</a:t>
            </a:r>
          </a:p>
          <a:p>
            <a:pPr eaLnBrk="1" hangingPunct="1">
              <a:defRPr/>
            </a:pPr>
            <a:endParaRPr lang="sk-SK" sz="2400" dirty="0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endParaRPr lang="sk-SK" sz="2400" dirty="0" smtClean="0">
              <a:solidFill>
                <a:srgbClr val="FFFF00"/>
              </a:solidFill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dtiene sivej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1039</TotalTime>
  <Words>1923</Words>
  <Application>Microsoft Office PowerPoint</Application>
  <PresentationFormat>Prezentácia na obrazovke (4:3)</PresentationFormat>
  <Paragraphs>343</Paragraphs>
  <Slides>44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44</vt:i4>
      </vt:variant>
    </vt:vector>
  </HeadingPairs>
  <TitlesOfParts>
    <vt:vector size="45" baseType="lpstr">
      <vt:lpstr>Motív Office</vt:lpstr>
      <vt:lpstr>ÚVOD DO ŠTÚDIA  AKAD. ROK 2020/2021 </vt:lpstr>
      <vt:lpstr>Prezentácia programu PowerPoint</vt:lpstr>
      <vt:lpstr>PREŠOVSKÁ UNIVERZITA                  V PREŠOVE</vt:lpstr>
      <vt:lpstr>PREŠOVSKÁ UNIVERZITA                   V PREŠOVE</vt:lpstr>
      <vt:lpstr>AKADEMICKÍ FUNKCIONÁRI  PU V PREŠOVE </vt:lpstr>
      <vt:lpstr>AKADEMICKÍ FUNKCIONÁRI  FAKULTY MANAŽMENTU PU V PREŠOVE </vt:lpstr>
      <vt:lpstr>ODDELENIE PRE VZDELÁVANIE FM PU V PREŠOVE (stará budova hore a vpravo)</vt:lpstr>
      <vt:lpstr>SUPERVÍZOR A TÚTORI ŠTÚDIA </vt:lpstr>
      <vt:lpstr>FAKULTA MANAŽMENTU PU V PREŠOVE</vt:lpstr>
      <vt:lpstr>KATEDRY FM PU V PREŠOVE</vt:lpstr>
      <vt:lpstr>ŠTUDIJNÉ PROGRAMY</vt:lpstr>
      <vt:lpstr>ŠTÚDIUM</vt:lpstr>
      <vt:lpstr>KREDITOVÝ SYSTÉM ŠTÚDIA</vt:lpstr>
      <vt:lpstr>ŠTUDENT MUSÍ ZÍSKAŤ MINIMÁLNE:</vt:lpstr>
      <vt:lpstr>ZO ŠTÚDIA BUDE VYLÚČENÝ ŠTUDENT: </vt:lpstr>
      <vt:lpstr>ŠTANDARDNÁ DĹŽKA ŠTÚDIA </vt:lpstr>
      <vt:lpstr>PREDMETY</vt:lpstr>
      <vt:lpstr>PREDMETY</vt:lpstr>
      <vt:lpstr>ŠTUDIJNÉ PROGRAMY</vt:lpstr>
      <vt:lpstr>ŠTUDIJNÉ PROGRAMY</vt:lpstr>
      <vt:lpstr>ŠTUDIJNÉ PROGRAMY</vt:lpstr>
      <vt:lpstr>Študijný program  Manažment v 1. stupni štúdia „Bc.“</vt:lpstr>
      <vt:lpstr>Študijný program  Turizmus, hotelierstvo a kúpeľníctvo  v 1. stupni štúdia „Bc.“</vt:lpstr>
      <vt:lpstr>Študijný program Environmentálny manažment v 1. stupni štúdia „Bc.“</vt:lpstr>
      <vt:lpstr>Študijný program  Manažment  v 2. stupni štúdia „Mgr.“</vt:lpstr>
      <vt:lpstr> Študijný program  Environmentálny manažment  v 2. stupni štúdia „Mgr.“</vt:lpstr>
      <vt:lpstr>ROZVRH</vt:lpstr>
      <vt:lpstr>...k rozvrhu:</vt:lpstr>
      <vt:lpstr>...k hodnoteniu</vt:lpstr>
      <vt:lpstr>HARMONOGRAM AKAD. ROKA (je zverejnený na webe)</vt:lpstr>
      <vt:lpstr>ŠKOLNÉ A POPLATKY </vt:lpstr>
      <vt:lpstr>ŠKOLNÉ A POPLATKY </vt:lpstr>
      <vt:lpstr>ŠTIPENDIÁ</vt:lpstr>
      <vt:lpstr>MOŽNOSTI ŠTÚDIA V ZAHRANIČÍ</vt:lpstr>
      <vt:lpstr>KOMUNIKÁCIA SO ŠTUDENTMI</vt:lpstr>
      <vt:lpstr>POVINNOSTI ŠTUDENTA</vt:lpstr>
      <vt:lpstr>POVINNOSTI ŠTUDENTA</vt:lpstr>
      <vt:lpstr>ZÁKLADNÉ DOKUMENTY</vt:lpstr>
      <vt:lpstr>!!! Najčastejšie problémy !!!</vt:lpstr>
      <vt:lpstr>Najčastejšie problémy</vt:lpstr>
      <vt:lpstr>Najčastejšie problémy</vt:lpstr>
      <vt:lpstr>Najčastejšie problémy</vt:lpstr>
      <vt:lpstr>ZÁKLADNÁ TERMINOLÓGIA 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štúdia</dc:title>
  <dc:creator>FM PU</dc:creator>
  <cp:lastModifiedBy>sekretariat</cp:lastModifiedBy>
  <cp:revision>175</cp:revision>
  <dcterms:created xsi:type="dcterms:W3CDTF">2014-09-02T12:02:25Z</dcterms:created>
  <dcterms:modified xsi:type="dcterms:W3CDTF">2020-09-24T07:23:23Z</dcterms:modified>
</cp:coreProperties>
</file>