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dirty="0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51435F-1557-4CE4-850C-3BE39DFF661D}" type="datetimeFigureOut">
              <a:rPr lang="sk-SK" smtClean="0"/>
              <a:pPr/>
              <a:t>20. 4. 2020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92A67F-2340-469C-958E-ACF77BB8B14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6" Type="http://schemas.microsoft.com/office/2007/relationships/media" Target="../media/media10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6" Type="http://schemas.microsoft.com/office/2007/relationships/media" Target="../media/media11.wav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image" Target="../media/image5.png"/><Relationship Id="rId5" Type="http://schemas.microsoft.com/office/2007/relationships/media" Target="../media/media12.wa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6" Type="http://schemas.openxmlformats.org/officeDocument/2006/relationships/image" Target="../media/image5.png"/><Relationship Id="rId5" Type="http://schemas.microsoft.com/office/2007/relationships/media" Target="../media/media13.wa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6" Type="http://schemas.openxmlformats.org/officeDocument/2006/relationships/image" Target="../media/image5.png"/><Relationship Id="rId5" Type="http://schemas.microsoft.com/office/2007/relationships/media" Target="../media/media14.wa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av"/><Relationship Id="rId6" Type="http://schemas.openxmlformats.org/officeDocument/2006/relationships/image" Target="../media/image5.png"/><Relationship Id="rId5" Type="http://schemas.microsoft.com/office/2007/relationships/media" Target="../media/media15.wav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av"/><Relationship Id="rId5" Type="http://schemas.openxmlformats.org/officeDocument/2006/relationships/image" Target="../media/image5.png"/><Relationship Id="rId4" Type="http://schemas.microsoft.com/office/2007/relationships/media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av"/><Relationship Id="rId6" Type="http://schemas.microsoft.com/office/2007/relationships/media" Target="../media/media18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wav"/><Relationship Id="rId6" Type="http://schemas.openxmlformats.org/officeDocument/2006/relationships/image" Target="../media/image5.png"/><Relationship Id="rId5" Type="http://schemas.microsoft.com/office/2007/relationships/media" Target="../media/media19.wav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5.png"/><Relationship Id="rId5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wav"/><Relationship Id="rId6" Type="http://schemas.openxmlformats.org/officeDocument/2006/relationships/image" Target="../media/image5.png"/><Relationship Id="rId5" Type="http://schemas.microsoft.com/office/2007/relationships/media" Target="../media/media20.wav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1.wav"/><Relationship Id="rId6" Type="http://schemas.openxmlformats.org/officeDocument/2006/relationships/image" Target="../media/image5.png"/><Relationship Id="rId5" Type="http://schemas.microsoft.com/office/2007/relationships/media" Target="../media/media21.wav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wav"/><Relationship Id="rId5" Type="http://schemas.openxmlformats.org/officeDocument/2006/relationships/image" Target="../media/image5.png"/><Relationship Id="rId4" Type="http://schemas.microsoft.com/office/2007/relationships/media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wav"/><Relationship Id="rId5" Type="http://schemas.openxmlformats.org/officeDocument/2006/relationships/image" Target="../media/image5.png"/><Relationship Id="rId4" Type="http://schemas.microsoft.com/office/2007/relationships/media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4.wav"/><Relationship Id="rId5" Type="http://schemas.openxmlformats.org/officeDocument/2006/relationships/image" Target="../media/image5.png"/><Relationship Id="rId4" Type="http://schemas.microsoft.com/office/2007/relationships/media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5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6" Type="http://schemas.openxmlformats.org/officeDocument/2006/relationships/image" Target="../media/image5.png"/><Relationship Id="rId5" Type="http://schemas.microsoft.com/office/2007/relationships/media" Target="../media/media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6" Type="http://schemas.openxmlformats.org/officeDocument/2006/relationships/image" Target="../media/image5.png"/><Relationship Id="rId5" Type="http://schemas.microsoft.com/office/2007/relationships/media" Target="../media/media4.wav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6" Type="http://schemas.openxmlformats.org/officeDocument/2006/relationships/image" Target="../media/image5.png"/><Relationship Id="rId5" Type="http://schemas.microsoft.com/office/2007/relationships/media" Target="../media/media5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5" Type="http://schemas.openxmlformats.org/officeDocument/2006/relationships/image" Target="../media/image5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5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5" Type="http://schemas.openxmlformats.org/officeDocument/2006/relationships/image" Target="../media/image5.png"/><Relationship Id="rId4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2708920"/>
            <a:ext cx="6172200" cy="1728192"/>
          </a:xfrm>
        </p:spPr>
        <p:txBody>
          <a:bodyPr>
            <a:normAutofit fontScale="90000"/>
          </a:bodyPr>
          <a:lstStyle/>
          <a:p>
            <a:r>
              <a:rPr lang="sk-SK" sz="4000" cap="all" spc="100" dirty="0" smtClean="0">
                <a:solidFill>
                  <a:schemeClr val="accent3">
                    <a:lumMod val="75000"/>
                  </a:schemeClr>
                </a:solidFill>
                <a:latin typeface="Lucida Sans" pitchFamily="34" charset="0"/>
              </a:rPr>
              <a:t>Anglická </a:t>
            </a:r>
            <a:r>
              <a:rPr lang="sk-SK" sz="4000" cap="all" spc="100" dirty="0">
                <a:solidFill>
                  <a:schemeClr val="accent3">
                    <a:lumMod val="75000"/>
                  </a:schemeClr>
                </a:solidFill>
                <a:latin typeface="Lucida Sans" pitchFamily="34" charset="0"/>
              </a:rPr>
              <a:t>výslovnosť </a:t>
            </a:r>
            <a:r>
              <a:rPr lang="sk-SK" sz="4000" cap="all" spc="100" dirty="0" smtClean="0">
                <a:solidFill>
                  <a:schemeClr val="accent3">
                    <a:lumMod val="75000"/>
                  </a:schemeClr>
                </a:solidFill>
                <a:latin typeface="Lucida Sans" pitchFamily="34" charset="0"/>
              </a:rPr>
              <a:t/>
            </a:r>
            <a:br>
              <a:rPr lang="sk-SK" sz="4000" cap="all" spc="100" dirty="0" smtClean="0">
                <a:solidFill>
                  <a:schemeClr val="accent3">
                    <a:lumMod val="75000"/>
                  </a:schemeClr>
                </a:solidFill>
                <a:latin typeface="Lucida Sans" pitchFamily="34" charset="0"/>
              </a:rPr>
            </a:br>
            <a:r>
              <a:rPr lang="sk-SK" sz="4000" cap="all" spc="100" dirty="0" smtClean="0">
                <a:solidFill>
                  <a:schemeClr val="accent3">
                    <a:lumMod val="75000"/>
                  </a:schemeClr>
                </a:solidFill>
                <a:latin typeface="Lucida Sans" pitchFamily="34" charset="0"/>
              </a:rPr>
              <a:t>(NIELEN) pre rodičov</a:t>
            </a:r>
            <a:r>
              <a:rPr lang="sk-SK" cap="all" spc="100" dirty="0" smtClean="0">
                <a:solidFill>
                  <a:schemeClr val="accent2">
                    <a:lumMod val="75000"/>
                  </a:schemeClr>
                </a:solidFill>
                <a:latin typeface="Lucida Sans" pitchFamily="34" charset="0"/>
              </a:rPr>
              <a:t> </a:t>
            </a:r>
            <a:endParaRPr lang="sk-SK" cap="all" spc="100" dirty="0">
              <a:solidFill>
                <a:schemeClr val="accent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Mgr. Eva EDDY, PhD.</a:t>
            </a:r>
          </a:p>
          <a:p>
            <a:r>
              <a:rPr lang="sk-SK" sz="2200" dirty="0" smtClean="0"/>
              <a:t>Inštitút anglistiky a amerikanistiky</a:t>
            </a:r>
          </a:p>
          <a:p>
            <a:r>
              <a:rPr lang="sk-SK" sz="2200" dirty="0" smtClean="0"/>
              <a:t>Filozofická fakulta</a:t>
            </a:r>
          </a:p>
          <a:p>
            <a:r>
              <a:rPr lang="sk-SK" sz="2200" dirty="0" smtClean="0"/>
              <a:t>Prešovská univerzita v Prešove</a:t>
            </a:r>
            <a:endParaRPr lang="sk-SK" sz="2200" dirty="0"/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10072" y="3791780"/>
            <a:ext cx="609600" cy="60960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99592" y="1772816"/>
            <a:ext cx="3024336" cy="158417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Súčasťou prezentácie </a:t>
            </a:r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je komentár (kliknite </a:t>
            </a:r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na </a:t>
            </a:r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symbol reproduktora </a:t>
            </a:r>
          </a:p>
          <a:p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v </a:t>
            </a:r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oranžovom </a:t>
            </a:r>
            <a:r>
              <a:rPr lang="sk-SK" sz="1400" cap="none" spc="1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kruhu </a:t>
            </a:r>
          </a:p>
          <a:p>
            <a:r>
              <a:rPr lang="sk-SK" sz="1400" cap="none" spc="1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na každej snímke)</a:t>
            </a:r>
            <a:endParaRPr lang="sk-SK" sz="1100" cap="none" spc="1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 </a:t>
            </a:r>
            <a:r>
              <a:rPr lang="sk-SK" sz="4000" b="1" cap="all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XX</a:t>
            </a:r>
            <a:endParaRPr lang="sk-SK" sz="4000" cap="all" dirty="0">
              <a:solidFill>
                <a:schemeClr val="bg1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6598" t="54943" r="79967" b="41030"/>
          <a:stretch>
            <a:fillRect/>
          </a:stretch>
        </p:blipFill>
        <p:spPr bwMode="auto">
          <a:xfrm>
            <a:off x="6279618" y="1268760"/>
            <a:ext cx="1028686" cy="75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9781" t="44687" r="40077" b="36799"/>
          <a:stretch>
            <a:fillRect/>
          </a:stretch>
        </p:blipFill>
        <p:spPr bwMode="auto">
          <a:xfrm>
            <a:off x="491547" y="2636912"/>
            <a:ext cx="811290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10" t="29832" r="58956" b="63505"/>
          <a:stretch>
            <a:fillRect/>
          </a:stretch>
        </p:blipFill>
        <p:spPr bwMode="auto">
          <a:xfrm>
            <a:off x="6444208" y="1916832"/>
            <a:ext cx="864096" cy="8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2043" y="5805264"/>
            <a:ext cx="3048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22" t="31770" r="41238" b="50275"/>
          <a:stretch>
            <a:fillRect/>
          </a:stretch>
        </p:blipFill>
        <p:spPr bwMode="auto">
          <a:xfrm>
            <a:off x="550922" y="4077072"/>
            <a:ext cx="798151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 </a:t>
            </a:r>
            <a:r>
              <a:rPr lang="sk-SK" b="1" dirty="0" smtClean="0">
                <a:solidFill>
                  <a:schemeClr val="bg1"/>
                </a:solidFill>
              </a:rPr>
              <a:t>XX</a:t>
            </a:r>
            <a:endParaRPr lang="sk-SK" dirty="0"/>
          </a:p>
        </p:txBody>
      </p:sp>
      <p:pic>
        <p:nvPicPr>
          <p:cNvPr id="5" name="Zástupný symbol obsahu 4" descr="Copy of th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3275856" y="1628800"/>
            <a:ext cx="2807208" cy="1533144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20872" t="54943" r="75493" b="41925"/>
          <a:stretch>
            <a:fillRect/>
          </a:stretch>
        </p:blipFill>
        <p:spPr bwMode="auto">
          <a:xfrm>
            <a:off x="5796135" y="692696"/>
            <a:ext cx="106983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2771800" y="3284984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b="1" dirty="0" smtClean="0">
                <a:latin typeface="Lucida Sans Unicode" pitchFamily="34" charset="0"/>
                <a:cs typeface="Lucida Sans Unicode" pitchFamily="34" charset="0"/>
              </a:rPr>
              <a:t>Výslovnosť tzv. </a:t>
            </a:r>
            <a:r>
              <a:rPr lang="sk-SK" b="1" i="1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th </a:t>
            </a:r>
            <a:r>
              <a:rPr lang="sk-SK" b="1" dirty="0" smtClean="0">
                <a:latin typeface="Lucida Sans Unicode" pitchFamily="34" charset="0"/>
                <a:cs typeface="Lucida Sans Unicode" pitchFamily="34" charset="0"/>
              </a:rPr>
              <a:t>spoluhlások</a:t>
            </a:r>
          </a:p>
          <a:p>
            <a:pPr algn="r"/>
            <a:r>
              <a:rPr lang="sk-SK" dirty="0" smtClean="0"/>
              <a:t>Foto: archív autorky prezentácie</a:t>
            </a:r>
            <a:endParaRPr lang="sk-SK" dirty="0"/>
          </a:p>
        </p:txBody>
      </p:sp>
      <p:pic>
        <p:nvPicPr>
          <p:cNvPr id="3" name="Slide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all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XX</a:t>
            </a:r>
            <a:r>
              <a:rPr lang="sk-SK" sz="4000" b="1" cap="all" dirty="0" smtClean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   </a:t>
            </a:r>
            <a:endParaRPr lang="sk-SK" sz="4000" cap="all" dirty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62927" t="54391" r="31107" b="42092"/>
          <a:stretch>
            <a:fillRect/>
          </a:stretch>
        </p:blipFill>
        <p:spPr bwMode="auto">
          <a:xfrm>
            <a:off x="6156175" y="1052736"/>
            <a:ext cx="17590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 l="10922" t="47835" r="40647" b="34210"/>
          <a:stretch>
            <a:fillRect/>
          </a:stretch>
        </p:blipFill>
        <p:spPr bwMode="auto">
          <a:xfrm>
            <a:off x="467544" y="2276872"/>
            <a:ext cx="80800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b="1" dirty="0" smtClean="0">
                <a:solidFill>
                  <a:schemeClr val="bg1"/>
                </a:solidFill>
              </a:rPr>
              <a:t>XX XXX 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6829" t="36022" r="76970" b="60670"/>
          <a:stretch>
            <a:fillRect/>
          </a:stretch>
        </p:blipFill>
        <p:spPr bwMode="auto">
          <a:xfrm>
            <a:off x="5652120" y="908720"/>
            <a:ext cx="172819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 l="11513" t="49725" r="40057" b="23815"/>
          <a:stretch>
            <a:fillRect/>
          </a:stretch>
        </p:blipFill>
        <p:spPr bwMode="auto">
          <a:xfrm>
            <a:off x="539552" y="2132856"/>
            <a:ext cx="801346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none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l, r</a:t>
            </a:r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endParaRPr lang="sk-SK" sz="4000" dirty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51245" t="47773" r="29469" b="10571"/>
          <a:stretch>
            <a:fillRect/>
          </a:stretch>
        </p:blipFill>
        <p:spPr bwMode="auto">
          <a:xfrm flipH="1">
            <a:off x="6732240" y="3933057"/>
            <a:ext cx="13681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683568" y="551723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400" b="1" dirty="0" smtClean="0">
                <a:latin typeface="Lucida Sans Unicode" pitchFamily="34" charset="0"/>
                <a:cs typeface="Lucida Sans Unicode" pitchFamily="34" charset="0"/>
              </a:rPr>
              <a:t>Výslovnosť r</a:t>
            </a:r>
          </a:p>
          <a:p>
            <a:pPr algn="r"/>
            <a:r>
              <a:rPr lang="sk-SK" sz="1400" dirty="0" smtClean="0"/>
              <a:t>https://www.learnenglish.de/pronunciation/theletterr.html</a:t>
            </a:r>
            <a:endParaRPr lang="sk-SK" sz="14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 l="10922" t="62010" r="31197" b="13420"/>
          <a:stretch>
            <a:fillRect/>
          </a:stretch>
        </p:blipFill>
        <p:spPr bwMode="auto">
          <a:xfrm>
            <a:off x="517396" y="1844824"/>
            <a:ext cx="78710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none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w, j</a:t>
            </a:r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endParaRPr lang="sk-SK" sz="4000" dirty="0"/>
          </a:p>
        </p:txBody>
      </p:sp>
      <p:pic>
        <p:nvPicPr>
          <p:cNvPr id="4" name="Zástupný symbol obsahu 3" descr="Copy of w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372200" y="4005064"/>
            <a:ext cx="1941576" cy="1520952"/>
          </a:xfrm>
        </p:spPr>
      </p:pic>
      <p:sp>
        <p:nvSpPr>
          <p:cNvPr id="6" name="Obdĺžnik 5"/>
          <p:cNvSpPr/>
          <p:nvPr/>
        </p:nvSpPr>
        <p:spPr>
          <a:xfrm>
            <a:off x="3563888" y="56576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k-SK" b="1" dirty="0" smtClean="0">
                <a:latin typeface="Lucida Sans Unicode" pitchFamily="34" charset="0"/>
                <a:cs typeface="Lucida Sans Unicode" pitchFamily="34" charset="0"/>
              </a:rPr>
              <a:t>Výslovnosť w</a:t>
            </a:r>
          </a:p>
          <a:p>
            <a:pPr algn="r"/>
            <a:r>
              <a:rPr lang="sk-SK" dirty="0" smtClean="0"/>
              <a:t>Foto: archív autorky prezentácie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11019" t="53780" r="46456" b="28265"/>
          <a:stretch>
            <a:fillRect/>
          </a:stretch>
        </p:blipFill>
        <p:spPr bwMode="auto">
          <a:xfrm>
            <a:off x="418275" y="1700808"/>
            <a:ext cx="818617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48" y="5800836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NEMÉ Spoluhlásky</a:t>
            </a:r>
            <a:endParaRPr lang="sk-SK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endParaRPr lang="sk-SK" sz="900" b="1" dirty="0" smtClean="0"/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sk-SK" b="1" dirty="0" smtClean="0"/>
              <a:t>Nemé</a:t>
            </a:r>
            <a:r>
              <a:rPr lang="en-GB" b="1" dirty="0" smtClean="0"/>
              <a:t>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b</a:t>
            </a:r>
            <a:r>
              <a:rPr lang="en-GB" dirty="0" smtClean="0"/>
              <a:t> – </a:t>
            </a:r>
            <a:r>
              <a:rPr lang="en-GB" sz="3600" dirty="0" smtClean="0">
                <a:latin typeface="Brush Script MT" pitchFamily="66" charset="0"/>
              </a:rPr>
              <a:t>com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b</a:t>
            </a:r>
            <a:r>
              <a:rPr lang="en-GB" sz="3600" dirty="0" smtClean="0">
                <a:latin typeface="Brush Script MT" pitchFamily="66" charset="0"/>
              </a:rPr>
              <a:t>, lam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b</a:t>
            </a:r>
            <a:r>
              <a:rPr lang="en-GB" sz="3600" dirty="0" smtClean="0">
                <a:latin typeface="Brush Script MT" pitchFamily="66" charset="0"/>
              </a:rPr>
              <a:t>, thum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b</a:t>
            </a:r>
            <a:endParaRPr lang="en-GB" sz="3600" dirty="0" smtClean="0">
              <a:latin typeface="Brush Script MT" pitchFamily="66" charset="0"/>
            </a:endParaRP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sk-SK" b="1" dirty="0" smtClean="0"/>
              <a:t>Nemé</a:t>
            </a:r>
            <a:r>
              <a:rPr lang="en-GB" b="1" dirty="0" smtClean="0"/>
              <a:t>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c</a:t>
            </a:r>
            <a:r>
              <a:rPr lang="en-GB" sz="3600" dirty="0" smtClean="0">
                <a:latin typeface="Brush Script MT" pitchFamily="66" charset="0"/>
              </a:rPr>
              <a:t> – mus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c</a:t>
            </a:r>
            <a:r>
              <a:rPr lang="en-GB" sz="3600" dirty="0" smtClean="0">
                <a:latin typeface="Brush Script MT" pitchFamily="66" charset="0"/>
              </a:rPr>
              <a:t>le, s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c</a:t>
            </a:r>
            <a:r>
              <a:rPr lang="en-GB" sz="3600" dirty="0" smtClean="0">
                <a:latin typeface="Brush Script MT" pitchFamily="66" charset="0"/>
              </a:rPr>
              <a:t>ene, s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c</a:t>
            </a:r>
            <a:r>
              <a:rPr lang="en-GB" sz="3600" dirty="0" smtClean="0">
                <a:latin typeface="Brush Script MT" pitchFamily="66" charset="0"/>
              </a:rPr>
              <a:t>issors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sk-SK" b="1" dirty="0" smtClean="0"/>
              <a:t>Nemé</a:t>
            </a:r>
            <a:r>
              <a:rPr lang="en-GB" b="1" dirty="0" smtClean="0"/>
              <a:t>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k</a:t>
            </a:r>
            <a:r>
              <a:rPr lang="en-GB" sz="3600" dirty="0" smtClean="0">
                <a:latin typeface="Brush Script MT" pitchFamily="66" charset="0"/>
              </a:rPr>
              <a:t> –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k</a:t>
            </a:r>
            <a:r>
              <a:rPr lang="en-GB" sz="3600" dirty="0" smtClean="0">
                <a:latin typeface="Brush Script MT" pitchFamily="66" charset="0"/>
              </a:rPr>
              <a:t>nee,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k</a:t>
            </a:r>
            <a:r>
              <a:rPr lang="en-GB" sz="3600" dirty="0" smtClean="0">
                <a:latin typeface="Brush Script MT" pitchFamily="66" charset="0"/>
              </a:rPr>
              <a:t>nife,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k</a:t>
            </a:r>
            <a:r>
              <a:rPr lang="en-GB" sz="3600" dirty="0" smtClean="0">
                <a:latin typeface="Brush Script MT" pitchFamily="66" charset="0"/>
              </a:rPr>
              <a:t>nock,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k</a:t>
            </a:r>
            <a:r>
              <a:rPr lang="en-GB" sz="3600" dirty="0" smtClean="0">
                <a:latin typeface="Brush Script MT" pitchFamily="66" charset="0"/>
              </a:rPr>
              <a:t>now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sk-SK" b="1" dirty="0" smtClean="0"/>
              <a:t>Nemé</a:t>
            </a:r>
            <a:r>
              <a:rPr lang="en-GB" b="1" dirty="0" smtClean="0"/>
              <a:t>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l</a:t>
            </a:r>
            <a:r>
              <a:rPr lang="en-GB" sz="3600" dirty="0" smtClean="0">
                <a:latin typeface="Brush Script MT" pitchFamily="66" charset="0"/>
              </a:rPr>
              <a:t> – ca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l</a:t>
            </a:r>
            <a:r>
              <a:rPr lang="en-GB" sz="3600" dirty="0" smtClean="0">
                <a:latin typeface="Brush Script MT" pitchFamily="66" charset="0"/>
              </a:rPr>
              <a:t>f, ca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l</a:t>
            </a:r>
            <a:r>
              <a:rPr lang="en-GB" sz="3600" dirty="0" smtClean="0">
                <a:latin typeface="Brush Script MT" pitchFamily="66" charset="0"/>
              </a:rPr>
              <a:t>m, ha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l</a:t>
            </a:r>
            <a:r>
              <a:rPr lang="en-GB" sz="3600" dirty="0" smtClean="0">
                <a:latin typeface="Brush Script MT" pitchFamily="66" charset="0"/>
              </a:rPr>
              <a:t>f, ta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l</a:t>
            </a:r>
            <a:r>
              <a:rPr lang="en-GB" sz="3600" dirty="0" smtClean="0">
                <a:latin typeface="Brush Script MT" pitchFamily="66" charset="0"/>
              </a:rPr>
              <a:t>k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sk-SK" b="1" dirty="0" smtClean="0"/>
              <a:t>Nemé</a:t>
            </a:r>
            <a:r>
              <a:rPr lang="en-GB" b="1" dirty="0" smtClean="0"/>
              <a:t>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w</a:t>
            </a:r>
            <a:r>
              <a:rPr lang="en-GB" sz="3600" dirty="0" smtClean="0">
                <a:latin typeface="Brush Script MT" pitchFamily="66" charset="0"/>
              </a:rPr>
              <a:t> – ans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w</a:t>
            </a:r>
            <a:r>
              <a:rPr lang="en-GB" sz="3600" dirty="0" smtClean="0">
                <a:latin typeface="Brush Script MT" pitchFamily="66" charset="0"/>
              </a:rPr>
              <a:t>er,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w</a:t>
            </a:r>
            <a:r>
              <a:rPr lang="en-GB" sz="3600" dirty="0" smtClean="0">
                <a:latin typeface="Brush Script MT" pitchFamily="66" charset="0"/>
              </a:rPr>
              <a:t>ho,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w</a:t>
            </a:r>
            <a:r>
              <a:rPr lang="en-GB" sz="3600" dirty="0" smtClean="0">
                <a:latin typeface="Brush Script MT" pitchFamily="66" charset="0"/>
              </a:rPr>
              <a:t>hole,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w</a:t>
            </a:r>
            <a:r>
              <a:rPr lang="en-GB" sz="3600" dirty="0" smtClean="0">
                <a:latin typeface="Brush Script MT" pitchFamily="66" charset="0"/>
              </a:rPr>
              <a:t>rite, </a:t>
            </a:r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  <a:latin typeface="Brush Script MT" pitchFamily="66" charset="0"/>
              </a:rPr>
              <a:t>w</a:t>
            </a:r>
            <a:r>
              <a:rPr lang="en-GB" sz="3600" dirty="0" smtClean="0">
                <a:latin typeface="Brush Script MT" pitchFamily="66" charset="0"/>
              </a:rPr>
              <a:t>rong</a:t>
            </a:r>
            <a:endParaRPr lang="en-GB" dirty="0" smtClean="0">
              <a:latin typeface="Brush Script MT" pitchFamily="66" charset="0"/>
            </a:endParaRPr>
          </a:p>
          <a:p>
            <a:endParaRPr lang="en-GB" dirty="0"/>
          </a:p>
        </p:txBody>
      </p:sp>
      <p:pic>
        <p:nvPicPr>
          <p:cNvPr id="4" name="Slide 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53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KRÁTKE A DLHÉ SAMOHLÁSKY</a:t>
            </a:r>
            <a:endParaRPr lang="sk-SK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1019" t="30155" r="55316" b="27320"/>
          <a:stretch>
            <a:fillRect/>
          </a:stretch>
        </p:blipFill>
        <p:spPr bwMode="auto">
          <a:xfrm>
            <a:off x="1370044" y="1412775"/>
            <a:ext cx="6154284" cy="48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SAMOHLÁSKY - </a:t>
            </a:r>
            <a:r>
              <a:rPr lang="sk-SK" sz="4000" b="1" cap="all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jjj</a:t>
            </a:r>
            <a:endParaRPr lang="sk-SK" sz="40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6925" t="67482" r="79531" b="29210"/>
          <a:stretch>
            <a:fillRect/>
          </a:stretch>
        </p:blipFill>
        <p:spPr bwMode="auto">
          <a:xfrm>
            <a:off x="6156175" y="836712"/>
            <a:ext cx="1008113" cy="58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 l="11513" t="51615" r="74903" b="43660"/>
          <a:stretch>
            <a:fillRect/>
          </a:stretch>
        </p:blipFill>
        <p:spPr bwMode="auto">
          <a:xfrm>
            <a:off x="1043608" y="5589240"/>
            <a:ext cx="18722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 l="9781" t="43144" r="23684" b="18285"/>
          <a:stretch>
            <a:fillRect/>
          </a:stretch>
        </p:blipFill>
        <p:spPr bwMode="auto">
          <a:xfrm>
            <a:off x="323528" y="1628800"/>
            <a:ext cx="82809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2987824" y="5651956"/>
            <a:ext cx="2024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9999FF"/>
                </a:solidFill>
                <a:latin typeface="Calibri" pitchFamily="34" charset="0"/>
              </a:rPr>
              <a:t>zaneprázdnený</a:t>
            </a:r>
            <a:endParaRPr lang="sk-SK" dirty="0">
              <a:solidFill>
                <a:srgbClr val="9999FF"/>
              </a:solidFill>
              <a:latin typeface="Calibri" pitchFamily="34" charset="0"/>
            </a:endParaRPr>
          </a:p>
        </p:txBody>
      </p:sp>
      <p:pic>
        <p:nvPicPr>
          <p:cNvPr id="4" name="Slide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44408" y="5836622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SAMOHLÁSKY - </a:t>
            </a:r>
            <a:r>
              <a:rPr lang="sk-SK" sz="4000" b="1" cap="all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jXXXXj</a:t>
            </a:r>
            <a:endParaRPr lang="sk-SK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6828" t="80910" r="74903" b="16255"/>
          <a:stretch>
            <a:fillRect/>
          </a:stretch>
        </p:blipFill>
        <p:spPr bwMode="auto">
          <a:xfrm>
            <a:off x="5292080" y="821281"/>
            <a:ext cx="2088232" cy="44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0922" t="27990" r="39466" b="33265"/>
          <a:stretch>
            <a:fillRect/>
          </a:stretch>
        </p:blipFill>
        <p:spPr bwMode="auto">
          <a:xfrm>
            <a:off x="446468" y="1635658"/>
            <a:ext cx="8100022" cy="395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30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Pravopis verzus výslovnosť</a:t>
            </a:r>
            <a:endParaRPr lang="sk-SK" sz="4000" b="1" cap="all" dirty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4203" t="30861" r="63921" b="42092"/>
          <a:stretch>
            <a:fillRect/>
          </a:stretch>
        </p:blipFill>
        <p:spPr bwMode="auto">
          <a:xfrm>
            <a:off x="747105" y="1556792"/>
            <a:ext cx="5769111" cy="4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4073" t="55049" r="56850" b="28193"/>
          <a:stretch>
            <a:fillRect/>
          </a:stretch>
        </p:blipFill>
        <p:spPr bwMode="auto">
          <a:xfrm>
            <a:off x="3962503" y="1916832"/>
            <a:ext cx="459050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SAMOHLÁSKY - </a:t>
            </a:r>
            <a:r>
              <a:rPr lang="sk-SK" sz="4000" b="1" cap="all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jXXXXj</a:t>
            </a:r>
            <a:endParaRPr lang="sk-SK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812" t="73350" r="79628" b="22870"/>
          <a:stretch>
            <a:fillRect/>
          </a:stretch>
        </p:blipFill>
        <p:spPr bwMode="auto">
          <a:xfrm>
            <a:off x="5292080" y="692696"/>
            <a:ext cx="2160240" cy="59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0922" t="26100" r="39466" b="32320"/>
          <a:stretch>
            <a:fillRect/>
          </a:stretch>
        </p:blipFill>
        <p:spPr bwMode="auto">
          <a:xfrm>
            <a:off x="722845" y="1724811"/>
            <a:ext cx="7521563" cy="393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30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SAMOHLÁSKY - </a:t>
            </a:r>
            <a:r>
              <a:rPr lang="sk-SK" sz="4000" b="1" cap="all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Xj</a:t>
            </a:r>
            <a:endParaRPr lang="sk-SK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813" t="80910" r="84053" b="16255"/>
          <a:stretch>
            <a:fillRect/>
          </a:stretch>
        </p:blipFill>
        <p:spPr bwMode="auto">
          <a:xfrm>
            <a:off x="5796136" y="744130"/>
            <a:ext cx="1224136" cy="52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10745" t="38516" r="54541" b="19828"/>
          <a:stretch>
            <a:fillRect/>
          </a:stretch>
        </p:blipFill>
        <p:spPr bwMode="auto">
          <a:xfrm>
            <a:off x="1331640" y="1628800"/>
            <a:ext cx="6120680" cy="45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35428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DVOJHLÁSKY</a:t>
            </a:r>
            <a:endParaRPr lang="sk-SK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9781" t="26173" r="45862" b="21371"/>
          <a:stretch>
            <a:fillRect/>
          </a:stretch>
        </p:blipFill>
        <p:spPr bwMode="auto">
          <a:xfrm>
            <a:off x="1331640" y="1484783"/>
            <a:ext cx="6624736" cy="48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TROJHLÁSKY</a:t>
            </a:r>
            <a:endParaRPr lang="sk-SK" sz="4000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9781" t="41601" r="33327" b="25999"/>
          <a:stretch>
            <a:fillRect/>
          </a:stretch>
        </p:blipFill>
        <p:spPr bwMode="auto">
          <a:xfrm>
            <a:off x="309812" y="1772816"/>
            <a:ext cx="82946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DVOJHLÁSKY VERZUS TROJHLÁSKY</a:t>
            </a:r>
            <a:endParaRPr lang="sk-SK" sz="3600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0745" t="50858" r="29470" b="21371"/>
          <a:stretch>
            <a:fillRect/>
          </a:stretch>
        </p:blipFill>
        <p:spPr bwMode="auto">
          <a:xfrm>
            <a:off x="339529" y="2130532"/>
            <a:ext cx="8192911" cy="309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01216" y="692696"/>
            <a:ext cx="7787208" cy="549322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sk-SK" sz="4000" b="1" cap="all" dirty="0" smtClean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algn="ctr">
              <a:buNone/>
            </a:pPr>
            <a:endParaRPr lang="sk-SK" sz="4000" b="1" cap="all" dirty="0" smtClean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algn="ctr">
              <a:buNone/>
            </a:pPr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ĎAKUJEM ZA POZORNOSŤ</a:t>
            </a:r>
          </a:p>
          <a:p>
            <a:pPr algn="ctr">
              <a:buNone/>
            </a:pPr>
            <a:endParaRPr lang="sk-SK" b="1" dirty="0" smtClean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eva.eddy@unipo.sk</a:t>
            </a:r>
          </a:p>
          <a:p>
            <a:pPr>
              <a:buNone/>
            </a:pPr>
            <a:endParaRPr lang="sk-SK" sz="1800" b="1" dirty="0" smtClean="0">
              <a:latin typeface="Lucida Sans Unicode" pitchFamily="34" charset="0"/>
              <a:cs typeface="Lucida Sans Unicode" pitchFamily="34" charset="0"/>
            </a:endParaRPr>
          </a:p>
          <a:p>
            <a:pPr>
              <a:buNone/>
            </a:pPr>
            <a:endParaRPr lang="sk-SK" sz="1800" b="1" dirty="0" smtClean="0">
              <a:latin typeface="Lucida Sans Unicode" pitchFamily="34" charset="0"/>
              <a:cs typeface="Lucida Sans Unicode" pitchFamily="34" charset="0"/>
            </a:endParaRPr>
          </a:p>
          <a:p>
            <a:pPr>
              <a:buNone/>
            </a:pPr>
            <a:r>
              <a:rPr lang="sk-SK" sz="1800" b="1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Zdroje:</a:t>
            </a:r>
          </a:p>
          <a:p>
            <a:pPr algn="just">
              <a:buNone/>
            </a:pPr>
            <a:r>
              <a:rPr lang="sk-SK" sz="1800" dirty="0" err="1" smtClean="0">
                <a:latin typeface="Lucida Sans Unicode" pitchFamily="34" charset="0"/>
                <a:cs typeface="Lucida Sans Unicode" pitchFamily="34" charset="0"/>
              </a:rPr>
              <a:t>Andričík</a:t>
            </a:r>
            <a:r>
              <a:rPr lang="sk-SK" sz="1800" dirty="0" smtClean="0">
                <a:latin typeface="Lucida Sans Unicode" pitchFamily="34" charset="0"/>
                <a:cs typeface="Lucida Sans Unicode" pitchFamily="34" charset="0"/>
              </a:rPr>
              <a:t>, M.: Anglicko-slovenský a slovensko-anglický slovník, Košice: </a:t>
            </a:r>
            <a:r>
              <a:rPr lang="sk-SK" sz="1800" dirty="0" err="1" smtClean="0">
                <a:latin typeface="Lucida Sans Unicode" pitchFamily="34" charset="0"/>
                <a:cs typeface="Lucida Sans Unicode" pitchFamily="34" charset="0"/>
              </a:rPr>
              <a:t>Pezolt-Oxico</a:t>
            </a:r>
            <a:r>
              <a:rPr lang="sk-SK" sz="1800" dirty="0" smtClean="0">
                <a:latin typeface="Lucida Sans Unicode" pitchFamily="34" charset="0"/>
                <a:cs typeface="Lucida Sans Unicode" pitchFamily="34" charset="0"/>
              </a:rPr>
              <a:t>, 2005</a:t>
            </a:r>
            <a:endParaRPr lang="sk-SK" sz="1800" dirty="0" smtClean="0"/>
          </a:p>
          <a:p>
            <a:pPr algn="just">
              <a:buNone/>
            </a:pPr>
            <a:r>
              <a:rPr lang="sk-SK" sz="1800" dirty="0" err="1" smtClean="0">
                <a:latin typeface="Lucida Sans Unicode" pitchFamily="34" charset="0"/>
                <a:cs typeface="Lucida Sans Unicode" pitchFamily="34" charset="0"/>
              </a:rPr>
              <a:t>Rusznák</a:t>
            </a:r>
            <a:r>
              <a:rPr lang="sk-SK" sz="1800" dirty="0" smtClean="0">
                <a:latin typeface="Lucida Sans Unicode" pitchFamily="34" charset="0"/>
                <a:cs typeface="Lucida Sans Unicode" pitchFamily="34" charset="0"/>
              </a:rPr>
              <a:t>, E.: Anglicko-slovenský a slovensko-anglický prekladový slovník, Žilina: Knižné centrum, 1997</a:t>
            </a:r>
          </a:p>
          <a:p>
            <a:pPr>
              <a:buNone/>
            </a:pPr>
            <a:r>
              <a:rPr lang="sk-SK" sz="1800" dirty="0" smtClean="0">
                <a:latin typeface="Lucida Sans" pitchFamily="34" charset="0"/>
              </a:rPr>
              <a:t>https://www.learnenglish.de/pronunciation/theletterr.html</a:t>
            </a:r>
          </a:p>
          <a:p>
            <a:pPr algn="ctr">
              <a:buNone/>
            </a:pPr>
            <a:endParaRPr lang="sk-SK" sz="4000" dirty="0"/>
          </a:p>
        </p:txBody>
      </p:sp>
      <p:cxnSp>
        <p:nvCxnSpPr>
          <p:cNvPr id="5" name="Rovná spojnica 4"/>
          <p:cNvCxnSpPr/>
          <p:nvPr/>
        </p:nvCxnSpPr>
        <p:spPr>
          <a:xfrm>
            <a:off x="899592" y="3717032"/>
            <a:ext cx="71287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44408" y="5825920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057" t="45945" r="54822" b="26552"/>
          <a:stretch>
            <a:fillRect/>
          </a:stretch>
        </p:blipFill>
        <p:spPr bwMode="auto">
          <a:xfrm>
            <a:off x="971600" y="1340768"/>
            <a:ext cx="72008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Abeceda v angličtine</a:t>
            </a:r>
            <a:endParaRPr lang="sk-SK" sz="4000" b="1" cap="all" dirty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0332" t="62955" r="58956" b="25705"/>
          <a:stretch>
            <a:fillRect/>
          </a:stretch>
        </p:blipFill>
        <p:spPr bwMode="auto">
          <a:xfrm>
            <a:off x="1259630" y="4509120"/>
            <a:ext cx="561662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FONETICKÝ ZÁPIS</a:t>
            </a:r>
            <a:endParaRPr lang="sk-SK" sz="4000" dirty="0"/>
          </a:p>
        </p:txBody>
      </p:sp>
      <p:pic>
        <p:nvPicPr>
          <p:cNvPr id="4" name="Zástupný symbol obsahu 3" descr="Prepis.jpg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0" contrast="40000"/>
          </a:blip>
          <a:srcRect l="17477" t="40479" r="30515" b="12241"/>
          <a:stretch>
            <a:fillRect/>
          </a:stretch>
        </p:blipFill>
        <p:spPr>
          <a:xfrm>
            <a:off x="827584" y="1844824"/>
            <a:ext cx="3168352" cy="3888432"/>
          </a:xfrm>
        </p:spPr>
      </p:pic>
      <p:sp>
        <p:nvSpPr>
          <p:cNvPr id="5" name="Obdĺžnik 4"/>
          <p:cNvSpPr/>
          <p:nvPr/>
        </p:nvSpPr>
        <p:spPr>
          <a:xfrm>
            <a:off x="683568" y="5805264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latin typeface="Lucida Sans Unicode" pitchFamily="34" charset="0"/>
                <a:cs typeface="Lucida Sans Unicode" pitchFamily="34" charset="0"/>
              </a:rPr>
              <a:t>Fonetický zápis s nepresnosťami</a:t>
            </a:r>
          </a:p>
          <a:p>
            <a:r>
              <a:rPr lang="sk-SK" sz="1200" dirty="0" err="1" smtClean="0">
                <a:latin typeface="Lucida Sans Unicode" pitchFamily="34" charset="0"/>
                <a:cs typeface="Lucida Sans Unicode" pitchFamily="34" charset="0"/>
              </a:rPr>
              <a:t>Rusznák</a:t>
            </a:r>
            <a:r>
              <a:rPr lang="sk-SK" sz="1200" dirty="0" smtClean="0">
                <a:latin typeface="Lucida Sans Unicode" pitchFamily="34" charset="0"/>
                <a:cs typeface="Lucida Sans Unicode" pitchFamily="34" charset="0"/>
              </a:rPr>
              <a:t>, E.: Anglicko-slovenský a slovensko-anglický prekladový slovník, Žilina, 1997</a:t>
            </a:r>
            <a:endParaRPr lang="sk-SK" sz="1200" dirty="0"/>
          </a:p>
        </p:txBody>
      </p:sp>
      <p:sp>
        <p:nvSpPr>
          <p:cNvPr id="6" name="Obdĺžnik 5"/>
          <p:cNvSpPr/>
          <p:nvPr/>
        </p:nvSpPr>
        <p:spPr>
          <a:xfrm>
            <a:off x="4716016" y="5847655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latin typeface="Lucida Sans Unicode" pitchFamily="34" charset="0"/>
                <a:cs typeface="Lucida Sans Unicode" pitchFamily="34" charset="0"/>
              </a:rPr>
              <a:t>Medzinárodne akceptovaný fonetický zápis</a:t>
            </a:r>
          </a:p>
          <a:p>
            <a:r>
              <a:rPr lang="sk-SK" sz="1200" dirty="0" err="1" smtClean="0">
                <a:latin typeface="Lucida Sans Unicode" pitchFamily="34" charset="0"/>
                <a:cs typeface="Lucida Sans Unicode" pitchFamily="34" charset="0"/>
              </a:rPr>
              <a:t>Andričík</a:t>
            </a:r>
            <a:r>
              <a:rPr lang="sk-SK" sz="1200" dirty="0" smtClean="0">
                <a:latin typeface="Lucida Sans Unicode" pitchFamily="34" charset="0"/>
                <a:cs typeface="Lucida Sans Unicode" pitchFamily="34" charset="0"/>
              </a:rPr>
              <a:t>, M.: Anglicko-slovenský a slovensko-anglický slovník, Košice, 2005</a:t>
            </a:r>
            <a:endParaRPr lang="sk-SK" sz="1200" dirty="0"/>
          </a:p>
        </p:txBody>
      </p:sp>
      <p:pic>
        <p:nvPicPr>
          <p:cNvPr id="20482" name="Picture 2" descr="https://scontent.fprg2-1.fna.fbcdn.net/v/t1.15752-9/92393437_2973659966063023_3777841074509185024_n.jpg?_nc_cat=102&amp;_nc_sid=b96e70&amp;_nc_ohc=9qubDe4OM0kAX8toOaX&amp;_nc_ht=scontent.fprg2-1.fna&amp;oh=d60dea699c35815867f0c6757d9a70d7&amp;oe=5EB48C9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40000"/>
          </a:blip>
          <a:srcRect l="7604" t="22813" r="12550"/>
          <a:stretch>
            <a:fillRect/>
          </a:stretch>
        </p:blipFill>
        <p:spPr bwMode="auto">
          <a:xfrm>
            <a:off x="4716016" y="1772816"/>
            <a:ext cx="3024336" cy="3960440"/>
          </a:xfrm>
          <a:prstGeom prst="rect">
            <a:avLst/>
          </a:prstGeom>
          <a:noFill/>
        </p:spPr>
      </p:pic>
      <p:sp>
        <p:nvSpPr>
          <p:cNvPr id="7" name="Ovál 6"/>
          <p:cNvSpPr/>
          <p:nvPr/>
        </p:nvSpPr>
        <p:spPr>
          <a:xfrm>
            <a:off x="971600" y="3140968"/>
            <a:ext cx="129614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899592" y="4941168"/>
            <a:ext cx="12961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>
            <a:off x="6300192" y="2132856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6588224" y="5445224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Slide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4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all" dirty="0" err="1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XXXXXXXXXX</a:t>
            </a:r>
            <a:endParaRPr lang="sk-SK" sz="4000" b="1" cap="none" dirty="0">
              <a:solidFill>
                <a:schemeClr val="bg1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0922" t="42165" r="57184" b="33265"/>
          <a:stretch>
            <a:fillRect/>
          </a:stretch>
        </p:blipFill>
        <p:spPr bwMode="auto">
          <a:xfrm>
            <a:off x="1215319" y="1916832"/>
            <a:ext cx="6885073" cy="33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1677" t="33935" r="73034" b="60395"/>
          <a:stretch>
            <a:fillRect/>
          </a:stretch>
        </p:blipFill>
        <p:spPr bwMode="auto">
          <a:xfrm>
            <a:off x="4860032" y="620688"/>
            <a:ext cx="3348368" cy="77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</a:t>
            </a:r>
            <a:r>
              <a:rPr lang="sk-SK" sz="4000" b="1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– </a:t>
            </a:r>
            <a:r>
              <a:rPr lang="sk-SK" sz="4000" b="1" cap="none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p, t, k</a:t>
            </a:r>
            <a:endParaRPr lang="sk-SK" sz="4000" cap="none" dirty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0933" t="49090" r="43934" b="24456"/>
          <a:stretch>
            <a:fillRect/>
          </a:stretch>
        </p:blipFill>
        <p:spPr bwMode="auto">
          <a:xfrm>
            <a:off x="467544" y="2132856"/>
            <a:ext cx="805905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none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b, d, g</a:t>
            </a:r>
            <a:endParaRPr lang="sk-SK" sz="4000" cap="none" dirty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0607" t="27771" r="46965" b="35201"/>
          <a:stretch>
            <a:fillRect/>
          </a:stretch>
        </p:blipFill>
        <p:spPr bwMode="auto">
          <a:xfrm>
            <a:off x="1007604" y="1838278"/>
            <a:ext cx="6876764" cy="37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none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f, s, z</a:t>
            </a:r>
            <a:endParaRPr lang="sk-SK" sz="4000" cap="none" dirty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433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0745" t="24630" r="47791" b="46056"/>
          <a:stretch>
            <a:fillRect/>
          </a:stretch>
        </p:blipFill>
        <p:spPr bwMode="auto">
          <a:xfrm>
            <a:off x="566080" y="1844824"/>
            <a:ext cx="782234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805264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cap="all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Spoluhlásky – </a:t>
            </a:r>
            <a:r>
              <a:rPr lang="sk-SK" sz="4000" b="1" cap="none" dirty="0" smtClean="0">
                <a:solidFill>
                  <a:schemeClr val="accent3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v, h</a:t>
            </a:r>
            <a:endParaRPr lang="sk-SK" sz="4000" cap="none" dirty="0">
              <a:solidFill>
                <a:schemeClr val="accent3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" name="Zástupný symbol obsahu 3" descr="91596772_2501687506808949_1705829553907171328_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34488" t="30653" r="33294" b="46865"/>
          <a:stretch>
            <a:fillRect/>
          </a:stretch>
        </p:blipFill>
        <p:spPr>
          <a:xfrm>
            <a:off x="3167844" y="1484784"/>
            <a:ext cx="3132348" cy="1512168"/>
          </a:xfrm>
        </p:spPr>
      </p:pic>
      <p:sp>
        <p:nvSpPr>
          <p:cNvPr id="10" name="Obdĺžnik 9"/>
          <p:cNvSpPr/>
          <p:nvPr/>
        </p:nvSpPr>
        <p:spPr>
          <a:xfrm>
            <a:off x="2808312" y="3068960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 smtClean="0">
                <a:latin typeface="Lucida Sans Unicode" pitchFamily="34" charset="0"/>
                <a:cs typeface="Lucida Sans Unicode" pitchFamily="34" charset="0"/>
              </a:rPr>
              <a:t>Výslovnosť v</a:t>
            </a:r>
          </a:p>
          <a:p>
            <a:pPr algn="r"/>
            <a:r>
              <a:rPr lang="sk-SK" dirty="0" smtClean="0"/>
              <a:t>Foto: archív autorky prezentácie</a:t>
            </a:r>
            <a:endParaRPr lang="sk-SK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 l="11513" t="47835" r="37694" b="36100"/>
          <a:stretch>
            <a:fillRect/>
          </a:stretch>
        </p:blipFill>
        <p:spPr bwMode="auto">
          <a:xfrm>
            <a:off x="958892" y="3717032"/>
            <a:ext cx="72855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 l="11019" t="65120" r="44094" b="25430"/>
          <a:stretch>
            <a:fillRect/>
          </a:stretch>
        </p:blipFill>
        <p:spPr bwMode="auto">
          <a:xfrm>
            <a:off x="899592" y="5373216"/>
            <a:ext cx="6696744" cy="8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44408" y="5813791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áda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ád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á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1209</TotalTime>
  <Words>268</Words>
  <Application>Microsoft Office PowerPoint</Application>
  <PresentationFormat>Prezentácia na obrazovke (4:3)</PresentationFormat>
  <Paragraphs>61</Paragraphs>
  <Slides>25</Slides>
  <Notes>0</Notes>
  <HiddenSlides>0</HiddenSlides>
  <MMClips>25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Arkáda</vt:lpstr>
      <vt:lpstr>Anglická výslovnosť  (NIELEN) pre rodičov </vt:lpstr>
      <vt:lpstr>Pravopis verzus výslovnosť</vt:lpstr>
      <vt:lpstr>Abeceda v angličtine</vt:lpstr>
      <vt:lpstr>FONETICKÝ ZÁPIS</vt:lpstr>
      <vt:lpstr>Spoluhlásky – XXXXXXXXXX</vt:lpstr>
      <vt:lpstr>Spoluhlásky – p, t, k</vt:lpstr>
      <vt:lpstr>Spoluhlásky – b, d, g</vt:lpstr>
      <vt:lpstr>Spoluhlásky – f, s, z</vt:lpstr>
      <vt:lpstr>Spoluhlásky – v, h</vt:lpstr>
      <vt:lpstr>Spoluhlásky –  XX</vt:lpstr>
      <vt:lpstr>Spoluhlásky –  XX</vt:lpstr>
      <vt:lpstr>Spoluhlásky – XX   </vt:lpstr>
      <vt:lpstr>Spoluhlásky – XX XXX </vt:lpstr>
      <vt:lpstr>Spoluhlásky – l, r </vt:lpstr>
      <vt:lpstr>Spoluhlásky – w, j </vt:lpstr>
      <vt:lpstr>NEMÉ Spoluhlásky</vt:lpstr>
      <vt:lpstr>KRÁTKE A DLHÉ SAMOHLÁSKY</vt:lpstr>
      <vt:lpstr>SAMOHLÁSKY - jjj</vt:lpstr>
      <vt:lpstr>SAMOHLÁSKY - jXXXXj</vt:lpstr>
      <vt:lpstr>SAMOHLÁSKY - jXXXXj</vt:lpstr>
      <vt:lpstr>SAMOHLÁSKY - Xj</vt:lpstr>
      <vt:lpstr>DVOJHLÁSKY</vt:lpstr>
      <vt:lpstr>TROJHLÁSKY</vt:lpstr>
      <vt:lpstr>DVOJHLÁSKY VERZUS TROJHLÁSKY</vt:lpstr>
      <vt:lpstr>Snímka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Anglická výslovnosť  pre rodičov</dc:title>
  <dc:creator>-</dc:creator>
  <cp:lastModifiedBy>-</cp:lastModifiedBy>
  <cp:revision>118</cp:revision>
  <dcterms:created xsi:type="dcterms:W3CDTF">2020-04-01T10:12:53Z</dcterms:created>
  <dcterms:modified xsi:type="dcterms:W3CDTF">2020-04-20T10:15:34Z</dcterms:modified>
</cp:coreProperties>
</file>