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6.jpeg" ContentType="image/jpeg"/>
  <Override PartName="/ppt/media/image5.jpeg" ContentType="image/jpeg"/>
  <Override PartName="/ppt/media/image4.jpeg" ContentType="image/jpeg"/>
  <Override PartName="/ppt/media/image3.jpeg" ContentType="image/jpeg"/>
  <Override PartName="/ppt/media/image1.jpeg" ContentType="image/jpeg"/>
  <Override PartName="/ppt/media/image2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9.jpeg" ContentType="image/jpeg"/>
  <Override PartName="/ppt/media/image18.jpeg" ContentType="image/jpeg"/>
  <Override PartName="/ppt/media/image17.jpeg" ContentType="image/jpeg"/>
  <Override PartName="/ppt/media/image15.jpeg" ContentType="image/jpeg"/>
  <Override PartName="/ppt/media/image16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C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l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c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k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o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d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M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s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l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s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y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l</a:t>
            </a: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e</a:t>
            </a:r>
            <a:endParaRPr b="0" lang="sk-S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</a:rPr>
              <a:t>Click to edit Master text </a:t>
            </a:r>
            <a:r>
              <a:rPr b="0" lang="sk-SK" sz="2800" spc="-1" strike="noStrike">
                <a:solidFill>
                  <a:srgbClr val="000000"/>
                </a:solidFill>
                <a:latin typeface="Calibri"/>
              </a:rPr>
              <a:t>styles</a:t>
            </a: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F23325FF-F0C1-41D8-BEB0-2733982BB131}" type="datetime">
              <a:rPr b="0" lang="sk-SK" sz="1200" spc="-1" strike="noStrike">
                <a:solidFill>
                  <a:srgbClr val="8b8b8b"/>
                </a:solidFill>
                <a:latin typeface="Calibri"/>
              </a:rPr>
              <a:t>1. 4. 2020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sk-SK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7DD978B-4825-415A-85C2-7D15CAD8FDD5}" type="slidenum">
              <a:rPr b="0" lang="sk-SK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sk-SK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sk-SK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sk-SK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FF6A7B87-F2A0-4C30-A44F-DADE6D7F8206}" type="datetime">
              <a:rPr b="0" lang="sk-SK" sz="1200" spc="-1" strike="noStrike">
                <a:solidFill>
                  <a:srgbClr val="8b8b8b"/>
                </a:solidFill>
                <a:latin typeface="Calibri"/>
              </a:rPr>
              <a:t>1. 4. 2020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sk-SK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9AA1D2D-591B-4AB3-81BA-11C1804A6E18}" type="slidenum">
              <a:rPr b="0" lang="sk-SK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</a:rPr>
              <a:t>Kliknúť na úpravu formátu textu osnovy</a:t>
            </a: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Tretia úroveň</a:t>
            </a: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Štvrtá úroveň osnovy</a:t>
            </a: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Piata úroveň osnovy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Šiesta úroveň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Siedma úroveň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48360" y="698400"/>
            <a:ext cx="6001560" cy="4987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15000"/>
              </a:lnSpc>
              <a:spcBef>
                <a:spcPts val="1001"/>
              </a:spcBef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  <a:ea typeface="Calibri"/>
              </a:rPr>
              <a:t>1.Dielo „Pre Elišku“ je zaujímavé tým, že ho jej autor údajne napísal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5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lphaLcParenR"/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  <a:ea typeface="Calibri"/>
              </a:rPr>
              <a:t>pre svoju tajnú lásku, po tom, čo skladateľ veľmi ochorel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5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lphaLcParenR"/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  <a:ea typeface="Calibri"/>
              </a:rPr>
              <a:t>pre svoju vernú faninku po jednom z jeho posledných koncertov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Calibri Light"/>
              <a:buAutoNum type="alphaLcParenR"/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  <a:ea typeface="Calibri"/>
              </a:rPr>
              <a:t>pre svoju dcéru po tom, čo skladateľ ohluchol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3" name="Picture 2" descr=""/>
          <p:cNvPicPr/>
          <p:nvPr/>
        </p:nvPicPr>
        <p:blipFill>
          <a:blip r:embed="rId1"/>
          <a:stretch/>
        </p:blipFill>
        <p:spPr>
          <a:xfrm>
            <a:off x="6622920" y="204480"/>
            <a:ext cx="4848480" cy="6134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6035040" y="1230120"/>
            <a:ext cx="5318280" cy="4946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15000"/>
              </a:lnSpc>
              <a:spcBef>
                <a:spcPts val="1001"/>
              </a:spcBef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  <a:ea typeface="Calibri"/>
              </a:rPr>
              <a:t>	</a:t>
            </a:r>
            <a:r>
              <a:rPr b="0" lang="sk-SK" sz="2400" spc="-1" strike="noStrike">
                <a:solidFill>
                  <a:srgbClr val="000000"/>
                </a:solidFill>
                <a:latin typeface="Arial"/>
                <a:ea typeface="Calibri"/>
              </a:rPr>
              <a:t>10.Ktoré jedlá sa nespomínajú v piesňach skupiny Beatles?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5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lphaLcParenR"/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  <a:ea typeface="Calibri"/>
              </a:rPr>
              <a:t>džem, mrkva, kurča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5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lphaLcParenR"/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  <a:ea typeface="Calibri"/>
              </a:rPr>
              <a:t>med, jahody, vajcia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Calibri Light"/>
              <a:buAutoNum type="alphaLcParenR"/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  <a:ea typeface="Calibri"/>
              </a:rPr>
              <a:t>moriak, marshmallow, hrášok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1127160" y="711000"/>
            <a:ext cx="3931920" cy="536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" descr=""/>
          <p:cNvPicPr/>
          <p:nvPr/>
        </p:nvPicPr>
        <p:blipFill>
          <a:blip r:embed="rId1"/>
          <a:stretch/>
        </p:blipFill>
        <p:spPr>
          <a:xfrm>
            <a:off x="6735960" y="608760"/>
            <a:ext cx="5053680" cy="504792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515520" y="608760"/>
            <a:ext cx="8475840" cy="435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11.O ktorej slávnej freske hovorí tento verš?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sk-SK" sz="2400" spc="-1" strike="noStrike">
                <a:solidFill>
                  <a:srgbClr val="000000"/>
                </a:solidFill>
                <a:latin typeface="Arial"/>
              </a:rPr>
              <a:t>"Keď sa dva prsty spoja,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sk-SK" sz="2400" spc="-1" strike="noStrike">
                <a:solidFill>
                  <a:srgbClr val="000000"/>
                </a:solidFill>
                <a:latin typeface="Arial"/>
              </a:rPr>
              <a:t>už budem navždy tvoja.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sk-SK" sz="2400" spc="-1" strike="noStrike">
                <a:solidFill>
                  <a:srgbClr val="000000"/>
                </a:solidFill>
                <a:latin typeface="Arial"/>
              </a:rPr>
              <a:t>Jabĺčko vezmem na cestu,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sk-SK" sz="2400" spc="-1" strike="noStrike">
                <a:solidFill>
                  <a:srgbClr val="000000"/>
                </a:solidFill>
                <a:latin typeface="Arial"/>
              </a:rPr>
              <a:t>no za to nevyhneme sa trestu."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a) Michelangelov strop Sixtínskej kaplnky.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b) Posledná večera Leonarda da Vinci v Miláne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c) Aténska škola Raffaela Santi vo Vatikáne</a:t>
            </a:r>
            <a:endParaRPr b="0" lang="sk-SK" sz="24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6534000" y="1866960"/>
            <a:ext cx="3695400" cy="289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12.Ktorý známy herec vyrástol z tohto bábätka?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lphaLcParenR"/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Brad Pitt</a:t>
            </a:r>
            <a:endParaRPr b="0" lang="sk-SK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lphaLcParenR"/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John Travolta</a:t>
            </a:r>
            <a:endParaRPr b="0" lang="sk-SK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lphaLcParenR"/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Tom Cruise</a:t>
            </a:r>
            <a:endParaRPr b="0" lang="sk-SK" sz="2400" spc="-1" strike="noStrike">
              <a:latin typeface="Arial"/>
            </a:endParaRPr>
          </a:p>
        </p:txBody>
      </p:sp>
      <p:pic>
        <p:nvPicPr>
          <p:cNvPr id="111" name="Picture 2" descr=""/>
          <p:cNvPicPr/>
          <p:nvPr/>
        </p:nvPicPr>
        <p:blipFill>
          <a:blip r:embed="rId1"/>
          <a:stretch/>
        </p:blipFill>
        <p:spPr>
          <a:xfrm>
            <a:off x="1562040" y="295200"/>
            <a:ext cx="4419360" cy="6067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838080" y="881280"/>
            <a:ext cx="5262840" cy="5295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15000"/>
              </a:lnSpc>
              <a:spcBef>
                <a:spcPts val="1001"/>
              </a:spcBef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  <a:ea typeface="Calibri"/>
              </a:rPr>
              <a:t>13.Beethovenova 9. symfónia d-moll stala slávnou najmä v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5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lphaLcParenR"/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  <a:ea typeface="Calibri"/>
              </a:rPr>
              <a:t>Európskej únii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5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lphaLcParenR"/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  <a:ea typeface="Calibri"/>
              </a:rPr>
              <a:t>Spojených štátoch amerických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Calibri Light"/>
              <a:buAutoNum type="alphaLcParenR"/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  <a:ea typeface="Calibri"/>
              </a:rPr>
              <a:t>Rusku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</a:pP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3" name="Picture 2" descr=""/>
          <p:cNvPicPr/>
          <p:nvPr/>
        </p:nvPicPr>
        <p:blipFill>
          <a:blip r:embed="rId1"/>
          <a:stretch/>
        </p:blipFill>
        <p:spPr>
          <a:xfrm>
            <a:off x="6118200" y="249840"/>
            <a:ext cx="5432040" cy="6341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Porovnaj si správne odpovede! Prekvapený? :)</a:t>
            </a: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3862080" y="2232000"/>
            <a:ext cx="4705920" cy="1096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spcBef>
                <a:spcPts val="1191"/>
              </a:spcBef>
              <a:spcAft>
                <a:spcPts val="992"/>
              </a:spcAft>
            </a:pPr>
            <a:r>
              <a:rPr b="1" lang="sk-SK" sz="2200" spc="-1" strike="noStrike">
                <a:latin typeface="Arial"/>
              </a:rPr>
              <a:t>1A, 2B, 3 D, E, 4 C, 5B, 6C, 7B, 8C, 9B, 10C, 11A, 12B, 13A</a:t>
            </a:r>
            <a:endParaRPr b="1" lang="sk-SK" sz="2200" spc="-1" strike="noStrike"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698400" y="415800"/>
            <a:ext cx="5752080" cy="582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2.Immanuel Kant bol: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a) holandský hudobný skladateľ, ktorý bol známy tým, že chodil všade v sprievode svojej mačky;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b) nemecký filozof a estetik, ktorý bol známy tým, že vstával vždy o piatej a  ráno a poobede chodil každý deň na prechádzku;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c) švajčiarsky filozof umenia, ktorý bol známy tým, že v reštaurácii pil len horúcu čokoládu.</a:t>
            </a:r>
            <a:endParaRPr b="0" lang="sk-SK" sz="2400" spc="-1" strike="noStrike">
              <a:latin typeface="Arial"/>
            </a:endParaRPr>
          </a:p>
        </p:txBody>
      </p:sp>
      <p:pic>
        <p:nvPicPr>
          <p:cNvPr id="85" name="Picture 1" descr=""/>
          <p:cNvPicPr/>
          <p:nvPr/>
        </p:nvPicPr>
        <p:blipFill>
          <a:blip r:embed="rId1"/>
          <a:stretch/>
        </p:blipFill>
        <p:spPr>
          <a:xfrm>
            <a:off x="6915240" y="933480"/>
            <a:ext cx="4571640" cy="4762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52280" y="246960"/>
            <a:ext cx="8838720" cy="301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3.S kým z týchto velikánov by Vincent van Gogh nikdy nemohol ísť na pivo?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a) Éduard Manet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b) Vladimír Ilijič Lenin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c) s nikým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d) Milan Rastislav Štefánik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e) so všetkými</a:t>
            </a:r>
            <a:endParaRPr b="0" lang="sk-SK" sz="2400" spc="-1" strike="noStrike">
              <a:latin typeface="Arial"/>
            </a:endParaRPr>
          </a:p>
        </p:txBody>
      </p:sp>
      <p:pic>
        <p:nvPicPr>
          <p:cNvPr id="87" name="Picture 8" descr=""/>
          <p:cNvPicPr/>
          <p:nvPr/>
        </p:nvPicPr>
        <p:blipFill>
          <a:blip r:embed="rId1"/>
          <a:stretch/>
        </p:blipFill>
        <p:spPr>
          <a:xfrm>
            <a:off x="3537720" y="3441600"/>
            <a:ext cx="2068560" cy="3067200"/>
          </a:xfrm>
          <a:prstGeom prst="rect">
            <a:avLst/>
          </a:prstGeom>
          <a:ln>
            <a:noFill/>
          </a:ln>
        </p:spPr>
      </p:pic>
      <p:pic>
        <p:nvPicPr>
          <p:cNvPr id="88" name="Picture 9" descr=""/>
          <p:cNvPicPr/>
          <p:nvPr/>
        </p:nvPicPr>
        <p:blipFill>
          <a:blip r:embed="rId2"/>
          <a:stretch/>
        </p:blipFill>
        <p:spPr>
          <a:xfrm>
            <a:off x="688320" y="3441600"/>
            <a:ext cx="1986480" cy="3083760"/>
          </a:xfrm>
          <a:prstGeom prst="rect">
            <a:avLst/>
          </a:prstGeom>
          <a:ln>
            <a:noFill/>
          </a:ln>
        </p:spPr>
      </p:pic>
      <p:pic>
        <p:nvPicPr>
          <p:cNvPr id="89" name="Picture 10" descr=""/>
          <p:cNvPicPr/>
          <p:nvPr/>
        </p:nvPicPr>
        <p:blipFill>
          <a:blip r:embed="rId3"/>
          <a:stretch/>
        </p:blipFill>
        <p:spPr>
          <a:xfrm>
            <a:off x="8732520" y="0"/>
            <a:ext cx="3200040" cy="5333760"/>
          </a:xfrm>
          <a:prstGeom prst="rect">
            <a:avLst/>
          </a:prstGeom>
          <a:ln>
            <a:noFill/>
          </a:ln>
        </p:spPr>
      </p:pic>
      <p:pic>
        <p:nvPicPr>
          <p:cNvPr id="90" name="Picture 11" descr=""/>
          <p:cNvPicPr/>
          <p:nvPr/>
        </p:nvPicPr>
        <p:blipFill>
          <a:blip r:embed="rId4"/>
          <a:stretch/>
        </p:blipFill>
        <p:spPr>
          <a:xfrm>
            <a:off x="6481440" y="3391560"/>
            <a:ext cx="1978560" cy="3148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838080" y="432360"/>
            <a:ext cx="10515240" cy="5744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15000"/>
              </a:lnSpc>
              <a:spcBef>
                <a:spcPts val="1001"/>
              </a:spcBef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  <a:ea typeface="Calibri"/>
              </a:rPr>
              <a:t>4.Posledné slová, ktoré Elvis Presley pred smrťou povedal boli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5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lphaLcParenR"/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  <a:ea typeface="Calibri"/>
              </a:rPr>
              <a:t>I am the king! (Ja som kráľ!)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5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lphaLcParenR"/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  <a:ea typeface="Calibri"/>
              </a:rPr>
              <a:t>Dal by som si šunku.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Calibri Light"/>
              <a:buAutoNum type="alphaLcParenR"/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  <a:ea typeface="Calibri"/>
              </a:rPr>
              <a:t>Idem si čítať do kúpeľne.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1496160" y="3000240"/>
            <a:ext cx="3341520" cy="3341520"/>
          </a:xfrm>
          <a:prstGeom prst="rect">
            <a:avLst/>
          </a:prstGeom>
          <a:ln>
            <a:noFill/>
          </a:ln>
        </p:spPr>
      </p:pic>
      <p:pic>
        <p:nvPicPr>
          <p:cNvPr id="93" name="Picture 3" descr=""/>
          <p:cNvPicPr/>
          <p:nvPr/>
        </p:nvPicPr>
        <p:blipFill>
          <a:blip r:embed="rId2"/>
          <a:stretch/>
        </p:blipFill>
        <p:spPr>
          <a:xfrm>
            <a:off x="5902200" y="1265760"/>
            <a:ext cx="3917520" cy="5311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3" descr=""/>
          <p:cNvPicPr/>
          <p:nvPr/>
        </p:nvPicPr>
        <p:blipFill>
          <a:blip r:embed="rId1"/>
          <a:stretch/>
        </p:blipFill>
        <p:spPr>
          <a:xfrm>
            <a:off x="249480" y="2982240"/>
            <a:ext cx="4571640" cy="3281040"/>
          </a:xfrm>
          <a:prstGeom prst="rect">
            <a:avLst/>
          </a:prstGeom>
          <a:ln>
            <a:noFill/>
          </a:ln>
        </p:spPr>
      </p:pic>
      <p:pic>
        <p:nvPicPr>
          <p:cNvPr id="95" name="Picture 4" descr=""/>
          <p:cNvPicPr/>
          <p:nvPr/>
        </p:nvPicPr>
        <p:blipFill>
          <a:blip r:embed="rId2"/>
          <a:stretch/>
        </p:blipFill>
        <p:spPr>
          <a:xfrm>
            <a:off x="5156640" y="2716200"/>
            <a:ext cx="2284920" cy="3892320"/>
          </a:xfrm>
          <a:prstGeom prst="rect">
            <a:avLst/>
          </a:prstGeom>
          <a:ln>
            <a:noFill/>
          </a:ln>
        </p:spPr>
      </p:pic>
      <p:pic>
        <p:nvPicPr>
          <p:cNvPr id="96" name="Picture 5" descr=""/>
          <p:cNvPicPr/>
          <p:nvPr/>
        </p:nvPicPr>
        <p:blipFill>
          <a:blip r:embed="rId3"/>
          <a:stretch/>
        </p:blipFill>
        <p:spPr>
          <a:xfrm>
            <a:off x="7786440" y="2982240"/>
            <a:ext cx="4089600" cy="313524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152280" y="608760"/>
            <a:ext cx="883872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5.Ktorá z týchto malieb stála svojho majiteľa najviac peňazí?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a) Dvojportrét-diptych Rembrandta van Rijn z roku 1634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b) No. 6 (Fialová, zelená a červená) Marka Rothka z r. 1951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c) Number 17A Jacksona Pollocka, 1948</a:t>
            </a:r>
            <a:endParaRPr b="0" lang="sk-SK" sz="24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7543800" y="1852200"/>
            <a:ext cx="440028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6.Ktorý z týchto politikov bol aj dramatikom?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a) Ivan Gašparovič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b) Róbert Fico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c) Václav Havel</a:t>
            </a:r>
            <a:endParaRPr b="0" lang="sk-SK" sz="2400" spc="-1" strike="noStrike">
              <a:latin typeface="Arial"/>
            </a:endParaRPr>
          </a:p>
        </p:txBody>
      </p:sp>
      <p:pic>
        <p:nvPicPr>
          <p:cNvPr id="99" name="Picture 1" descr=""/>
          <p:cNvPicPr/>
          <p:nvPr/>
        </p:nvPicPr>
        <p:blipFill>
          <a:blip r:embed="rId1"/>
          <a:stretch/>
        </p:blipFill>
        <p:spPr>
          <a:xfrm>
            <a:off x="0" y="361800"/>
            <a:ext cx="7005240" cy="5657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838080" y="1197000"/>
            <a:ext cx="5928120" cy="4979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15000"/>
              </a:lnSpc>
              <a:spcBef>
                <a:spcPts val="1001"/>
              </a:spcBef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  <a:ea typeface="Calibri"/>
              </a:rPr>
              <a:t>	</a:t>
            </a:r>
            <a:r>
              <a:rPr b="0" lang="sk-SK" sz="2400" spc="-1" strike="noStrike">
                <a:solidFill>
                  <a:srgbClr val="000000"/>
                </a:solidFill>
                <a:latin typeface="Arial"/>
                <a:ea typeface="Calibri"/>
              </a:rPr>
              <a:t>7.Prvá Slovenská opera s originál slovenským textom aj hudbou je opera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5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lphaLcParenR"/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  <a:ea typeface="Calibri"/>
              </a:rPr>
              <a:t>Detvan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5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lphaLcParenR"/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  <a:ea typeface="Calibri"/>
              </a:rPr>
              <a:t>Krútňava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Calibri Light"/>
              <a:buAutoNum type="alphaLcParenR"/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  <a:ea typeface="Calibri"/>
              </a:rPr>
              <a:t>Juraj Jánošík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1" name="Picture 2" descr=""/>
          <p:cNvPicPr/>
          <p:nvPr/>
        </p:nvPicPr>
        <p:blipFill>
          <a:blip r:embed="rId1"/>
          <a:srcRect l="0" t="0" r="0" b="4872"/>
          <a:stretch/>
        </p:blipFill>
        <p:spPr>
          <a:xfrm>
            <a:off x="4305960" y="2291040"/>
            <a:ext cx="7122600" cy="4566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7886880" y="2313360"/>
            <a:ext cx="415476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8.V ktorom slávnom filme sa objavila táto scéna?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a) Trainspotting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b) Iron Man 2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c) Lost in translation</a:t>
            </a:r>
            <a:endParaRPr b="0" lang="sk-SK" sz="2400" spc="-1" strike="noStrike">
              <a:latin typeface="Arial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0" y="1562040"/>
            <a:ext cx="7717320" cy="4179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947520" y="1938600"/>
            <a:ext cx="450504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9.Koho sa nikdy nedočkáte?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a) Karla Gotta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b) Godota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c) Martina na bielom koni</a:t>
            </a:r>
            <a:endParaRPr b="0" lang="sk-SK" sz="2400" spc="-1" strike="noStrike">
              <a:latin typeface="Arial"/>
            </a:endParaRPr>
          </a:p>
        </p:txBody>
      </p:sp>
      <p:pic>
        <p:nvPicPr>
          <p:cNvPr id="105" name="Picture 1" descr=""/>
          <p:cNvPicPr/>
          <p:nvPr/>
        </p:nvPicPr>
        <p:blipFill>
          <a:blip r:embed="rId1"/>
          <a:stretch/>
        </p:blipFill>
        <p:spPr>
          <a:xfrm>
            <a:off x="5280480" y="974160"/>
            <a:ext cx="6428880" cy="4819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Application>LibreOffice/6.0.7.3$Linux_X86_64 LibreOffice_project/00m0$Build-3</Application>
  <Words>342</Words>
  <Paragraphs>75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2017-02-13T21:04:23Z</dcterms:created>
  <dc:creator>Jana Migasova</dc:creator>
  <dc:description/>
  <dc:language>sk-SK</dc:language>
  <cp:lastModifiedBy/>
  <dcterms:modified xsi:type="dcterms:W3CDTF">2020-04-01T14:52:13Z</dcterms:modified>
  <cp:revision>22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Širokouhlá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