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81" r:id="rId5"/>
    <p:sldId id="298" r:id="rId6"/>
    <p:sldId id="276" r:id="rId7"/>
    <p:sldId id="260" r:id="rId8"/>
    <p:sldId id="282" r:id="rId9"/>
    <p:sldId id="262" r:id="rId10"/>
    <p:sldId id="291" r:id="rId11"/>
    <p:sldId id="283" r:id="rId12"/>
    <p:sldId id="261" r:id="rId13"/>
    <p:sldId id="274" r:id="rId14"/>
    <p:sldId id="278" r:id="rId15"/>
    <p:sldId id="286" r:id="rId16"/>
    <p:sldId id="288" r:id="rId17"/>
    <p:sldId id="295" r:id="rId18"/>
    <p:sldId id="289" r:id="rId19"/>
    <p:sldId id="297" r:id="rId20"/>
    <p:sldId id="290" r:id="rId21"/>
    <p:sldId id="293" r:id="rId22"/>
    <p:sldId id="279" r:id="rId23"/>
    <p:sldId id="292" r:id="rId24"/>
    <p:sldId id="294" r:id="rId25"/>
    <p:sldId id="29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313"/>
    <a:srgbClr val="8DF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4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24. 10. 2013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360" y="692696"/>
            <a:ext cx="7008778" cy="5688632"/>
          </a:xfrm>
          <a:prstGeom prst="rect">
            <a:avLst/>
          </a:prstGeom>
        </p:spPr>
      </p:pic>
      <p:pic>
        <p:nvPicPr>
          <p:cNvPr id="5" name="Obrázek 4" descr="Logo pbf.jpg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059488" y="4855418"/>
            <a:ext cx="1927273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Logo P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61360"/>
            <a:ext cx="2055580" cy="190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288009"/>
            <a:ext cx="8928992" cy="11695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k-SK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</a:t>
            </a:r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ravoslávna bohoslovecká fakulta </a:t>
            </a:r>
          </a:p>
          <a:p>
            <a:pPr algn="ctr"/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Prešovskej univerzity </a:t>
            </a:r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 Prešove </a:t>
            </a:r>
            <a:endParaRPr lang="sk-SK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3"/>
    </mc:Choice>
    <mc:Fallback xmlns="">
      <p:transition spd="slow" advTm="1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126876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Pracoviská PBF: 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36004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Katedra biblických náuk</a:t>
            </a:r>
          </a:p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Katedra praktickej a systematickej teológie</a:t>
            </a:r>
          </a:p>
          <a:p>
            <a:pPr>
              <a:buFont typeface="Wingdings" pitchFamily="2" charset="2"/>
              <a:buChar char="q"/>
            </a:pPr>
            <a:r>
              <a:rPr lang="sk-SK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K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atedra cirkevných dejín a </a:t>
            </a:r>
            <a:r>
              <a:rPr lang="sk-SK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byzantológie</a:t>
            </a:r>
            <a:endParaRPr lang="sk-SK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K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atedra kresťanskej antropológie  a sociálnej práce</a:t>
            </a:r>
          </a:p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Katedra kresťanskej pedagogiky a psychológie</a:t>
            </a:r>
          </a:p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Inštitút gréckeho jazyka</a:t>
            </a:r>
          </a:p>
          <a:p>
            <a:pPr>
              <a:buFont typeface="Wingdings" pitchFamily="2" charset="2"/>
              <a:buChar char="q"/>
            </a:pPr>
            <a:endParaRPr lang="sk-SK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4" descr="logo fakulty cier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771800" y="5157192"/>
            <a:ext cx="63722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spc="300" dirty="0" smtClean="0">
                <a:latin typeface="Constantia" pitchFamily="18" charset="0"/>
              </a:rPr>
              <a:t>Pravoslávna bohoslovecká fakulta má jednu z najlepších kvalifikačných štruktúr!</a:t>
            </a:r>
            <a:endParaRPr lang="sk-SK" sz="2400" b="1" i="1" spc="3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43578" r="7803" b="1637"/>
          <a:stretch/>
        </p:blipFill>
        <p:spPr>
          <a:xfrm>
            <a:off x="26397" y="27711"/>
            <a:ext cx="9055058" cy="66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6480720" cy="1916832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nstantia" pitchFamily="18" charset="0"/>
              </a:rPr>
              <a:t>Zahraničné vzťahy: 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724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 rámci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programu ERASMUS 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má PBF podpísané bilaterálne zmluvy s:</a:t>
            </a:r>
          </a:p>
          <a:p>
            <a:pPr>
              <a:defRPr/>
            </a:pPr>
            <a:endParaRPr lang="sk-SK" sz="1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TEOLOGICKÁ AKADÉMIA, Varšava, </a:t>
            </a:r>
            <a:r>
              <a:rPr lang="sk-SK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Poľsko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PÁPEŽSKÁ UNIVERZITA Jána Pavla II., Krakov, Poľsko</a:t>
            </a:r>
            <a:endParaRPr lang="sk-SK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LUDWIG MAXIMILIANS UNIVERSITAT MUNCHEN, Nemecko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ARISTOTLE UNIVERSITY OF THESSALONIKI, Grécko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UNIVERZITA KARLOVA, Praha, Česká republika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UNIVERSITY OF SOFIA, Bulharsko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MYKOLAS ROMERYS UNIVERSITY, Litva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UNIVERSITY OF MACEDONIA, Grécko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k-SK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UNIVERSITY OF JOENSU, Fínsko</a:t>
            </a:r>
          </a:p>
          <a:p>
            <a:pPr marL="0" indent="0">
              <a:buNone/>
            </a:pPr>
            <a:endParaRPr lang="sk-SK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4" descr="logo fakulty cier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26" y="188640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197087" y="5373216"/>
            <a:ext cx="7884368" cy="9233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b="1" i="1" spc="300" dirty="0" smtClean="0">
                <a:latin typeface="Constantia" pitchFamily="18" charset="0"/>
              </a:rPr>
              <a:t>Výnimočnosťou PBF sú uzatvorené </a:t>
            </a:r>
            <a:r>
              <a:rPr lang="sk-SK" b="1" i="1" spc="300" dirty="0">
                <a:latin typeface="Constantia" pitchFamily="18" charset="0"/>
              </a:rPr>
              <a:t>bilaterálne dohody </a:t>
            </a:r>
          </a:p>
          <a:p>
            <a:pPr algn="ctr"/>
            <a:r>
              <a:rPr lang="sk-SK" b="1" i="1" spc="300" dirty="0">
                <a:latin typeface="Constantia" pitchFamily="18" charset="0"/>
              </a:rPr>
              <a:t>s viacerými poprednými európskymi univerzitami</a:t>
            </a:r>
          </a:p>
          <a:p>
            <a:pPr algn="ctr"/>
            <a:r>
              <a:rPr lang="sk-SK" b="1" i="1" spc="300" dirty="0" smtClean="0">
                <a:latin typeface="Constantia" pitchFamily="18" charset="0"/>
              </a:rPr>
              <a:t>v </a:t>
            </a:r>
            <a:r>
              <a:rPr lang="sk-SK" b="1" i="1" spc="300" dirty="0">
                <a:latin typeface="Constantia" pitchFamily="18" charset="0"/>
              </a:rPr>
              <a:t>oblasti humanitných vied a teológie.</a:t>
            </a:r>
          </a:p>
        </p:txBody>
      </p:sp>
    </p:spTree>
    <p:extLst>
      <p:ext uri="{BB962C8B-B14F-4D97-AF65-F5344CB8AC3E}">
        <p14:creationId xmlns:p14="http://schemas.microsoft.com/office/powerpoint/2010/main" val="2579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4"/>
    </mc:Choice>
    <mc:Fallback xmlns="">
      <p:transition spd="slow" advTm="1386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ime to work in the 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-30027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"/>
    </mc:Choice>
    <mc:Fallback xmlns="">
      <p:transition spd="slow" advTm="78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48916" cy="61143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184576" cy="764704"/>
          </a:xfrm>
        </p:spPr>
        <p:txBody>
          <a:bodyPr>
            <a:normAutofit/>
          </a:bodyPr>
          <a:lstStyle/>
          <a:p>
            <a:r>
              <a:rPr lang="sk-SK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</a:rPr>
              <a:t>Informácie o PBF:</a:t>
            </a:r>
            <a:endParaRPr lang="sk-SK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2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2"/>
    </mc:Choice>
    <mc:Fallback xmlns="">
      <p:transition spd="slow" advTm="157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kosené hrany 3"/>
          <p:cNvSpPr/>
          <p:nvPr/>
        </p:nvSpPr>
        <p:spPr>
          <a:xfrm>
            <a:off x="6156176" y="476672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O našej fakulte</a:t>
            </a:r>
            <a:endParaRPr lang="sk-SK" sz="4000" b="1" dirty="0">
              <a:latin typeface="Constantia" pitchFamily="18" charset="0"/>
            </a:endParaRPr>
          </a:p>
        </p:txBody>
      </p:sp>
      <p:sp>
        <p:nvSpPr>
          <p:cNvPr id="5" name="Zkosené hrany 4"/>
          <p:cNvSpPr/>
          <p:nvPr/>
        </p:nvSpPr>
        <p:spPr>
          <a:xfrm>
            <a:off x="6156176" y="2564904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Constantia" pitchFamily="18" charset="0"/>
              </a:rPr>
              <a:t>O našich úspechoch</a:t>
            </a:r>
            <a:endParaRPr lang="sk-SK" sz="3600" dirty="0">
              <a:latin typeface="Constantia" pitchFamily="18" charset="0"/>
            </a:endParaRPr>
          </a:p>
        </p:txBody>
      </p:sp>
      <p:sp>
        <p:nvSpPr>
          <p:cNvPr id="6" name="Zkosené hrany 5"/>
          <p:cNvSpPr/>
          <p:nvPr/>
        </p:nvSpPr>
        <p:spPr>
          <a:xfrm>
            <a:off x="6156176" y="4653136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Naše plány</a:t>
            </a:r>
            <a:endParaRPr lang="sk-SK" sz="4000" b="1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9"/>
    </mc:Choice>
    <mc:Fallback xmlns="">
      <p:transition spd="slow" advTm="8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70384" y="764704"/>
            <a:ext cx="4402832" cy="41475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k-SK" sz="36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onstantia"/>
                <a:ea typeface="Calibri"/>
                <a:cs typeface="Times New Roman"/>
              </a:rPr>
              <a:t>Najlepšia fakulta svojho druhu na Slovensku za rok 2012 podľa agentúry ARRA – </a:t>
            </a:r>
            <a:br>
              <a:rPr lang="sk-SK" sz="3600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onstantia"/>
                <a:ea typeface="Calibri"/>
                <a:cs typeface="Times New Roman"/>
              </a:rPr>
            </a:br>
            <a:r>
              <a:rPr lang="sk-SK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Constantia"/>
                <a:ea typeface="Calibri"/>
                <a:cs typeface="Times New Roman"/>
              </a:rPr>
              <a:t>Akademická </a:t>
            </a:r>
            <a:r>
              <a:rPr lang="sk-SK" dirty="0" err="1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Constantia"/>
                <a:ea typeface="Calibri"/>
                <a:cs typeface="Times New Roman"/>
              </a:rPr>
              <a:t>rankingová</a:t>
            </a:r>
            <a:r>
              <a:rPr lang="sk-SK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70C0"/>
                </a:solidFill>
                <a:latin typeface="Constantia"/>
                <a:ea typeface="Calibri"/>
                <a:cs typeface="Times New Roman"/>
              </a:rPr>
              <a:t> a ratingová agentúra</a:t>
            </a:r>
            <a:endParaRPr lang="sk-SK" sz="1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Maťka\Documents\DOD - PBF PU ;)\leták PBF .tif\Letak 1 vrstva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 bwMode="auto">
          <a:xfrm>
            <a:off x="5076056" y="980728"/>
            <a:ext cx="3659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771800" y="5157192"/>
            <a:ext cx="637220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spc="300" dirty="0" smtClean="0">
                <a:latin typeface="Constantia" pitchFamily="18" charset="0"/>
              </a:rPr>
              <a:t>Pravoslávna bohoslovecká fakulta sa umiestnila na 1. mieste v najnovšom hodnotení fakúlt slovenských vysokých škôl.</a:t>
            </a:r>
            <a:endParaRPr lang="sk-SK" sz="2400" b="1" i="1" spc="3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6"/>
    </mc:Choice>
    <mc:Fallback xmlns="">
      <p:transition spd="slow" advTm="1457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2287"/>
            <a:ext cx="7128792" cy="5255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2"/>
          <p:cNvSpPr txBox="1">
            <a:spLocks noGrp="1"/>
          </p:cNvSpPr>
          <p:nvPr>
            <p:ph type="title"/>
          </p:nvPr>
        </p:nvSpPr>
        <p:spPr>
          <a:xfrm>
            <a:off x="457200" y="-246"/>
            <a:ext cx="8229600" cy="16927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Constantia" pitchFamily="18" charset="0"/>
              </a:rPr>
              <a:t>PRESTÍŽNE OCENENIE PBF: </a:t>
            </a:r>
            <a:br>
              <a:rPr lang="sk-SK" sz="2800" b="1" dirty="0" smtClean="0">
                <a:latin typeface="Constantia" pitchFamily="18" charset="0"/>
              </a:rPr>
            </a:br>
            <a:r>
              <a:rPr lang="sk-SK" sz="2800" b="1" dirty="0" smtClean="0">
                <a:latin typeface="Constantia" pitchFamily="18" charset="0"/>
              </a:rPr>
              <a:t>Prémia </a:t>
            </a:r>
            <a:r>
              <a:rPr lang="sk-SK" sz="2800" b="1" dirty="0">
                <a:latin typeface="Constantia" pitchFamily="18" charset="0"/>
              </a:rPr>
              <a:t>Medzinárodného Fondu jednoty pravoslávnych </a:t>
            </a:r>
            <a:r>
              <a:rPr lang="sk-SK" sz="2800" b="1" dirty="0" smtClean="0">
                <a:latin typeface="Constantia" pitchFamily="18" charset="0"/>
              </a:rPr>
              <a:t>národov</a:t>
            </a:r>
            <a:br>
              <a:rPr lang="sk-SK" sz="2800" b="1" dirty="0" smtClean="0">
                <a:latin typeface="Constantia" pitchFamily="18" charset="0"/>
              </a:rPr>
            </a:br>
            <a:r>
              <a:rPr lang="sk-SK" sz="2000" b="1" dirty="0" smtClean="0">
                <a:latin typeface="Constantia" pitchFamily="18" charset="0"/>
              </a:rPr>
              <a:t>Moskva, 2011 </a:t>
            </a:r>
            <a:endParaRPr lang="sk-SK" sz="20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3"/>
    </mc:Choice>
    <mc:Fallback xmlns="">
      <p:transition spd="slow" advTm="943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2771800" y="5534561"/>
            <a:ext cx="6372200" cy="132343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000" b="1" i="1" spc="300" dirty="0" smtClean="0">
                <a:latin typeface="Constantia" pitchFamily="18" charset="0"/>
              </a:rPr>
              <a:t>Pravoslávna bohoslovecká fakulta je súčasťou Oddelenia pre výskum dejín cirkví a náboženstiev v stredoeurópskom priestore</a:t>
            </a:r>
            <a:endParaRPr lang="sk-SK" sz="2000" b="1" i="1" spc="300" dirty="0">
              <a:latin typeface="Constantia" pitchFamily="18" charset="0"/>
            </a:endParaRPr>
          </a:p>
        </p:txBody>
      </p:sp>
      <p:pic>
        <p:nvPicPr>
          <p:cNvPr id="4" name="Obrázok 3" descr="soc_kult_vyskum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285728"/>
            <a:ext cx="8781375" cy="528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Logo_Centra_excelentnosti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857356" y="5500702"/>
            <a:ext cx="1142984" cy="1142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4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6"/>
    </mc:Choice>
    <mc:Fallback xmlns="">
      <p:transition spd="slow" advTm="1457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2" y="297763"/>
            <a:ext cx="8748857" cy="6560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2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229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800" b="1" dirty="0" err="1">
                <a:latin typeface="Constantia" pitchFamily="18" charset="0"/>
              </a:rPr>
              <a:t>Doctor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honoris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causa</a:t>
            </a:r>
            <a:r>
              <a:rPr lang="sk-SK" sz="2800" b="1" dirty="0">
                <a:latin typeface="Constantia" pitchFamily="18" charset="0"/>
              </a:rPr>
              <a:t> udelený PU v Prešove </a:t>
            </a:r>
            <a:r>
              <a:rPr lang="sk-SK" sz="2800" b="1" dirty="0" err="1">
                <a:latin typeface="Constantia" pitchFamily="18" charset="0"/>
              </a:rPr>
              <a:t>vladykovi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Panteleimonovi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 smtClean="0">
                <a:latin typeface="Constantia" pitchFamily="18" charset="0"/>
              </a:rPr>
              <a:t>Rodopoulosovi</a:t>
            </a:r>
            <a:endParaRPr lang="sk-SK" sz="28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3"/>
    </mc:Choice>
    <mc:Fallback xmlns="">
      <p:transition spd="slow" advTm="853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1.png"/>
          <p:cNvPicPr>
            <a:picLocks noChangeAspect="1"/>
          </p:cNvPicPr>
          <p:nvPr/>
        </p:nvPicPr>
        <p:blipFill>
          <a:blip r:embed="rId2">
            <a:lum contrast="20000"/>
          </a:blip>
          <a:srcRect l="5051" t="3300" r="7070" b="30268"/>
          <a:stretch>
            <a:fillRect/>
          </a:stretch>
        </p:blipFill>
        <p:spPr>
          <a:xfrm>
            <a:off x="2928894" y="214290"/>
            <a:ext cx="6215106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2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3000364" cy="526297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PROJEKT REALIZOVANÝ NA PBF: </a:t>
            </a:r>
            <a:r>
              <a:rPr lang="sk-SK" sz="2400" dirty="0" smtClean="0">
                <a:latin typeface="Constantia" pitchFamily="18" charset="0"/>
              </a:rPr>
              <a:t/>
            </a:r>
            <a:br>
              <a:rPr lang="sk-SK" sz="2400" dirty="0" smtClean="0">
                <a:latin typeface="Constantia" pitchFamily="18" charset="0"/>
              </a:rPr>
            </a:br>
            <a:r>
              <a:rPr lang="sk-SK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Akcelerácia rozvoja  ľudských zdrojov vo vede a výskume, inovácia a zlepšenie kvality vzdelávacieho procesu</a:t>
            </a:r>
            <a:endParaRPr lang="sk-SK" sz="2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Obrázok 2" descr="A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1905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Obrázok 1" descr="OP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0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ázok 3" descr="E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28604"/>
            <a:ext cx="789833" cy="6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458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6"/>
    </mc:Choice>
    <mc:Fallback xmlns="">
      <p:transition spd="slow" advTm="145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kosené hrany 3"/>
          <p:cNvSpPr/>
          <p:nvPr/>
        </p:nvSpPr>
        <p:spPr>
          <a:xfrm>
            <a:off x="6156176" y="476672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O našej fakulte</a:t>
            </a:r>
            <a:endParaRPr lang="sk-SK" sz="4000" b="1" dirty="0">
              <a:latin typeface="Constantia" pitchFamily="18" charset="0"/>
            </a:endParaRPr>
          </a:p>
        </p:txBody>
      </p:sp>
      <p:sp>
        <p:nvSpPr>
          <p:cNvPr id="5" name="Zkosené hrany 4"/>
          <p:cNvSpPr/>
          <p:nvPr/>
        </p:nvSpPr>
        <p:spPr>
          <a:xfrm>
            <a:off x="6156176" y="2564904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Constantia" pitchFamily="18" charset="0"/>
              </a:rPr>
              <a:t>O našich úspechoch</a:t>
            </a:r>
            <a:endParaRPr lang="sk-SK" sz="3600" dirty="0">
              <a:latin typeface="Constantia" pitchFamily="18" charset="0"/>
            </a:endParaRPr>
          </a:p>
        </p:txBody>
      </p:sp>
      <p:sp>
        <p:nvSpPr>
          <p:cNvPr id="6" name="Zkosené hrany 5"/>
          <p:cNvSpPr/>
          <p:nvPr/>
        </p:nvSpPr>
        <p:spPr>
          <a:xfrm>
            <a:off x="6156176" y="4653136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Naše plány</a:t>
            </a:r>
            <a:endParaRPr lang="sk-SK" sz="4000" b="1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1"/>
    </mc:Choice>
    <mc:Fallback xmlns="">
      <p:transition spd="slow" advTm="9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548680"/>
            <a:ext cx="8373017" cy="627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2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82296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800" b="1" dirty="0" err="1">
                <a:latin typeface="Constantia" pitchFamily="18" charset="0"/>
              </a:rPr>
              <a:t>Doctor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honoris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causa</a:t>
            </a:r>
            <a:r>
              <a:rPr lang="sk-SK" sz="2800" b="1" dirty="0">
                <a:latin typeface="Constantia" pitchFamily="18" charset="0"/>
              </a:rPr>
              <a:t> udelený PU v Prešove</a:t>
            </a:r>
            <a:br>
              <a:rPr lang="sk-SK" sz="2800" b="1" dirty="0">
                <a:latin typeface="Constantia" pitchFamily="18" charset="0"/>
              </a:rPr>
            </a:br>
            <a:r>
              <a:rPr lang="sk-SK" sz="2800" b="1" dirty="0">
                <a:latin typeface="Constantia" pitchFamily="18" charset="0"/>
              </a:rPr>
              <a:t>profesorovi </a:t>
            </a:r>
            <a:r>
              <a:rPr lang="sk-SK" sz="2800" b="1" dirty="0" err="1">
                <a:latin typeface="Constantia" pitchFamily="18" charset="0"/>
              </a:rPr>
              <a:t>Stylianovi</a:t>
            </a:r>
            <a:r>
              <a:rPr lang="sk-SK" sz="2800" b="1" dirty="0">
                <a:latin typeface="Constantia" pitchFamily="18" charset="0"/>
              </a:rPr>
              <a:t> </a:t>
            </a:r>
            <a:r>
              <a:rPr lang="sk-SK" sz="2800" b="1" dirty="0" err="1">
                <a:latin typeface="Constantia" pitchFamily="18" charset="0"/>
              </a:rPr>
              <a:t>Papadopoulosovi</a:t>
            </a:r>
            <a:endParaRPr lang="sk-SK" sz="28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4"/>
    </mc:Choice>
    <mc:Fallback xmlns="">
      <p:transition spd="slow" advTm="721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ogo fakulty cier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0" y="128724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1/3754/06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Koexistencia duchovnej a ľudovej kultúry v Karpatskom regióne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1/4681/07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Sociálny rozmer misie v rozvojových krajinách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1/2497/05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Sociálna a charitatívna služba v spoločnosti a Cirkvi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1/0649/08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Antropologické východiská sociálnej práce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1/0383/08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Vplyv byzantskej kultúry, teológie a filozofie na rozvoj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kultúry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 západnej a strednej Európe v období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stredoveku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a neskorého stredoveku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1/0532/08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Supervízia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ako základný predpoklad kvalitnej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sociálnej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práce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KEGA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3/0202/02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- Cirkevná slovančina (vysokoškolská učebnica)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KEGA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3/2174/04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Vytvorenie učebnice gréckeho jazyka pre stredné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školy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a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grécko-slovenského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a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slovensko-gréckeho slovníka</a:t>
            </a:r>
            <a:endParaRPr lang="sk-SK" sz="20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KEGA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PU-4/2010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Príprava študijného programu Grécky jazyk a kultúra do </a:t>
            </a: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systému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vysokoškolského vzdelávania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1/2007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Grécky jazyk a kultúra v stredoeurópskom priestore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1/2009 -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Cirkevnoslovansko-slovenský slovník II.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VGA </a:t>
            </a:r>
            <a:r>
              <a:rPr lang="sk-SK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1/2010 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- Exegéza Knihy proroka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Avakuma</a:t>
            </a:r>
            <a:endParaRPr lang="sk-SK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>
              <a:defRPr/>
            </a:pPr>
            <a:endParaRPr lang="sk-SK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Celková grantová úspešnosť: 80.000 €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51520" y="94609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  <a:ea typeface="+mj-ea"/>
                <a:cs typeface="+mj-cs"/>
              </a:rPr>
              <a:t>Vedecké granty financované MŠ SR a PC (VEGA </a:t>
            </a:r>
            <a:r>
              <a:rPr lang="sk-SK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  <a:ea typeface="+mj-ea"/>
                <a:cs typeface="+mj-cs"/>
              </a:rPr>
              <a:t>,</a:t>
            </a:r>
            <a:r>
              <a:rPr lang="sk-SK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nstantia" pitchFamily="18" charset="0"/>
                <a:ea typeface="+mj-ea"/>
                <a:cs typeface="+mj-cs"/>
              </a:rPr>
              <a:t> KEGA a VGA PC): 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5548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6"/>
    </mc:Choice>
    <mc:Fallback xmlns="">
      <p:transition spd="slow" advTm="1457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kosené hrany 3"/>
          <p:cNvSpPr/>
          <p:nvPr/>
        </p:nvSpPr>
        <p:spPr>
          <a:xfrm>
            <a:off x="6156176" y="476672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O našej fakulte</a:t>
            </a:r>
            <a:endParaRPr lang="sk-SK" sz="4000" b="1" dirty="0">
              <a:latin typeface="Constantia" pitchFamily="18" charset="0"/>
            </a:endParaRPr>
          </a:p>
        </p:txBody>
      </p:sp>
      <p:sp>
        <p:nvSpPr>
          <p:cNvPr id="5" name="Zkosené hrany 4"/>
          <p:cNvSpPr/>
          <p:nvPr/>
        </p:nvSpPr>
        <p:spPr>
          <a:xfrm>
            <a:off x="6156176" y="2564904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latin typeface="Constantia" pitchFamily="18" charset="0"/>
              </a:rPr>
              <a:t>O našich úspechoch</a:t>
            </a:r>
            <a:endParaRPr lang="sk-SK" sz="3600" dirty="0">
              <a:latin typeface="Constantia" pitchFamily="18" charset="0"/>
            </a:endParaRPr>
          </a:p>
        </p:txBody>
      </p:sp>
      <p:sp>
        <p:nvSpPr>
          <p:cNvPr id="6" name="Zkosené hrany 5"/>
          <p:cNvSpPr/>
          <p:nvPr/>
        </p:nvSpPr>
        <p:spPr>
          <a:xfrm>
            <a:off x="6156176" y="4653136"/>
            <a:ext cx="2880000" cy="18000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atin typeface="Constantia" pitchFamily="18" charset="0"/>
              </a:rPr>
              <a:t>Naše plány</a:t>
            </a:r>
            <a:endParaRPr lang="sk-SK" sz="4000" b="1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3"/>
    </mc:Choice>
    <mc:Fallback xmlns="">
      <p:transition spd="slow" advTm="8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ime to work in the garde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9674" y="0"/>
            <a:ext cx="9144000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495798" y="1739225"/>
            <a:ext cx="6638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získanie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nových priestorov pre výučbu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materiálne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vybavenie vedecko-výskumných pracovísk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podpora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kvalifikačného rastu učiteľov fakulty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zavádzanie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nových a aktuálnych študijných programov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podpora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tvorivosti a odbornosti študentov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systematické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zvyšovanie kvality vedeckej práce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výber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nádejných vedeckých pracovníkov medzi študentmi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vysielanie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učiteľov a študentov na stáže do zahraničia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prehlbovanie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kontaktov so zahraničnými </a:t>
            </a: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univerzitami</a:t>
            </a:r>
            <a:endParaRPr lang="sk-SK" sz="2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podpora </a:t>
            </a:r>
            <a:r>
              <a:rPr lang="sk-SK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celoživotného vzdelávania </a:t>
            </a:r>
            <a:r>
              <a:rPr lang="sk-SK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teológov i sociálnych pracovníkov </a:t>
            </a:r>
            <a:endParaRPr lang="sk-SK" sz="2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0" name="TextovéPole 2"/>
          <p:cNvSpPr txBox="1">
            <a:spLocks/>
          </p:cNvSpPr>
          <p:nvPr/>
        </p:nvSpPr>
        <p:spPr>
          <a:xfrm>
            <a:off x="48771" y="476672"/>
            <a:ext cx="7259533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4800" b="1" dirty="0" smtClean="0">
                <a:latin typeface="Constantia" pitchFamily="18" charset="0"/>
              </a:rPr>
              <a:t>Perspektívy rozvoja PBF:</a:t>
            </a:r>
            <a:endParaRPr lang="sk-SK" sz="4800" b="1" dirty="0">
              <a:latin typeface="Constantia" pitchFamily="18" charset="0"/>
            </a:endParaRPr>
          </a:p>
        </p:txBody>
      </p:sp>
      <p:pic>
        <p:nvPicPr>
          <p:cNvPr id="6" name="Picture 4" descr="logo fakulty cier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07" y="156488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3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"/>
    </mc:Choice>
    <mc:Fallback xmlns="">
      <p:transition spd="slow" advTm="782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2"/>
          <p:cNvSpPr txBox="1">
            <a:spLocks/>
          </p:cNvSpPr>
          <p:nvPr/>
        </p:nvSpPr>
        <p:spPr>
          <a:xfrm>
            <a:off x="2987824" y="0"/>
            <a:ext cx="61345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b="1" dirty="0" smtClean="0">
                <a:latin typeface="Constantia" pitchFamily="18" charset="0"/>
              </a:rPr>
              <a:t>Projekt dostavby PBF:</a:t>
            </a:r>
            <a:endParaRPr lang="sk-SK" sz="36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5"/>
    </mc:Choice>
    <mc:Fallback xmlns="">
      <p:transition spd="slow" advTm="782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rezenta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772816"/>
            <a:ext cx="6480000" cy="4860000"/>
          </a:xfrm>
          <a:prstGeom prst="rect">
            <a:avLst/>
          </a:prstGeom>
        </p:spPr>
      </p:pic>
      <p:pic>
        <p:nvPicPr>
          <p:cNvPr id="5" name="Obrázek 4" descr="Logo pbf.jpg"/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7059488" y="4855418"/>
            <a:ext cx="1927273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 descr="Logo P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61360"/>
            <a:ext cx="2055580" cy="190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497" y="288009"/>
            <a:ext cx="910850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k-SK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Ďakujeme za pozornosť!</a:t>
            </a:r>
            <a:endParaRPr lang="sk-S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3"/>
    </mc:Choice>
    <mc:Fallback xmlns="">
      <p:transition spd="slow" advTm="1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19130" cy="61640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764704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Informácie o </a:t>
            </a:r>
            <a:r>
              <a:rPr lang="sk-SK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P</a:t>
            </a:r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BF: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0"/>
    </mc:Choice>
    <mc:Fallback xmlns="">
      <p:transition spd="slow" advTm="67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126876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História PBF: 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36004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1950 – vznik PBF v Prahe so sídlom v Prešove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1990 – prijatie do zväzku Univerzity Pavla Jozefa Šafárika v Košiciach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1997 – prijatie do zväzku Prešovskej univerzity v Prešove</a:t>
            </a:r>
            <a:endParaRPr lang="sk-SK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Picture 4" descr="logo fakulty cier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771800" y="5157192"/>
            <a:ext cx="63722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spc="300" dirty="0" smtClean="0">
                <a:latin typeface="Constantia" pitchFamily="18" charset="0"/>
              </a:rPr>
              <a:t>Pravoslávna bohoslovecká fakulta je jedinou fakultou pravoslávnej teológie v strednej Európe!</a:t>
            </a:r>
            <a:endParaRPr lang="sk-SK" sz="2400" b="1" i="1" spc="3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4680521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sk-SK" sz="4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ŠTÚDIUM na </a:t>
            </a:r>
            <a:r>
              <a:rPr lang="sk-SK" sz="4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Pravoslávnej bohosloveckej fakulte PU </a:t>
            </a:r>
            <a:r>
              <a:rPr lang="sk-SK" sz="4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v Prešove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sk-SK" sz="1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504D">
                  <a:lumMod val="5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sk-SK" sz="3400" b="1" dirty="0">
                <a:latin typeface="Constantia" pitchFamily="18" charset="0"/>
              </a:rPr>
              <a:t>Poslaním PBF PU v Prešove je odborná príprava a výchova študentov v dvoch odboroch, vo všetkých troch stupňoch vysokoškolského štúdia: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sk-SK" sz="2000" b="1" dirty="0">
              <a:solidFill>
                <a:prstClr val="black"/>
              </a:solidFill>
              <a:latin typeface="Constantia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3100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študijný program </a:t>
            </a:r>
            <a:r>
              <a:rPr lang="sk-SK" sz="4000" b="1" cap="small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Pravoslávna teológia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3100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v študijnom odbore </a:t>
            </a:r>
            <a:r>
              <a:rPr lang="sk-SK" b="1" cap="small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2. 1. 15 Pravoslávna </a:t>
            </a:r>
            <a:r>
              <a:rPr lang="sk-SK" b="1" cap="small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teológia</a:t>
            </a:r>
            <a:r>
              <a:rPr lang="sk-SK" b="1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 </a:t>
            </a:r>
            <a:r>
              <a:rPr lang="sk-SK" sz="2400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(Mgr. a PhD.)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endParaRPr lang="sk-SK" sz="2800" b="1" dirty="0">
              <a:ln w="10541" cmpd="sng">
                <a:solidFill>
                  <a:srgbClr val="731313"/>
                </a:solidFill>
                <a:prstDash val="solid"/>
              </a:ln>
              <a:effectLst>
                <a:reflection blurRad="6350" stA="50000" endA="300" endPos="50000" dist="60007" dir="5400000" sy="-100000" algn="bl" rotWithShape="0"/>
              </a:effectLst>
              <a:latin typeface="Constantia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študijný program </a:t>
            </a:r>
            <a:r>
              <a:rPr lang="sk-SK" sz="4000" b="1" cap="small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Charitatívna a sociálna služba </a:t>
            </a:r>
            <a:endParaRPr lang="sk-SK" b="1" cap="small" dirty="0" smtClean="0">
              <a:ln w="10541" cmpd="sng">
                <a:solidFill>
                  <a:srgbClr val="731313"/>
                </a:solidFill>
                <a:prstDash val="solid"/>
              </a:ln>
              <a:effectLst>
                <a:reflection blurRad="6350" stA="50000" endA="300" endPos="50000" dist="60007" dir="5400000" sy="-100000" algn="bl" rotWithShape="0"/>
              </a:effectLst>
              <a:latin typeface="Constantia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v študijnom odbore </a:t>
            </a:r>
            <a:r>
              <a:rPr lang="sk-SK" b="1" cap="small" dirty="0" smtClean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3. 1. 14 Sociálna </a:t>
            </a:r>
            <a:r>
              <a:rPr lang="sk-SK" b="1" cap="small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práca </a:t>
            </a:r>
            <a:r>
              <a:rPr lang="sk-SK" sz="2400" dirty="0">
                <a:ln w="10541" cmpd="sng">
                  <a:solidFill>
                    <a:srgbClr val="731313"/>
                  </a:solidFill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(Bc., Mgr. a PhD.)</a:t>
            </a:r>
          </a:p>
          <a:p>
            <a:pPr>
              <a:buFont typeface="Wingdings" pitchFamily="2" charset="2"/>
              <a:buChar char="q"/>
            </a:pPr>
            <a:endParaRPr lang="sk-SK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771800" y="5157192"/>
            <a:ext cx="63722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spc="300" dirty="0" smtClean="0">
                <a:latin typeface="Constantia" pitchFamily="18" charset="0"/>
              </a:rPr>
              <a:t>Pravoslávna bohoslovecká fakulta je jedinou fakultou pravoslávnej teológie v strednej Európe!</a:t>
            </a:r>
            <a:endParaRPr lang="sk-SK" sz="2400" b="1" i="1" spc="300" dirty="0">
              <a:latin typeface="Constantia" pitchFamily="18" charset="0"/>
            </a:endParaRPr>
          </a:p>
        </p:txBody>
      </p:sp>
      <p:pic>
        <p:nvPicPr>
          <p:cNvPr id="8" name="Picture 4" descr="logo fakulty cier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3"/>
    </mc:Choice>
    <mc:Fallback xmlns="">
      <p:transition spd="slow" advTm="120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69" y="3645024"/>
            <a:ext cx="2716801" cy="295304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370383" y="404664"/>
            <a:ext cx="809004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ŠTÚDIUM na </a:t>
            </a:r>
            <a:r>
              <a:rPr lang="sk-SK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nstantia" pitchFamily="18" charset="0"/>
              </a:rPr>
              <a:t>PBF PU v Prešove</a:t>
            </a:r>
          </a:p>
          <a:p>
            <a:endParaRPr lang="sk-SK" sz="1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Constantia" pitchFamily="18" charset="0"/>
            </a:endParaRPr>
          </a:p>
          <a:p>
            <a:pPr algn="just"/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Poslaním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PBF PU v Prešove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je odborná príprava a výchova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študentov v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dvoch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odboroch, vo </a:t>
            </a:r>
            <a:r>
              <a:rPr lang="sk-SK" sz="2400" b="1" dirty="0" smtClean="0">
                <a:solidFill>
                  <a:srgbClr val="731313"/>
                </a:solidFill>
                <a:latin typeface="Constantia" pitchFamily="18" charset="0"/>
              </a:rPr>
              <a:t>všetkých troch stupňoch vysokoškolského štúdia:</a:t>
            </a:r>
          </a:p>
          <a:p>
            <a:pPr>
              <a:lnSpc>
                <a:spcPct val="150000"/>
              </a:lnSpc>
            </a:pPr>
            <a:endParaRPr lang="sk-SK" sz="2000" b="1" dirty="0" smtClean="0">
              <a:latin typeface="Constant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3200" b="1" dirty="0" smtClean="0">
                <a:ln w="10541" cmpd="sng">
                  <a:solidFill>
                    <a:srgbClr val="731313"/>
                  </a:solidFill>
                  <a:prstDash val="solid"/>
                </a:ln>
                <a:solidFill>
                  <a:srgbClr val="73131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Pravoslávna teológia </a:t>
            </a:r>
            <a:r>
              <a:rPr lang="sk-SK" sz="2400" b="1" dirty="0" smtClean="0">
                <a:ln w="10541" cmpd="sng">
                  <a:solidFill>
                    <a:srgbClr val="731313"/>
                  </a:solidFill>
                  <a:prstDash val="solid"/>
                </a:ln>
                <a:solidFill>
                  <a:srgbClr val="73131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(Mgr. a PhD.)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sk-SK" sz="2800" b="1" dirty="0" smtClean="0">
              <a:ln w="10541" cmpd="sng">
                <a:solidFill>
                  <a:srgbClr val="731313"/>
                </a:solidFill>
                <a:prstDash val="solid"/>
              </a:ln>
              <a:solidFill>
                <a:srgbClr val="731313"/>
              </a:solidFill>
              <a:effectLst>
                <a:reflection blurRad="6350" stA="50000" endA="300" endPos="50000" dist="60007" dir="5400000" sy="-100000" algn="bl" rotWithShape="0"/>
              </a:effectLst>
              <a:latin typeface="Constant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3200" b="1" dirty="0" smtClean="0">
                <a:ln w="10541" cmpd="sng">
                  <a:solidFill>
                    <a:srgbClr val="731313"/>
                  </a:solidFill>
                  <a:prstDash val="solid"/>
                </a:ln>
                <a:solidFill>
                  <a:srgbClr val="73131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Sociálna práca </a:t>
            </a:r>
            <a:r>
              <a:rPr lang="sk-SK" sz="2400" b="1" dirty="0" smtClean="0">
                <a:ln w="10541" cmpd="sng">
                  <a:solidFill>
                    <a:srgbClr val="731313"/>
                  </a:solidFill>
                  <a:prstDash val="solid"/>
                </a:ln>
                <a:solidFill>
                  <a:srgbClr val="73131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(</a:t>
            </a:r>
            <a:r>
              <a:rPr lang="sk-SK" sz="2400" b="1" dirty="0" smtClean="0">
                <a:ln w="10541" cmpd="sng">
                  <a:solidFill>
                    <a:srgbClr val="731313"/>
                  </a:solidFill>
                  <a:prstDash val="solid"/>
                </a:ln>
                <a:solidFill>
                  <a:srgbClr val="731313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Constantia" pitchFamily="18" charset="0"/>
              </a:rPr>
              <a:t>Bc., Mgr. a PhD.)</a:t>
            </a:r>
            <a:endParaRPr lang="sk-SK" sz="2400" b="1" dirty="0">
              <a:ln w="10541" cmpd="sng">
                <a:solidFill>
                  <a:srgbClr val="731313"/>
                </a:solidFill>
                <a:prstDash val="solid"/>
              </a:ln>
              <a:solidFill>
                <a:srgbClr val="731313"/>
              </a:solidFill>
              <a:effectLst>
                <a:reflection blurRad="6350" stA="50000" endA="300" endPos="50000" dist="60007" dir="5400000" sy="-100000" algn="bl" rotWithShape="0"/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2"/>
    </mc:Choice>
    <mc:Fallback xmlns="">
      <p:transition spd="slow" advTm="197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ndex.php.jpe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188640"/>
            <a:ext cx="4272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historia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429000"/>
            <a:ext cx="4272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BPM SYNDESMOS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488" y="188640"/>
            <a:ext cx="4272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12685_4108597079411_435575276_n.jpg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488" y="3465360"/>
            <a:ext cx="4272000" cy="320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PBF2.JPG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450" y="2635250"/>
            <a:ext cx="9055100" cy="158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7"/>
    </mc:Choice>
    <mc:Fallback xmlns="">
      <p:transition spd="slow" advTm="51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7099" cy="6858000"/>
          </a:xfr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26" y="175692"/>
            <a:ext cx="5037534" cy="663712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6480720" cy="1916832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onstantia" pitchFamily="18" charset="0"/>
              </a:rPr>
              <a:t>Inštitút gréckeho jazyka a kultúry na  PBF: </a:t>
            </a:r>
            <a:endParaRPr lang="sk-SK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7" name="Picture 4" descr="logo fakulty cier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E077B"/>
              </a:clrFrom>
              <a:clrTo>
                <a:srgbClr val="0E077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938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2771800" y="5157192"/>
            <a:ext cx="637220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spc="300" dirty="0" smtClean="0">
                <a:latin typeface="Constantia" pitchFamily="18" charset="0"/>
              </a:rPr>
              <a:t>Pravoslávna bohoslovecká fakulta je jedinou fakultou na Slovensku, kde je možné získať certifikát s medzinárodnou platnosťou!</a:t>
            </a:r>
            <a:endParaRPr lang="sk-SK" sz="2400" b="1" i="1" spc="300" dirty="0">
              <a:latin typeface="Constantia" pitchFamily="18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2" y="1664085"/>
            <a:ext cx="2704797" cy="3853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087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0"/>
    </mc:Choice>
    <mc:Fallback xmlns="">
      <p:transition spd="slow" advTm="128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šetci spolu v aul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1089384"/>
            <a:ext cx="9204707" cy="58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800" b="1" dirty="0" err="1" smtClean="0">
                <a:latin typeface="Constantia" pitchFamily="18" charset="0"/>
              </a:rPr>
              <a:t>Erasmus</a:t>
            </a:r>
            <a:r>
              <a:rPr lang="sk-SK" sz="2800" b="1" dirty="0" smtClean="0">
                <a:latin typeface="Constantia" pitchFamily="18" charset="0"/>
              </a:rPr>
              <a:t>  </a:t>
            </a:r>
            <a:r>
              <a:rPr lang="sk-SK" sz="2800" b="1" dirty="0" err="1" smtClean="0">
                <a:latin typeface="Constantia" pitchFamily="18" charset="0"/>
              </a:rPr>
              <a:t>Social</a:t>
            </a:r>
            <a:r>
              <a:rPr lang="sk-SK" sz="2800" b="1" dirty="0" smtClean="0">
                <a:latin typeface="Constantia" pitchFamily="18" charset="0"/>
              </a:rPr>
              <a:t> </a:t>
            </a:r>
            <a:r>
              <a:rPr lang="sk-SK" sz="2800" b="1" dirty="0" err="1" smtClean="0">
                <a:latin typeface="Constantia" pitchFamily="18" charset="0"/>
              </a:rPr>
              <a:t>Work</a:t>
            </a:r>
            <a:r>
              <a:rPr lang="sk-SK" sz="2800" b="1" dirty="0" smtClean="0">
                <a:latin typeface="Constantia" pitchFamily="18" charset="0"/>
              </a:rPr>
              <a:t> and </a:t>
            </a:r>
            <a:r>
              <a:rPr lang="sk-SK" sz="2800" b="1" dirty="0" err="1" smtClean="0">
                <a:latin typeface="Constantia" pitchFamily="18" charset="0"/>
              </a:rPr>
              <a:t>Voluntary</a:t>
            </a:r>
            <a:r>
              <a:rPr lang="sk-SK" sz="2800" b="1" dirty="0" smtClean="0">
                <a:latin typeface="Constantia" pitchFamily="18" charset="0"/>
              </a:rPr>
              <a:t> </a:t>
            </a:r>
            <a:r>
              <a:rPr lang="sk-SK" sz="2800" b="1" dirty="0" err="1" smtClean="0">
                <a:latin typeface="Constantia" pitchFamily="18" charset="0"/>
              </a:rPr>
              <a:t>Activities</a:t>
            </a:r>
            <a:r>
              <a:rPr lang="sk-SK" sz="2800" b="1" dirty="0" smtClean="0">
                <a:latin typeface="Constantia" pitchFamily="18" charset="0"/>
              </a:rPr>
              <a:t> 2012</a:t>
            </a:r>
            <a:endParaRPr lang="sk-SK" sz="2800" b="1" dirty="0">
              <a:latin typeface="Constantia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02" y="994750"/>
            <a:ext cx="2808312" cy="1380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"/>
    </mc:Choice>
    <mc:Fallback xmlns="">
      <p:transition spd="slow" advTm="663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|1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.2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6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5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7|3.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1579</TotalTime>
  <Words>477</Words>
  <Application>Microsoft Office PowerPoint</Application>
  <PresentationFormat>Prezentácia na obrazovke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Motiv sady Office</vt:lpstr>
      <vt:lpstr>Prezentácia programu PowerPoint</vt:lpstr>
      <vt:lpstr>Prezentácia programu PowerPoint</vt:lpstr>
      <vt:lpstr>Informácie o PBF:</vt:lpstr>
      <vt:lpstr>História PBF: </vt:lpstr>
      <vt:lpstr>Prezentácia programu PowerPoint</vt:lpstr>
      <vt:lpstr>Prezentácia programu PowerPoint</vt:lpstr>
      <vt:lpstr>Prezentácia programu PowerPoint</vt:lpstr>
      <vt:lpstr>Inštitút gréckeho jazyka a kultúry na  PBF: </vt:lpstr>
      <vt:lpstr>Prezentácia programu PowerPoint</vt:lpstr>
      <vt:lpstr>Pracoviská PBF: </vt:lpstr>
      <vt:lpstr>Zahraničné vzťahy: </vt:lpstr>
      <vt:lpstr>Prezentácia programu PowerPoint</vt:lpstr>
      <vt:lpstr>Informácie o PBF:</vt:lpstr>
      <vt:lpstr>Prezentácia programu PowerPoint</vt:lpstr>
      <vt:lpstr>Najlepšia fakulta svojho druhu na Slovensku za rok 2012 podľa agentúry ARRA –  Akademická rankingová a ratingová agentúra</vt:lpstr>
      <vt:lpstr>PRESTÍŽNE OCENENIE PBF:  Prémia Medzinárodného Fondu jednoty pravoslávnych národov Moskva, 2011 </vt:lpstr>
      <vt:lpstr>Prezentácia programu PowerPoint</vt:lpstr>
      <vt:lpstr>Doctor honoris causa udelený PU v Prešove vladykovi Panteleimonovi Rodopoulosovi</vt:lpstr>
      <vt:lpstr>     PROJEKT REALIZOVANÝ NA PBF:  Akcelerácia rozvoja  ľudských zdrojov vo vede a výskume, inovácia a zlepšenie kvality vzdelávacieho procesu</vt:lpstr>
      <vt:lpstr>Doctor honoris causa udelený PU v Prešove profesorovi Stylianovi Papadopoulosovi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Pravoslávna bohoslovecká fakulta</dc:title>
  <dc:creator>User</dc:creator>
  <cp:lastModifiedBy>sekretariat</cp:lastModifiedBy>
  <cp:revision>130</cp:revision>
  <dcterms:created xsi:type="dcterms:W3CDTF">2013-01-26T12:51:40Z</dcterms:created>
  <dcterms:modified xsi:type="dcterms:W3CDTF">2013-10-24T13:02:34Z</dcterms:modified>
</cp:coreProperties>
</file>